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6576000" cy="27432000"/>
  <p:notesSz cx="6858000" cy="92964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BA63"/>
    <a:srgbClr val="005C00"/>
    <a:srgbClr val="FF33CC"/>
    <a:srgbClr val="FF00FF"/>
    <a:srgbClr val="15C5C1"/>
    <a:srgbClr val="F7939D"/>
    <a:srgbClr val="FB9DA6"/>
    <a:srgbClr val="F1B5BB"/>
    <a:srgbClr val="CC00CC"/>
    <a:srgbClr val="00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787" autoAdjust="0"/>
  </p:normalViewPr>
  <p:slideViewPr>
    <p:cSldViewPr>
      <p:cViewPr>
        <p:scale>
          <a:sx n="66" d="100"/>
          <a:sy n="66" d="100"/>
        </p:scale>
        <p:origin x="7368" y="7164"/>
      </p:cViewPr>
      <p:guideLst>
        <p:guide orient="horz" pos="8640"/>
        <p:guide pos="11520"/>
      </p:guideLst>
    </p:cSldViewPr>
  </p:slideViewPr>
  <p:notesTextViewPr>
    <p:cViewPr>
      <p:scale>
        <a:sx n="66" d="100"/>
        <a:sy n="66"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7275EFCC-53DB-48BF-938B-B2EB343FD07E}" type="datetimeFigureOut">
              <a:rPr lang="en-US" smtClean="0"/>
              <a:pPr/>
              <a:t>8/5/2013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00AA4E33-CEBB-4173-A393-2FC34800423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AA4E33-CEBB-4173-A393-2FC348004232}"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2"/>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A6B696-0D9A-41E6-832D-3B86937B1749}" type="datetimeFigureOut">
              <a:rPr lang="en-US" smtClean="0"/>
              <a:pPr/>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75353-EE06-4153-9589-C81E4F9B3CD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A6B696-0D9A-41E6-832D-3B86937B1749}" type="datetimeFigureOut">
              <a:rPr lang="en-US" smtClean="0"/>
              <a:pPr/>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75353-EE06-4153-9589-C81E4F9B3C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A6B696-0D9A-41E6-832D-3B86937B1749}" type="datetimeFigureOut">
              <a:rPr lang="en-US" smtClean="0"/>
              <a:pPr/>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75353-EE06-4153-9589-C81E4F9B3CD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A6B696-0D9A-41E6-832D-3B86937B1749}" type="datetimeFigureOut">
              <a:rPr lang="en-US" smtClean="0"/>
              <a:pPr/>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75353-EE06-4153-9589-C81E4F9B3CD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02"/>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A6B696-0D9A-41E6-832D-3B86937B1749}" type="datetimeFigureOut">
              <a:rPr lang="en-US" smtClean="0"/>
              <a:pPr/>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75353-EE06-4153-9589-C81E4F9B3CD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A6B696-0D9A-41E6-832D-3B86937B1749}" type="datetimeFigureOut">
              <a:rPr lang="en-US" smtClean="0"/>
              <a:pPr/>
              <a:t>8/5/2013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75353-EE06-4153-9589-C81E4F9B3CD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2"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02"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A6B696-0D9A-41E6-832D-3B86937B1749}" type="datetimeFigureOut">
              <a:rPr lang="en-US" smtClean="0"/>
              <a:pPr/>
              <a:t>8/5/2013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175353-EE06-4153-9589-C81E4F9B3CD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A6B696-0D9A-41E6-832D-3B86937B1749}" type="datetimeFigureOut">
              <a:rPr lang="en-US" smtClean="0"/>
              <a:pPr/>
              <a:t>8/5/2013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175353-EE06-4153-9589-C81E4F9B3C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A6B696-0D9A-41E6-832D-3B86937B1749}" type="datetimeFigureOut">
              <a:rPr lang="en-US" smtClean="0"/>
              <a:pPr/>
              <a:t>8/5/2013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175353-EE06-4153-9589-C81E4F9B3CD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2"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02"/>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2" y="5740402"/>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A6B696-0D9A-41E6-832D-3B86937B1749}" type="datetimeFigureOut">
              <a:rPr lang="en-US" smtClean="0"/>
              <a:pPr/>
              <a:t>8/5/2013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75353-EE06-4153-9589-C81E4F9B3CD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A6B696-0D9A-41E6-832D-3B86937B1749}" type="datetimeFigureOut">
              <a:rPr lang="en-US" smtClean="0"/>
              <a:pPr/>
              <a:t>8/5/2013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75353-EE06-4153-9589-C81E4F9B3CD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02"/>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02"/>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fld id="{F5A6B696-0D9A-41E6-832D-3B86937B1749}" type="datetimeFigureOut">
              <a:rPr lang="en-US" smtClean="0"/>
              <a:pPr/>
              <a:t>8/5/2013</a:t>
            </a:fld>
            <a:endParaRPr lang="en-US"/>
          </a:p>
        </p:txBody>
      </p:sp>
      <p:sp>
        <p:nvSpPr>
          <p:cNvPr id="5" name="Footer Placeholder 4"/>
          <p:cNvSpPr>
            <a:spLocks noGrp="1"/>
          </p:cNvSpPr>
          <p:nvPr>
            <p:ph type="ftr" sz="quarter" idx="3"/>
          </p:nvPr>
        </p:nvSpPr>
        <p:spPr>
          <a:xfrm>
            <a:off x="12496800" y="25425402"/>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212800" y="25425402"/>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fld id="{01175353-EE06-4153-9589-C81E4F9B3C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2327" y="311728"/>
            <a:ext cx="36038118" cy="26808545"/>
          </a:xfrm>
          <a:prstGeom prst="rect">
            <a:avLst/>
          </a:prstGeom>
          <a:solidFill>
            <a:srgbClr val="4D6E95"/>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14300" tIns="57150" rIns="114300" bIns="57150" rtlCol="0" anchor="ctr"/>
          <a:lstStyle/>
          <a:p>
            <a:pPr algn="ctr"/>
            <a:endParaRPr lang="en-US"/>
          </a:p>
        </p:txBody>
      </p:sp>
      <p:sp>
        <p:nvSpPr>
          <p:cNvPr id="5" name="TextBox 4"/>
          <p:cNvSpPr txBox="1"/>
          <p:nvPr/>
        </p:nvSpPr>
        <p:spPr>
          <a:xfrm>
            <a:off x="292327" y="343345"/>
            <a:ext cx="36038118" cy="4639732"/>
          </a:xfrm>
          <a:prstGeom prst="rect">
            <a:avLst/>
          </a:prstGeom>
          <a:solidFill>
            <a:srgbClr val="8B2346"/>
          </a:solidFill>
        </p:spPr>
        <p:txBody>
          <a:bodyPr wrap="square" lIns="114300" tIns="57150" rIns="114300" bIns="57150" rtlCol="0">
            <a:spAutoFit/>
          </a:bodyPr>
          <a:lstStyle/>
          <a:p>
            <a:pPr algn="ctr"/>
            <a:r>
              <a:rPr lang="en-US" dirty="0" smtClean="0">
                <a:solidFill>
                  <a:schemeClr val="bg1"/>
                </a:solidFill>
                <a:latin typeface="Arial" pitchFamily="34" charset="0"/>
                <a:cs typeface="Arial" pitchFamily="34" charset="0"/>
              </a:rPr>
              <a:t>Molecular Dynamics Simulations of Radiation Damage in Amorphous Silica: </a:t>
            </a:r>
          </a:p>
          <a:p>
            <a:pPr algn="ctr"/>
            <a:r>
              <a:rPr lang="en-US" dirty="0" smtClean="0">
                <a:solidFill>
                  <a:schemeClr val="bg1"/>
                </a:solidFill>
                <a:latin typeface="Arial" pitchFamily="34" charset="0"/>
                <a:cs typeface="Arial" pitchFamily="34" charset="0"/>
              </a:rPr>
              <a:t>Effects of </a:t>
            </a:r>
            <a:r>
              <a:rPr lang="en-US" dirty="0" err="1" smtClean="0">
                <a:solidFill>
                  <a:schemeClr val="bg1"/>
                </a:solidFill>
                <a:latin typeface="Arial" pitchFamily="34" charset="0"/>
                <a:cs typeface="Arial" pitchFamily="34" charset="0"/>
              </a:rPr>
              <a:t>Hyperthermal</a:t>
            </a:r>
            <a:r>
              <a:rPr lang="en-US" dirty="0" smtClean="0">
                <a:solidFill>
                  <a:schemeClr val="bg1"/>
                </a:solidFill>
                <a:latin typeface="Arial" pitchFamily="34" charset="0"/>
                <a:cs typeface="Arial" pitchFamily="34" charset="0"/>
              </a:rPr>
              <a:t> Atomic Oxygen</a:t>
            </a:r>
            <a:endParaRPr lang="en-US" dirty="0">
              <a:solidFill>
                <a:schemeClr val="bg1"/>
              </a:solidFill>
              <a:latin typeface="Arial" pitchFamily="34" charset="0"/>
              <a:cs typeface="Arial" pitchFamily="34" charset="0"/>
            </a:endParaRPr>
          </a:p>
          <a:p>
            <a:pPr algn="ctr"/>
            <a:r>
              <a:rPr lang="en-US" sz="5000" dirty="0">
                <a:solidFill>
                  <a:schemeClr val="bg1"/>
                </a:solidFill>
              </a:rPr>
              <a:t>Vanessa </a:t>
            </a:r>
            <a:r>
              <a:rPr lang="en-US" sz="5000" dirty="0" err="1">
                <a:solidFill>
                  <a:schemeClr val="bg1"/>
                </a:solidFill>
              </a:rPr>
              <a:t>Oklejas</a:t>
            </a:r>
            <a:endParaRPr lang="en-US" sz="5000" dirty="0">
              <a:solidFill>
                <a:schemeClr val="bg1"/>
              </a:solidFill>
            </a:endParaRPr>
          </a:p>
          <a:p>
            <a:pPr algn="ctr"/>
            <a:r>
              <a:rPr lang="en-US" sz="5000" dirty="0" smtClean="0">
                <a:solidFill>
                  <a:schemeClr val="bg1"/>
                </a:solidFill>
              </a:rPr>
              <a:t>Space Materials Laboratory</a:t>
            </a:r>
          </a:p>
          <a:p>
            <a:pPr algn="ctr"/>
            <a:r>
              <a:rPr lang="en-US" sz="5000" dirty="0" smtClean="0">
                <a:solidFill>
                  <a:schemeClr val="bg1"/>
                </a:solidFill>
              </a:rPr>
              <a:t>The Aerospace Corporation</a:t>
            </a:r>
            <a:endParaRPr lang="en-US" sz="5000" dirty="0">
              <a:solidFill>
                <a:schemeClr val="bg1"/>
              </a:solidFill>
            </a:endParaRPr>
          </a:p>
        </p:txBody>
      </p:sp>
      <p:cxnSp>
        <p:nvCxnSpPr>
          <p:cNvPr id="6" name="Straight Connector 5"/>
          <p:cNvCxnSpPr/>
          <p:nvPr/>
        </p:nvCxnSpPr>
        <p:spPr>
          <a:xfrm>
            <a:off x="280637" y="4953000"/>
            <a:ext cx="36038118" cy="0"/>
          </a:xfrm>
          <a:prstGeom prst="line">
            <a:avLst/>
          </a:prstGeom>
          <a:ln w="63500">
            <a:solidFill>
              <a:srgbClr val="FCBA63"/>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85800" y="6019800"/>
            <a:ext cx="35320941" cy="20802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14300" tIns="57150" rIns="114300" bIns="57150" rtlCol="0" anchor="ctr"/>
          <a:lstStyle/>
          <a:p>
            <a:endParaRPr lang="en-US" sz="2000" dirty="0">
              <a:solidFill>
                <a:srgbClr val="0000FF"/>
              </a:solidFill>
              <a:latin typeface="Arial" pitchFamily="34" charset="0"/>
              <a:cs typeface="Arial" pitchFamily="34" charset="0"/>
            </a:endParaRPr>
          </a:p>
        </p:txBody>
      </p:sp>
      <p:grpSp>
        <p:nvGrpSpPr>
          <p:cNvPr id="190" name="Group 189"/>
          <p:cNvGrpSpPr/>
          <p:nvPr/>
        </p:nvGrpSpPr>
        <p:grpSpPr>
          <a:xfrm>
            <a:off x="838200" y="6180720"/>
            <a:ext cx="7530353" cy="4686997"/>
            <a:chOff x="838200" y="6180720"/>
            <a:chExt cx="7530353" cy="4686997"/>
          </a:xfrm>
        </p:grpSpPr>
        <p:sp>
          <p:nvSpPr>
            <p:cNvPr id="12" name="Rectangle 11"/>
            <p:cNvSpPr/>
            <p:nvPr/>
          </p:nvSpPr>
          <p:spPr>
            <a:xfrm>
              <a:off x="838200" y="6215552"/>
              <a:ext cx="7530353" cy="46048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 name="Group 188"/>
            <p:cNvGrpSpPr/>
            <p:nvPr/>
          </p:nvGrpSpPr>
          <p:grpSpPr>
            <a:xfrm>
              <a:off x="838200" y="6180720"/>
              <a:ext cx="7530353" cy="784830"/>
              <a:chOff x="838200" y="6215552"/>
              <a:chExt cx="7530353" cy="784830"/>
            </a:xfrm>
          </p:grpSpPr>
          <p:sp>
            <p:nvSpPr>
              <p:cNvPr id="13" name="Rectangle 12"/>
              <p:cNvSpPr/>
              <p:nvPr/>
            </p:nvSpPr>
            <p:spPr>
              <a:xfrm>
                <a:off x="838200" y="6244285"/>
                <a:ext cx="7530353" cy="727364"/>
              </a:xfrm>
              <a:prstGeom prst="rect">
                <a:avLst/>
              </a:prstGeom>
              <a:solidFill>
                <a:srgbClr val="8B23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196581" y="6215552"/>
                <a:ext cx="2813591" cy="784830"/>
              </a:xfrm>
              <a:prstGeom prst="rect">
                <a:avLst/>
              </a:prstGeom>
              <a:noFill/>
            </p:spPr>
            <p:txBody>
              <a:bodyPr wrap="none" rtlCol="0">
                <a:spAutoFit/>
              </a:bodyPr>
              <a:lstStyle/>
              <a:p>
                <a:r>
                  <a:rPr lang="en-US" sz="4500" dirty="0" smtClean="0">
                    <a:solidFill>
                      <a:schemeClr val="bg1"/>
                    </a:solidFill>
                    <a:latin typeface="Arial" pitchFamily="34" charset="0"/>
                    <a:cs typeface="Arial" pitchFamily="34" charset="0"/>
                  </a:rPr>
                  <a:t>Motivation</a:t>
                </a:r>
                <a:endParaRPr lang="en-US" sz="4500" dirty="0">
                  <a:solidFill>
                    <a:schemeClr val="bg1"/>
                  </a:solidFill>
                  <a:latin typeface="Arial" pitchFamily="34" charset="0"/>
                  <a:cs typeface="Arial" pitchFamily="34" charset="0"/>
                </a:endParaRPr>
              </a:p>
            </p:txBody>
          </p:sp>
        </p:grpSp>
        <p:sp>
          <p:nvSpPr>
            <p:cNvPr id="11" name="TextBox 10"/>
            <p:cNvSpPr txBox="1"/>
            <p:nvPr/>
          </p:nvSpPr>
          <p:spPr>
            <a:xfrm>
              <a:off x="883023" y="7005121"/>
              <a:ext cx="7440706" cy="3862596"/>
            </a:xfrm>
            <a:prstGeom prst="rect">
              <a:avLst/>
            </a:prstGeom>
            <a:noFill/>
          </p:spPr>
          <p:txBody>
            <a:bodyPr wrap="square" rtlCol="0">
              <a:spAutoFit/>
            </a:bodyPr>
            <a:lstStyle/>
            <a:p>
              <a:pPr marL="342900" indent="-342900">
                <a:spcAft>
                  <a:spcPts val="1200"/>
                </a:spcAft>
                <a:buFont typeface="Wingdings" pitchFamily="2" charset="2"/>
                <a:buChar char="q"/>
              </a:pPr>
              <a:r>
                <a:rPr lang="en-US" sz="2500" dirty="0" smtClean="0">
                  <a:latin typeface="Arial" pitchFamily="34" charset="0"/>
                  <a:cs typeface="Arial" pitchFamily="34" charset="0"/>
                </a:rPr>
                <a:t>Neutral atomic oxygen is the dominant species in  low earth orbit (LEO).</a:t>
              </a:r>
            </a:p>
            <a:p>
              <a:pPr marL="342900" indent="-342900">
                <a:spcAft>
                  <a:spcPts val="1200"/>
                </a:spcAft>
                <a:buFont typeface="Wingdings" pitchFamily="2" charset="2"/>
                <a:buChar char="q"/>
              </a:pPr>
              <a:r>
                <a:rPr lang="en-US" sz="2500" dirty="0" smtClean="0">
                  <a:latin typeface="Arial" pitchFamily="34" charset="0"/>
                  <a:cs typeface="Arial" pitchFamily="34" charset="0"/>
                </a:rPr>
                <a:t>Spacecraft materials undergo significant erosion due to atomic oxygen in LEO; the mitigation of radiation damage of spacecraft materials is a major concern. </a:t>
              </a:r>
            </a:p>
            <a:p>
              <a:pPr marL="341313" indent="-341313">
                <a:buFont typeface="Wingdings" pitchFamily="2" charset="2"/>
                <a:buChar char="q"/>
              </a:pPr>
              <a:r>
                <a:rPr lang="en-US" sz="2500" dirty="0" smtClean="0">
                  <a:latin typeface="Arial" pitchFamily="34" charset="0"/>
                  <a:cs typeface="Arial" pitchFamily="34" charset="0"/>
                </a:rPr>
                <a:t>Use MD simulations to understand how radiation modifies the molecular and mechanical properties of materials.</a:t>
              </a:r>
            </a:p>
          </p:txBody>
        </p:sp>
      </p:grpSp>
      <p:sp>
        <p:nvSpPr>
          <p:cNvPr id="15" name="Text Box 625"/>
          <p:cNvSpPr txBox="1">
            <a:spLocks noChangeArrowheads="1"/>
          </p:cNvSpPr>
          <p:nvPr/>
        </p:nvSpPr>
        <p:spPr bwMode="auto">
          <a:xfrm>
            <a:off x="637551" y="26397482"/>
            <a:ext cx="4180029" cy="381792"/>
          </a:xfrm>
          <a:prstGeom prst="rect">
            <a:avLst/>
          </a:prstGeom>
          <a:noFill/>
          <a:ln w="9525">
            <a:noFill/>
            <a:miter lim="800000"/>
            <a:headEnd/>
            <a:tailEnd/>
          </a:ln>
          <a:effectLst/>
        </p:spPr>
        <p:txBody>
          <a:bodyPr wrap="none" lIns="73298" tIns="36650" rIns="73298" bIns="36650">
            <a:spAutoFit/>
          </a:bodyPr>
          <a:lstStyle/>
          <a:p>
            <a:r>
              <a:rPr lang="en-US" sz="2000" dirty="0" smtClean="0">
                <a:solidFill>
                  <a:srgbClr val="000000"/>
                </a:solidFill>
                <a:latin typeface="Arial" pitchFamily="34" charset="0"/>
                <a:cs typeface="Arial" pitchFamily="34" charset="0"/>
              </a:rPr>
              <a:t>© 2013 The Aerospace Corporation</a:t>
            </a:r>
          </a:p>
        </p:txBody>
      </p:sp>
      <p:sp>
        <p:nvSpPr>
          <p:cNvPr id="18" name="Text Box 625"/>
          <p:cNvSpPr txBox="1">
            <a:spLocks noChangeArrowheads="1"/>
          </p:cNvSpPr>
          <p:nvPr/>
        </p:nvSpPr>
        <p:spPr bwMode="auto">
          <a:xfrm>
            <a:off x="9600321" y="26339292"/>
            <a:ext cx="17339499" cy="874235"/>
          </a:xfrm>
          <a:prstGeom prst="rect">
            <a:avLst/>
          </a:prstGeom>
          <a:noFill/>
          <a:ln w="9525">
            <a:noFill/>
            <a:miter lim="800000"/>
            <a:headEnd/>
            <a:tailEnd/>
          </a:ln>
          <a:effectLst/>
        </p:spPr>
        <p:txBody>
          <a:bodyPr wrap="square" lIns="73298" tIns="36650" rIns="73298" bIns="36650">
            <a:spAutoFit/>
          </a:bodyPr>
          <a:lstStyle/>
          <a:p>
            <a:r>
              <a:rPr lang="en-US" sz="2600" dirty="0" smtClean="0">
                <a:solidFill>
                  <a:srgbClr val="000000"/>
                </a:solidFill>
                <a:latin typeface="Arial" pitchFamily="34" charset="0"/>
                <a:cs typeface="Arial" pitchFamily="34" charset="0"/>
              </a:rPr>
              <a:t>This work was supported under The Aerospace Corporation's Independent Research and Development Program.</a:t>
            </a:r>
          </a:p>
          <a:p>
            <a:endParaRPr lang="en-US" sz="2600" dirty="0">
              <a:solidFill>
                <a:srgbClr val="000000"/>
              </a:solidFill>
              <a:cs typeface="Times New Roman" pitchFamily="18" charset="0"/>
            </a:endParaRPr>
          </a:p>
        </p:txBody>
      </p:sp>
      <p:pic>
        <p:nvPicPr>
          <p:cNvPr id="19" name="Picture 18" descr="AER_logo_208_tag_k.eps"/>
          <p:cNvPicPr>
            <a:picLocks noChangeAspect="1"/>
          </p:cNvPicPr>
          <p:nvPr/>
        </p:nvPicPr>
        <p:blipFill>
          <a:blip r:embed="rId3" cstate="print"/>
          <a:srcRect t="19553" r="12109" b="20611"/>
          <a:stretch>
            <a:fillRect/>
          </a:stretch>
        </p:blipFill>
        <p:spPr bwMode="auto">
          <a:xfrm>
            <a:off x="29794200" y="25187564"/>
            <a:ext cx="6197600" cy="1750575"/>
          </a:xfrm>
          <a:prstGeom prst="rect">
            <a:avLst/>
          </a:prstGeom>
          <a:noFill/>
          <a:ln w="9525">
            <a:noFill/>
            <a:miter lim="800000"/>
            <a:headEnd/>
            <a:tailEnd/>
          </a:ln>
        </p:spPr>
      </p:pic>
      <p:sp>
        <p:nvSpPr>
          <p:cNvPr id="80" name="Rectangle 79"/>
          <p:cNvSpPr/>
          <p:nvPr/>
        </p:nvSpPr>
        <p:spPr>
          <a:xfrm>
            <a:off x="840552" y="17830800"/>
            <a:ext cx="11571601" cy="83009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14300" tIns="57150" rIns="114300" bIns="57150" rtlCol="0" anchor="ctr"/>
          <a:lstStyle/>
          <a:p>
            <a:pPr algn="ctr"/>
            <a:endParaRPr lang="en-US"/>
          </a:p>
        </p:txBody>
      </p:sp>
      <p:sp>
        <p:nvSpPr>
          <p:cNvPr id="116" name="Rectangle 115"/>
          <p:cNvSpPr/>
          <p:nvPr/>
        </p:nvSpPr>
        <p:spPr>
          <a:xfrm>
            <a:off x="18297026" y="6197529"/>
            <a:ext cx="17372076" cy="762000"/>
          </a:xfrm>
          <a:prstGeom prst="rect">
            <a:avLst/>
          </a:prstGeom>
          <a:solidFill>
            <a:srgbClr val="8B23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25895678" y="6186114"/>
            <a:ext cx="2108269" cy="784830"/>
          </a:xfrm>
          <a:prstGeom prst="rect">
            <a:avLst/>
          </a:prstGeom>
          <a:noFill/>
        </p:spPr>
        <p:txBody>
          <a:bodyPr wrap="none" rtlCol="0">
            <a:spAutoFit/>
          </a:bodyPr>
          <a:lstStyle/>
          <a:p>
            <a:r>
              <a:rPr lang="en-US" sz="4500" dirty="0" smtClean="0">
                <a:solidFill>
                  <a:schemeClr val="bg1"/>
                </a:solidFill>
                <a:latin typeface="Arial" pitchFamily="34" charset="0"/>
                <a:cs typeface="Arial" pitchFamily="34" charset="0"/>
              </a:rPr>
              <a:t>Results</a:t>
            </a:r>
            <a:endParaRPr lang="en-US" sz="4500" dirty="0">
              <a:solidFill>
                <a:schemeClr val="bg1"/>
              </a:solidFill>
              <a:latin typeface="Arial" pitchFamily="34" charset="0"/>
              <a:cs typeface="Arial" pitchFamily="34" charset="0"/>
            </a:endParaRPr>
          </a:p>
        </p:txBody>
      </p:sp>
      <p:grpSp>
        <p:nvGrpSpPr>
          <p:cNvPr id="268" name="Group 267"/>
          <p:cNvGrpSpPr/>
          <p:nvPr/>
        </p:nvGrpSpPr>
        <p:grpSpPr>
          <a:xfrm>
            <a:off x="12905326" y="16840978"/>
            <a:ext cx="8077200" cy="7743077"/>
            <a:chOff x="12822198" y="16840978"/>
            <a:chExt cx="8077200" cy="7743077"/>
          </a:xfrm>
        </p:grpSpPr>
        <p:sp>
          <p:nvSpPr>
            <p:cNvPr id="121" name="Rectangle 120"/>
            <p:cNvSpPr/>
            <p:nvPr/>
          </p:nvSpPr>
          <p:spPr>
            <a:xfrm>
              <a:off x="12822198" y="16868334"/>
              <a:ext cx="8077200" cy="69822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7" name="Group 266"/>
            <p:cNvGrpSpPr/>
            <p:nvPr/>
          </p:nvGrpSpPr>
          <p:grpSpPr>
            <a:xfrm>
              <a:off x="12823722" y="16840978"/>
              <a:ext cx="8074152" cy="784830"/>
              <a:chOff x="12823722" y="16868334"/>
              <a:chExt cx="8074152" cy="784830"/>
            </a:xfrm>
          </p:grpSpPr>
          <p:sp>
            <p:nvSpPr>
              <p:cNvPr id="122" name="Rectangle 121"/>
              <p:cNvSpPr/>
              <p:nvPr/>
            </p:nvSpPr>
            <p:spPr>
              <a:xfrm>
                <a:off x="12823722" y="16897067"/>
                <a:ext cx="8074152" cy="727364"/>
              </a:xfrm>
              <a:prstGeom prst="rect">
                <a:avLst/>
              </a:prstGeom>
              <a:solidFill>
                <a:srgbClr val="8B23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a:off x="13279144" y="16868334"/>
                <a:ext cx="7163308" cy="784830"/>
              </a:xfrm>
              <a:prstGeom prst="rect">
                <a:avLst/>
              </a:prstGeom>
              <a:noFill/>
            </p:spPr>
            <p:txBody>
              <a:bodyPr wrap="none" rtlCol="0">
                <a:spAutoFit/>
              </a:bodyPr>
              <a:lstStyle/>
              <a:p>
                <a:r>
                  <a:rPr lang="en-US" sz="4500" dirty="0" smtClean="0">
                    <a:solidFill>
                      <a:schemeClr val="bg1"/>
                    </a:solidFill>
                    <a:latin typeface="Arial" pitchFamily="34" charset="0"/>
                    <a:cs typeface="Arial" pitchFamily="34" charset="0"/>
                  </a:rPr>
                  <a:t>Conclusions &amp; Future Work</a:t>
                </a:r>
                <a:endParaRPr lang="en-US" sz="4500" dirty="0">
                  <a:solidFill>
                    <a:schemeClr val="bg1"/>
                  </a:solidFill>
                  <a:latin typeface="Arial" pitchFamily="34" charset="0"/>
                  <a:cs typeface="Arial" pitchFamily="34" charset="0"/>
                </a:endParaRPr>
              </a:p>
            </p:txBody>
          </p:sp>
        </p:grpSp>
        <p:sp>
          <p:nvSpPr>
            <p:cNvPr id="124" name="TextBox 123"/>
            <p:cNvSpPr txBox="1"/>
            <p:nvPr/>
          </p:nvSpPr>
          <p:spPr>
            <a:xfrm>
              <a:off x="13042809" y="17412861"/>
              <a:ext cx="7635978" cy="7171194"/>
            </a:xfrm>
            <a:prstGeom prst="rect">
              <a:avLst/>
            </a:prstGeom>
            <a:noFill/>
          </p:spPr>
          <p:txBody>
            <a:bodyPr wrap="square" rtlCol="0">
              <a:spAutoFit/>
            </a:bodyPr>
            <a:lstStyle/>
            <a:p>
              <a:pPr marL="357188" indent="-357188"/>
              <a:endParaRPr lang="en-US" sz="2500" dirty="0" smtClean="0"/>
            </a:p>
            <a:p>
              <a:pPr marL="349250" lvl="1" indent="-349250">
                <a:spcAft>
                  <a:spcPts val="1800"/>
                </a:spcAft>
                <a:buFont typeface="Wingdings" pitchFamily="2" charset="2"/>
                <a:buChar char="q"/>
              </a:pPr>
              <a:r>
                <a:rPr lang="en-US" sz="2800" dirty="0" smtClean="0">
                  <a:latin typeface="Arial" pitchFamily="34" charset="0"/>
                  <a:cs typeface="Arial" pitchFamily="34" charset="0"/>
                </a:rPr>
                <a:t>Significant displacement damage was observed for simulations of AO projectile atoms with 100 </a:t>
              </a:r>
              <a:r>
                <a:rPr lang="en-US" sz="2800" dirty="0" err="1" smtClean="0">
                  <a:latin typeface="Arial" pitchFamily="34" charset="0"/>
                  <a:cs typeface="Arial" pitchFamily="34" charset="0"/>
                </a:rPr>
                <a:t>eV</a:t>
              </a:r>
              <a:r>
                <a:rPr lang="en-US" sz="2800" dirty="0" smtClean="0">
                  <a:latin typeface="Arial" pitchFamily="34" charset="0"/>
                  <a:cs typeface="Arial" pitchFamily="34" charset="0"/>
                </a:rPr>
                <a:t> energies, which was accompanied by changes in ring structure.</a:t>
              </a:r>
              <a:endParaRPr lang="en-US" sz="2800" dirty="0" smtClean="0"/>
            </a:p>
            <a:p>
              <a:pPr marL="568325" indent="-347663">
                <a:buFont typeface="Wingdings" pitchFamily="2" charset="2"/>
                <a:buChar char="q"/>
              </a:pPr>
              <a:r>
                <a:rPr lang="en-US" sz="2800" dirty="0" smtClean="0">
                  <a:latin typeface="Arial" pitchFamily="34" charset="0"/>
                  <a:cs typeface="Arial" pitchFamily="34" charset="0"/>
                </a:rPr>
                <a:t>Limited damage was also observed for AO projectiles with energies below those typically used to model displacement damage (i.e., the threshold displacement damage, E</a:t>
              </a:r>
              <a:r>
                <a:rPr lang="en-US" sz="2800" baseline="-25000" dirty="0" smtClean="0">
                  <a:latin typeface="Arial" pitchFamily="34" charset="0"/>
                  <a:cs typeface="Arial" pitchFamily="34" charset="0"/>
                </a:rPr>
                <a:t>d</a:t>
              </a:r>
              <a:r>
                <a:rPr lang="en-US" sz="2800" dirty="0" smtClean="0">
                  <a:latin typeface="Arial" pitchFamily="34" charset="0"/>
                  <a:cs typeface="Arial" pitchFamily="34" charset="0"/>
                </a:rPr>
                <a:t>).</a:t>
              </a:r>
            </a:p>
            <a:p>
              <a:pPr marL="568325" indent="-347663">
                <a:buFont typeface="Wingdings" pitchFamily="2" charset="2"/>
                <a:buChar char="q"/>
              </a:pPr>
              <a:endParaRPr lang="en-US" sz="2800" dirty="0" smtClean="0">
                <a:latin typeface="Arial" pitchFamily="34" charset="0"/>
                <a:cs typeface="Arial" pitchFamily="34" charset="0"/>
              </a:endParaRPr>
            </a:p>
            <a:p>
              <a:pPr marL="568325" indent="-347663">
                <a:buFont typeface="Wingdings" pitchFamily="2" charset="2"/>
                <a:buChar char="q"/>
              </a:pPr>
              <a:r>
                <a:rPr lang="en-US" sz="2800" dirty="0" smtClean="0">
                  <a:latin typeface="Arial" pitchFamily="34" charset="0"/>
                  <a:cs typeface="Arial" pitchFamily="34" charset="0"/>
                </a:rPr>
                <a:t>Simulate and identify the formation of stable silica defects due to radiation-induced damage. </a:t>
              </a:r>
            </a:p>
            <a:p>
              <a:pPr marL="568325" indent="-347663">
                <a:buFont typeface="Wingdings" pitchFamily="2" charset="2"/>
                <a:buChar char="q"/>
              </a:pPr>
              <a:endParaRPr lang="en-US" sz="2800" dirty="0" smtClean="0">
                <a:latin typeface="Arial" pitchFamily="34" charset="0"/>
                <a:cs typeface="Arial" pitchFamily="34" charset="0"/>
              </a:endParaRPr>
            </a:p>
            <a:p>
              <a:pPr marL="568325" indent="-347663">
                <a:buFont typeface="Wingdings" pitchFamily="2" charset="2"/>
                <a:buChar char="q"/>
              </a:pPr>
              <a:endParaRPr lang="en-US" sz="2800" dirty="0" smtClean="0"/>
            </a:p>
          </p:txBody>
        </p:sp>
      </p:grpSp>
      <p:cxnSp>
        <p:nvCxnSpPr>
          <p:cNvPr id="69" name="Straight Arrow Connector 68"/>
          <p:cNvCxnSpPr/>
          <p:nvPr/>
        </p:nvCxnSpPr>
        <p:spPr>
          <a:xfrm flipV="1">
            <a:off x="12649200" y="8772525"/>
            <a:ext cx="514350" cy="152400"/>
          </a:xfrm>
          <a:prstGeom prst="straightConnector1">
            <a:avLst/>
          </a:prstGeom>
          <a:ln w="1905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10963275" y="8886825"/>
            <a:ext cx="533400" cy="76200"/>
          </a:xfrm>
          <a:prstGeom prst="straightConnector1">
            <a:avLst/>
          </a:prstGeom>
          <a:ln w="1905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a:off x="10201275" y="9077325"/>
            <a:ext cx="152400" cy="0"/>
          </a:xfrm>
          <a:prstGeom prst="straightConnector1">
            <a:avLst/>
          </a:prstGeom>
          <a:ln w="1905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flipV="1">
            <a:off x="10153651" y="8963026"/>
            <a:ext cx="133349" cy="28574"/>
          </a:xfrm>
          <a:prstGeom prst="straightConnector1">
            <a:avLst/>
          </a:prstGeom>
          <a:ln w="1905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12954000" y="9601200"/>
            <a:ext cx="238125" cy="28575"/>
          </a:xfrm>
          <a:prstGeom prst="straightConnector1">
            <a:avLst/>
          </a:prstGeom>
          <a:ln w="1905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13401675" y="10172700"/>
            <a:ext cx="38100" cy="104775"/>
          </a:xfrm>
          <a:prstGeom prst="straightConnector1">
            <a:avLst/>
          </a:prstGeom>
          <a:ln w="1905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V="1">
            <a:off x="12696825" y="9153525"/>
            <a:ext cx="581025" cy="19050"/>
          </a:xfrm>
          <a:prstGeom prst="straightConnector1">
            <a:avLst/>
          </a:prstGeom>
          <a:ln w="19050">
            <a:solidFill>
              <a:schemeClr val="bg1"/>
            </a:solidFill>
            <a:tailEnd type="arrow" w="lg" len="lg"/>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19126200" y="7315200"/>
            <a:ext cx="14859000" cy="477054"/>
          </a:xfrm>
          <a:prstGeom prst="rect">
            <a:avLst/>
          </a:prstGeom>
          <a:noFill/>
          <a:ln>
            <a:noFill/>
          </a:ln>
        </p:spPr>
        <p:txBody>
          <a:bodyPr wrap="square" rtlCol="0">
            <a:spAutoFit/>
          </a:bodyPr>
          <a:lstStyle/>
          <a:p>
            <a:pPr marL="346075" indent="-346075">
              <a:buFont typeface="Wingdings" pitchFamily="2" charset="2"/>
              <a:buChar char="q"/>
            </a:pPr>
            <a:r>
              <a:rPr lang="en-US" sz="2500" dirty="0" smtClean="0">
                <a:latin typeface="Arial" pitchFamily="34" charset="0"/>
                <a:cs typeface="Arial" pitchFamily="34" charset="0"/>
              </a:rPr>
              <a:t> Examine radiation-induced changes in the material at the atomic level</a:t>
            </a:r>
            <a:endParaRPr lang="en-US" sz="2500" dirty="0">
              <a:latin typeface="Arial" pitchFamily="34" charset="0"/>
              <a:cs typeface="Arial" pitchFamily="34" charset="0"/>
            </a:endParaRPr>
          </a:p>
        </p:txBody>
      </p:sp>
      <p:sp>
        <p:nvSpPr>
          <p:cNvPr id="165" name="TextBox 164"/>
          <p:cNvSpPr txBox="1"/>
          <p:nvPr/>
        </p:nvSpPr>
        <p:spPr>
          <a:xfrm>
            <a:off x="28558960" y="14932990"/>
            <a:ext cx="5638800" cy="430887"/>
          </a:xfrm>
          <a:prstGeom prst="rect">
            <a:avLst/>
          </a:prstGeom>
          <a:noFill/>
          <a:ln>
            <a:noFill/>
          </a:ln>
        </p:spPr>
        <p:txBody>
          <a:bodyPr wrap="square" rtlCol="0">
            <a:spAutoFit/>
          </a:bodyPr>
          <a:lstStyle/>
          <a:p>
            <a:pPr algn="ctr"/>
            <a:r>
              <a:rPr lang="en-US" sz="2200" b="1" dirty="0" smtClean="0">
                <a:latin typeface="Arial" pitchFamily="34" charset="0"/>
                <a:cs typeface="Arial" pitchFamily="34" charset="0"/>
              </a:rPr>
              <a:t>Radiation-induced chemical changes</a:t>
            </a:r>
            <a:endParaRPr lang="en-US" sz="2200" b="1" dirty="0">
              <a:latin typeface="Arial" pitchFamily="34" charset="0"/>
              <a:cs typeface="Arial" pitchFamily="34" charset="0"/>
            </a:endParaRPr>
          </a:p>
        </p:txBody>
      </p:sp>
      <p:sp>
        <p:nvSpPr>
          <p:cNvPr id="167" name="TextBox 166"/>
          <p:cNvSpPr txBox="1"/>
          <p:nvPr/>
        </p:nvSpPr>
        <p:spPr>
          <a:xfrm>
            <a:off x="21869400" y="15100280"/>
            <a:ext cx="5334000" cy="3416320"/>
          </a:xfrm>
          <a:prstGeom prst="rect">
            <a:avLst/>
          </a:prstGeom>
          <a:solidFill>
            <a:srgbClr val="FCBA63"/>
          </a:solidFill>
          <a:ln w="12700">
            <a:noFill/>
          </a:ln>
        </p:spPr>
        <p:txBody>
          <a:bodyPr wrap="square" rtlCol="0">
            <a:spAutoFit/>
          </a:bodyPr>
          <a:lstStyle/>
          <a:p>
            <a:r>
              <a:rPr lang="en-US" sz="2400" dirty="0" smtClean="0">
                <a:latin typeface="Arial" pitchFamily="34" charset="0"/>
                <a:cs typeface="Arial" pitchFamily="34" charset="0"/>
              </a:rPr>
              <a:t>High energy AO projectiles introduce chemical changes in the silica model that, over time, will develop into stable defects. Defects are associated with performance degradation of  amorphous silica (e.g., darkening, development of charge traps, decrease in mechanical strength).</a:t>
            </a:r>
            <a:endParaRPr lang="en-US" sz="2400" dirty="0">
              <a:latin typeface="Arial" pitchFamily="34" charset="0"/>
              <a:cs typeface="Arial" pitchFamily="34" charset="0"/>
            </a:endParaRPr>
          </a:p>
        </p:txBody>
      </p:sp>
      <p:sp>
        <p:nvSpPr>
          <p:cNvPr id="119" name="TextBox 118"/>
          <p:cNvSpPr txBox="1"/>
          <p:nvPr/>
        </p:nvSpPr>
        <p:spPr>
          <a:xfrm>
            <a:off x="20158364" y="7916037"/>
            <a:ext cx="5638800" cy="430887"/>
          </a:xfrm>
          <a:prstGeom prst="rect">
            <a:avLst/>
          </a:prstGeom>
          <a:noFill/>
          <a:ln>
            <a:noFill/>
          </a:ln>
        </p:spPr>
        <p:txBody>
          <a:bodyPr wrap="square" rtlCol="0">
            <a:spAutoFit/>
          </a:bodyPr>
          <a:lstStyle/>
          <a:p>
            <a:pPr algn="ctr"/>
            <a:r>
              <a:rPr lang="en-US" sz="2200" b="1" dirty="0" smtClean="0">
                <a:latin typeface="Arial" pitchFamily="34" charset="0"/>
                <a:cs typeface="Arial" pitchFamily="34" charset="0"/>
              </a:rPr>
              <a:t>Averaged Displacement Damage</a:t>
            </a:r>
            <a:endParaRPr lang="en-US" sz="2200" b="1" dirty="0">
              <a:latin typeface="Arial" pitchFamily="34" charset="0"/>
              <a:cs typeface="Arial" pitchFamily="34" charset="0"/>
            </a:endParaRPr>
          </a:p>
        </p:txBody>
      </p:sp>
      <p:pic>
        <p:nvPicPr>
          <p:cNvPr id="181" name="Picture 180" descr="ring.jpg"/>
          <p:cNvPicPr>
            <a:picLocks noChangeAspect="1"/>
          </p:cNvPicPr>
          <p:nvPr/>
        </p:nvPicPr>
        <p:blipFill>
          <a:blip r:embed="rId4" cstate="print"/>
          <a:stretch>
            <a:fillRect/>
          </a:stretch>
        </p:blipFill>
        <p:spPr>
          <a:xfrm>
            <a:off x="31851600" y="19202400"/>
            <a:ext cx="3069426" cy="2008632"/>
          </a:xfrm>
          <a:prstGeom prst="rect">
            <a:avLst/>
          </a:prstGeom>
        </p:spPr>
      </p:pic>
      <p:sp>
        <p:nvSpPr>
          <p:cNvPr id="187" name="TextBox 186"/>
          <p:cNvSpPr txBox="1"/>
          <p:nvPr/>
        </p:nvSpPr>
        <p:spPr>
          <a:xfrm>
            <a:off x="28422600" y="21336000"/>
            <a:ext cx="3200400" cy="1938992"/>
          </a:xfrm>
          <a:prstGeom prst="rect">
            <a:avLst/>
          </a:prstGeom>
          <a:solidFill>
            <a:srgbClr val="FCBA63"/>
          </a:solidFill>
          <a:ln w="12700">
            <a:noFill/>
          </a:ln>
        </p:spPr>
        <p:txBody>
          <a:bodyPr wrap="square" rtlCol="0">
            <a:spAutoFit/>
          </a:bodyPr>
          <a:lstStyle/>
          <a:p>
            <a:r>
              <a:rPr lang="en-US" sz="2400" dirty="0" smtClean="0">
                <a:latin typeface="Arial" pitchFamily="34" charset="0"/>
                <a:cs typeface="Arial" pitchFamily="34" charset="0"/>
              </a:rPr>
              <a:t>An increase in the larger ring sizes and a loss of most stable ring sizes was observed.</a:t>
            </a:r>
            <a:endParaRPr lang="en-US" sz="2400" dirty="0">
              <a:latin typeface="Arial" pitchFamily="34" charset="0"/>
              <a:cs typeface="Arial" pitchFamily="34" charset="0"/>
            </a:endParaRPr>
          </a:p>
        </p:txBody>
      </p:sp>
      <p:grpSp>
        <p:nvGrpSpPr>
          <p:cNvPr id="202" name="Group 201"/>
          <p:cNvGrpSpPr/>
          <p:nvPr/>
        </p:nvGrpSpPr>
        <p:grpSpPr>
          <a:xfrm>
            <a:off x="838200" y="11021184"/>
            <a:ext cx="7530353" cy="784830"/>
            <a:chOff x="838200" y="11031380"/>
            <a:chExt cx="7530353" cy="784830"/>
          </a:xfrm>
        </p:grpSpPr>
        <p:sp>
          <p:nvSpPr>
            <p:cNvPr id="28" name="Rectangle 27"/>
            <p:cNvSpPr/>
            <p:nvPr/>
          </p:nvSpPr>
          <p:spPr>
            <a:xfrm>
              <a:off x="838200" y="11060113"/>
              <a:ext cx="7530353" cy="727364"/>
            </a:xfrm>
            <a:prstGeom prst="rect">
              <a:avLst/>
            </a:prstGeom>
            <a:solidFill>
              <a:srgbClr val="8B23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404971" y="11031380"/>
              <a:ext cx="2396810" cy="784830"/>
            </a:xfrm>
            <a:prstGeom prst="rect">
              <a:avLst/>
            </a:prstGeom>
            <a:noFill/>
          </p:spPr>
          <p:txBody>
            <a:bodyPr wrap="none" rtlCol="0">
              <a:spAutoFit/>
            </a:bodyPr>
            <a:lstStyle/>
            <a:p>
              <a:r>
                <a:rPr lang="en-US" sz="4500" dirty="0" smtClean="0">
                  <a:solidFill>
                    <a:schemeClr val="bg1"/>
                  </a:solidFill>
                  <a:latin typeface="Arial" pitchFamily="34" charset="0"/>
                  <a:cs typeface="Arial" pitchFamily="34" charset="0"/>
                </a:rPr>
                <a:t>Methods</a:t>
              </a:r>
              <a:endParaRPr lang="en-US" sz="4500" dirty="0">
                <a:solidFill>
                  <a:schemeClr val="bg1"/>
                </a:solidFill>
                <a:latin typeface="Arial" pitchFamily="34" charset="0"/>
                <a:cs typeface="Arial" pitchFamily="34" charset="0"/>
              </a:endParaRPr>
            </a:p>
          </p:txBody>
        </p:sp>
      </p:grpSp>
      <p:sp>
        <p:nvSpPr>
          <p:cNvPr id="82" name="TextBox 81"/>
          <p:cNvSpPr txBox="1"/>
          <p:nvPr/>
        </p:nvSpPr>
        <p:spPr>
          <a:xfrm>
            <a:off x="990600" y="12115800"/>
            <a:ext cx="7185339" cy="5347618"/>
          </a:xfrm>
          <a:prstGeom prst="rect">
            <a:avLst/>
          </a:prstGeom>
          <a:noFill/>
        </p:spPr>
        <p:txBody>
          <a:bodyPr wrap="square" lIns="114300" tIns="57150" rIns="114300" bIns="57150" rtlCol="0">
            <a:spAutoFit/>
          </a:bodyPr>
          <a:lstStyle/>
          <a:p>
            <a:pPr marL="457200" indent="-457200">
              <a:spcAft>
                <a:spcPts val="1200"/>
              </a:spcAft>
              <a:buFont typeface="Wingdings" pitchFamily="2" charset="2"/>
              <a:buChar char="q"/>
            </a:pPr>
            <a:r>
              <a:rPr lang="en-US" sz="2500" dirty="0" smtClean="0">
                <a:latin typeface="Arial" pitchFamily="34" charset="0"/>
                <a:cs typeface="Arial" pitchFamily="34" charset="0"/>
              </a:rPr>
              <a:t>A </a:t>
            </a:r>
            <a:r>
              <a:rPr lang="en-US" sz="2500" dirty="0">
                <a:latin typeface="Arial" pitchFamily="34" charset="0"/>
                <a:cs typeface="Arial" pitchFamily="34" charset="0"/>
              </a:rPr>
              <a:t>reactive force field (</a:t>
            </a:r>
            <a:r>
              <a:rPr lang="en-US" sz="2500" dirty="0" err="1">
                <a:latin typeface="Arial" pitchFamily="34" charset="0"/>
                <a:cs typeface="Arial" pitchFamily="34" charset="0"/>
              </a:rPr>
              <a:t>ReaxFF</a:t>
            </a:r>
            <a:r>
              <a:rPr lang="en-US" sz="2500" dirty="0">
                <a:latin typeface="Arial" pitchFamily="34" charset="0"/>
                <a:cs typeface="Arial" pitchFamily="34" charset="0"/>
              </a:rPr>
              <a:t>) was used to represent </a:t>
            </a:r>
            <a:r>
              <a:rPr lang="en-US" sz="2500" dirty="0" smtClean="0">
                <a:latin typeface="Arial" pitchFamily="34" charset="0"/>
                <a:cs typeface="Arial" pitchFamily="34" charset="0"/>
              </a:rPr>
              <a:t>inter-atomic interactions.</a:t>
            </a:r>
            <a:r>
              <a:rPr lang="en-US" sz="2500" baseline="30000" dirty="0" smtClean="0">
                <a:latin typeface="Arial" pitchFamily="34" charset="0"/>
                <a:cs typeface="Arial" pitchFamily="34" charset="0"/>
              </a:rPr>
              <a:t>1</a:t>
            </a:r>
          </a:p>
          <a:p>
            <a:pPr marL="457200" lvl="1" indent="-457200">
              <a:spcAft>
                <a:spcPts val="1200"/>
              </a:spcAft>
              <a:buFont typeface="Wingdings" pitchFamily="2" charset="2"/>
              <a:buChar char="q"/>
            </a:pPr>
            <a:r>
              <a:rPr lang="en-US" sz="2500" dirty="0" smtClean="0">
                <a:latin typeface="Arial" pitchFamily="34" charset="0"/>
                <a:cs typeface="Arial" pitchFamily="34" charset="0"/>
              </a:rPr>
              <a:t>Preparation of amorphous silica substrate:</a:t>
            </a:r>
            <a:endParaRPr lang="en-US" sz="2400" baseline="30000" dirty="0">
              <a:latin typeface="Arial" pitchFamily="34" charset="0"/>
              <a:cs typeface="Arial" pitchFamily="34" charset="0"/>
            </a:endParaRPr>
          </a:p>
          <a:p>
            <a:pPr marL="914400" lvl="1" indent="-457200">
              <a:spcAft>
                <a:spcPts val="1200"/>
              </a:spcAft>
              <a:buFont typeface="Wingdings" pitchFamily="2" charset="2"/>
              <a:buChar char="q"/>
            </a:pPr>
            <a:r>
              <a:rPr lang="en-US" sz="2500" dirty="0" smtClean="0">
                <a:latin typeface="Arial" pitchFamily="34" charset="0"/>
                <a:cs typeface="Arial" pitchFamily="34" charset="0"/>
              </a:rPr>
              <a:t>A simulation box of 2000 SiO</a:t>
            </a:r>
            <a:r>
              <a:rPr lang="en-US" sz="2500" baseline="-25000" dirty="0" smtClean="0">
                <a:latin typeface="Arial" pitchFamily="34" charset="0"/>
                <a:cs typeface="Arial" pitchFamily="34" charset="0"/>
              </a:rPr>
              <a:t>2</a:t>
            </a:r>
            <a:r>
              <a:rPr lang="en-US" sz="2500" dirty="0" smtClean="0">
                <a:latin typeface="Arial" pitchFamily="34" charset="0"/>
                <a:cs typeface="Arial" pitchFamily="34" charset="0"/>
              </a:rPr>
              <a:t> moieties was heated to 4000 K and cooled at a rate of ~ 10</a:t>
            </a:r>
            <a:r>
              <a:rPr lang="en-US" sz="2500" baseline="30000" dirty="0" smtClean="0">
                <a:latin typeface="Arial" pitchFamily="34" charset="0"/>
                <a:cs typeface="Arial" pitchFamily="34" charset="0"/>
              </a:rPr>
              <a:t>13</a:t>
            </a:r>
            <a:r>
              <a:rPr lang="en-US" sz="2500" dirty="0" smtClean="0">
                <a:latin typeface="Arial" pitchFamily="34" charset="0"/>
                <a:cs typeface="Arial" pitchFamily="34" charset="0"/>
              </a:rPr>
              <a:t> K/sec. (</a:t>
            </a:r>
            <a:r>
              <a:rPr lang="en-US" sz="2500" dirty="0" smtClean="0">
                <a:latin typeface="Arial" pitchFamily="34" charset="0"/>
                <a:cs typeface="Arial" pitchFamily="34" charset="0"/>
                <a:sym typeface="Symbol"/>
              </a:rPr>
              <a:t> = 0.25 </a:t>
            </a:r>
            <a:r>
              <a:rPr lang="en-US" sz="2500" dirty="0" err="1" smtClean="0">
                <a:latin typeface="Arial" pitchFamily="34" charset="0"/>
                <a:cs typeface="Arial" pitchFamily="34" charset="0"/>
                <a:sym typeface="Symbol"/>
              </a:rPr>
              <a:t>fs</a:t>
            </a:r>
            <a:r>
              <a:rPr lang="en-US" sz="2500" dirty="0" smtClean="0">
                <a:latin typeface="Arial" pitchFamily="34" charset="0"/>
                <a:cs typeface="Arial" pitchFamily="34" charset="0"/>
                <a:sym typeface="Symbol"/>
              </a:rPr>
              <a:t>)</a:t>
            </a:r>
            <a:endParaRPr lang="en-US" sz="2500" dirty="0" smtClean="0">
              <a:latin typeface="Arial" pitchFamily="34" charset="0"/>
              <a:cs typeface="Arial" pitchFamily="34" charset="0"/>
            </a:endParaRPr>
          </a:p>
          <a:p>
            <a:pPr marL="914400" lvl="1" indent="-511175">
              <a:spcAft>
                <a:spcPts val="1200"/>
              </a:spcAft>
              <a:buFont typeface="Wingdings" pitchFamily="2" charset="2"/>
              <a:buChar char="q"/>
            </a:pPr>
            <a:r>
              <a:rPr lang="en-US" sz="2500" dirty="0" smtClean="0">
                <a:latin typeface="Arial" pitchFamily="34" charset="0"/>
                <a:cs typeface="Arial" pitchFamily="34" charset="0"/>
              </a:rPr>
              <a:t>The first annealing cycle was performed using the NVT ensemble followed by a </a:t>
            </a:r>
            <a:r>
              <a:rPr lang="en-US" sz="2500" dirty="0">
                <a:latin typeface="Arial" pitchFamily="34" charset="0"/>
                <a:cs typeface="Arial" pitchFamily="34" charset="0"/>
              </a:rPr>
              <a:t>final annealing cycle </a:t>
            </a:r>
            <a:r>
              <a:rPr lang="en-US" sz="2500" dirty="0" smtClean="0">
                <a:latin typeface="Arial" pitchFamily="34" charset="0"/>
                <a:cs typeface="Arial" pitchFamily="34" charset="0"/>
              </a:rPr>
              <a:t>in </a:t>
            </a:r>
            <a:r>
              <a:rPr lang="en-US" sz="2500" dirty="0">
                <a:latin typeface="Arial" pitchFamily="34" charset="0"/>
                <a:cs typeface="Arial" pitchFamily="34" charset="0"/>
              </a:rPr>
              <a:t>the NPT  ensemble</a:t>
            </a:r>
            <a:r>
              <a:rPr lang="en-US" sz="2500" dirty="0" smtClean="0">
                <a:latin typeface="Arial" pitchFamily="34" charset="0"/>
                <a:cs typeface="Arial" pitchFamily="34" charset="0"/>
              </a:rPr>
              <a:t>.</a:t>
            </a:r>
          </a:p>
          <a:p>
            <a:pPr marL="914400" lvl="1" indent="-511175">
              <a:spcAft>
                <a:spcPts val="1200"/>
              </a:spcAft>
              <a:buFont typeface="Wingdings" pitchFamily="2" charset="2"/>
              <a:buChar char="q"/>
            </a:pPr>
            <a:r>
              <a:rPr lang="en-US" sz="2500" dirty="0" smtClean="0">
                <a:latin typeface="Arial" pitchFamily="34" charset="0"/>
                <a:cs typeface="Arial" pitchFamily="34" charset="0"/>
              </a:rPr>
              <a:t>A free surface was generated at the </a:t>
            </a:r>
            <a:r>
              <a:rPr lang="en-US" sz="2500" i="1" dirty="0" err="1" smtClean="0">
                <a:latin typeface="Arial" pitchFamily="34" charset="0"/>
                <a:cs typeface="Arial" pitchFamily="34" charset="0"/>
              </a:rPr>
              <a:t>xy</a:t>
            </a:r>
            <a:r>
              <a:rPr lang="en-US" sz="2500" dirty="0" smtClean="0">
                <a:latin typeface="Arial" pitchFamily="34" charset="0"/>
                <a:cs typeface="Arial" pitchFamily="34" charset="0"/>
              </a:rPr>
              <a:t>- plane.</a:t>
            </a:r>
            <a:endParaRPr lang="en-US" sz="2500" dirty="0">
              <a:latin typeface="Arial" pitchFamily="34" charset="0"/>
              <a:cs typeface="Arial" pitchFamily="34" charset="0"/>
            </a:endParaRPr>
          </a:p>
        </p:txBody>
      </p:sp>
      <p:grpSp>
        <p:nvGrpSpPr>
          <p:cNvPr id="266" name="Group 265"/>
          <p:cNvGrpSpPr/>
          <p:nvPr/>
        </p:nvGrpSpPr>
        <p:grpSpPr>
          <a:xfrm>
            <a:off x="8763000" y="6195960"/>
            <a:ext cx="9144000" cy="10701507"/>
            <a:chOff x="8839200" y="6268644"/>
            <a:chExt cx="9144000" cy="10701507"/>
          </a:xfrm>
        </p:grpSpPr>
        <p:pic>
          <p:nvPicPr>
            <p:cNvPr id="130" name="Picture 129" descr="top_rad10.jpg"/>
            <p:cNvPicPr>
              <a:picLocks noChangeAspect="1"/>
            </p:cNvPicPr>
            <p:nvPr/>
          </p:nvPicPr>
          <p:blipFill>
            <a:blip r:embed="rId5" cstate="print"/>
            <a:stretch>
              <a:fillRect/>
            </a:stretch>
          </p:blipFill>
          <p:spPr>
            <a:xfrm>
              <a:off x="8839200" y="7177637"/>
              <a:ext cx="9144000" cy="6396442"/>
            </a:xfrm>
            <a:prstGeom prst="rect">
              <a:avLst/>
            </a:prstGeom>
          </p:spPr>
        </p:pic>
        <p:sp>
          <p:nvSpPr>
            <p:cNvPr id="21" name="Rectangle 20"/>
            <p:cNvSpPr/>
            <p:nvPr/>
          </p:nvSpPr>
          <p:spPr>
            <a:xfrm>
              <a:off x="8839200" y="6278169"/>
              <a:ext cx="9144000" cy="104809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5" name="Group 264"/>
            <p:cNvGrpSpPr/>
            <p:nvPr/>
          </p:nvGrpSpPr>
          <p:grpSpPr>
            <a:xfrm>
              <a:off x="8839200" y="6268644"/>
              <a:ext cx="9144000" cy="784830"/>
              <a:chOff x="8839200" y="6278169"/>
              <a:chExt cx="9144000" cy="784830"/>
            </a:xfrm>
          </p:grpSpPr>
          <p:sp>
            <p:nvSpPr>
              <p:cNvPr id="126" name="Rectangle 125"/>
              <p:cNvSpPr/>
              <p:nvPr/>
            </p:nvSpPr>
            <p:spPr>
              <a:xfrm>
                <a:off x="8839200" y="6289584"/>
                <a:ext cx="9144000" cy="762000"/>
              </a:xfrm>
              <a:prstGeom prst="rect">
                <a:avLst/>
              </a:prstGeom>
              <a:solidFill>
                <a:srgbClr val="8B23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0529642" y="6278169"/>
                <a:ext cx="5763116" cy="784830"/>
              </a:xfrm>
              <a:prstGeom prst="rect">
                <a:avLst/>
              </a:prstGeom>
              <a:noFill/>
            </p:spPr>
            <p:txBody>
              <a:bodyPr wrap="none" rtlCol="0">
                <a:spAutoFit/>
              </a:bodyPr>
              <a:lstStyle/>
              <a:p>
                <a:r>
                  <a:rPr lang="en-US" sz="4500" dirty="0" smtClean="0">
                    <a:solidFill>
                      <a:schemeClr val="bg1"/>
                    </a:solidFill>
                    <a:latin typeface="Arial" pitchFamily="34" charset="0"/>
                    <a:cs typeface="Arial" pitchFamily="34" charset="0"/>
                  </a:rPr>
                  <a:t>Radiation Simulations</a:t>
                </a:r>
                <a:endParaRPr lang="en-US" sz="4500" dirty="0">
                  <a:solidFill>
                    <a:schemeClr val="bg1"/>
                  </a:solidFill>
                  <a:latin typeface="Arial" pitchFamily="34" charset="0"/>
                  <a:cs typeface="Arial" pitchFamily="34" charset="0"/>
                </a:endParaRPr>
              </a:p>
            </p:txBody>
          </p:sp>
        </p:grpSp>
        <p:grpSp>
          <p:nvGrpSpPr>
            <p:cNvPr id="264" name="Group 263"/>
            <p:cNvGrpSpPr/>
            <p:nvPr/>
          </p:nvGrpSpPr>
          <p:grpSpPr>
            <a:xfrm>
              <a:off x="8839201" y="13630275"/>
              <a:ext cx="9143999" cy="3339876"/>
              <a:chOff x="8839201" y="13630275"/>
              <a:chExt cx="9143999" cy="3339876"/>
            </a:xfrm>
          </p:grpSpPr>
          <p:sp>
            <p:nvSpPr>
              <p:cNvPr id="24" name="TextBox 23"/>
              <p:cNvSpPr txBox="1"/>
              <p:nvPr/>
            </p:nvSpPr>
            <p:spPr>
              <a:xfrm>
                <a:off x="8839201" y="13784575"/>
                <a:ext cx="4038600" cy="2893100"/>
              </a:xfrm>
              <a:prstGeom prst="rect">
                <a:avLst/>
              </a:prstGeom>
              <a:noFill/>
            </p:spPr>
            <p:txBody>
              <a:bodyPr wrap="square" rtlCol="0">
                <a:spAutoFit/>
              </a:bodyPr>
              <a:lstStyle/>
              <a:p>
                <a:pPr marL="357188" indent="-357188">
                  <a:buFont typeface="Wingdings" pitchFamily="2" charset="2"/>
                  <a:buChar char="q"/>
                </a:pPr>
                <a:r>
                  <a:rPr lang="en-US" sz="2200" dirty="0"/>
                  <a:t> </a:t>
                </a:r>
                <a:r>
                  <a:rPr lang="en-US" sz="2200" dirty="0" smtClean="0">
                    <a:latin typeface="Arial" pitchFamily="34" charset="0"/>
                    <a:cs typeface="Arial" pitchFamily="34" charset="0"/>
                  </a:rPr>
                  <a:t>MD simulation parameters:</a:t>
                </a:r>
              </a:p>
              <a:p>
                <a:pPr marL="914400" lvl="1" indent="-336550">
                  <a:buFont typeface="Wingdings" pitchFamily="2" charset="2"/>
                  <a:buChar char="q"/>
                </a:pPr>
                <a:r>
                  <a:rPr lang="en-US" sz="2200" dirty="0">
                    <a:latin typeface="Arial" pitchFamily="34" charset="0"/>
                    <a:cs typeface="Arial" pitchFamily="34" charset="0"/>
                  </a:rPr>
                  <a:t> </a:t>
                </a:r>
                <a:r>
                  <a:rPr lang="en-US" sz="2200" dirty="0" smtClean="0">
                    <a:latin typeface="Arial" pitchFamily="34" charset="0"/>
                    <a:cs typeface="Arial" pitchFamily="34" charset="0"/>
                  </a:rPr>
                  <a:t>NVE ensemble; </a:t>
                </a:r>
                <a:r>
                  <a:rPr lang="en-US" sz="2400" dirty="0" smtClean="0">
                    <a:latin typeface="Arial" pitchFamily="34" charset="0"/>
                    <a:cs typeface="Arial" pitchFamily="34" charset="0"/>
                    <a:sym typeface="Symbol"/>
                  </a:rPr>
                  <a:t></a:t>
                </a:r>
                <a:r>
                  <a:rPr lang="en-US" sz="2200" dirty="0" smtClean="0">
                    <a:latin typeface="Arial" pitchFamily="34" charset="0"/>
                    <a:cs typeface="Arial" pitchFamily="34" charset="0"/>
                  </a:rPr>
                  <a:t> = 0.125 </a:t>
                </a:r>
                <a:r>
                  <a:rPr lang="en-US" sz="2200" dirty="0" err="1" smtClean="0">
                    <a:latin typeface="Arial" pitchFamily="34" charset="0"/>
                    <a:cs typeface="Arial" pitchFamily="34" charset="0"/>
                  </a:rPr>
                  <a:t>fs</a:t>
                </a:r>
                <a:r>
                  <a:rPr lang="en-US" sz="2200" dirty="0" smtClean="0">
                    <a:latin typeface="Arial" pitchFamily="34" charset="0"/>
                    <a:cs typeface="Arial" pitchFamily="34" charset="0"/>
                  </a:rPr>
                  <a:t>.</a:t>
                </a:r>
              </a:p>
              <a:p>
                <a:pPr marL="914400" lvl="1" indent="-336550">
                  <a:buFont typeface="Wingdings" pitchFamily="2" charset="2"/>
                  <a:buChar char="q"/>
                </a:pPr>
                <a:r>
                  <a:rPr lang="en-US" sz="2200" dirty="0" smtClean="0">
                    <a:latin typeface="Arial" pitchFamily="34" charset="0"/>
                    <a:cs typeface="Arial" pitchFamily="34" charset="0"/>
                  </a:rPr>
                  <a:t>Oxygen atom placed 5 Å above silica surface.</a:t>
                </a:r>
              </a:p>
              <a:p>
                <a:pPr marL="914400" lvl="1" indent="-336550">
                  <a:buFont typeface="Wingdings" pitchFamily="2" charset="2"/>
                  <a:buChar char="q"/>
                </a:pPr>
                <a:r>
                  <a:rPr lang="en-US" sz="2200" dirty="0" smtClean="0">
                    <a:latin typeface="Arial" pitchFamily="34" charset="0"/>
                    <a:cs typeface="Arial" pitchFamily="34" charset="0"/>
                  </a:rPr>
                  <a:t>Total simulation time  was 32 ps.</a:t>
                </a:r>
                <a:endParaRPr lang="en-US" sz="2200" dirty="0">
                  <a:latin typeface="Arial" pitchFamily="34" charset="0"/>
                  <a:cs typeface="Arial" pitchFamily="34" charset="0"/>
                </a:endParaRPr>
              </a:p>
              <a:p>
                <a:pPr>
                  <a:buFont typeface="Wingdings" pitchFamily="2" charset="2"/>
                  <a:buChar char="q"/>
                </a:pPr>
                <a:endParaRPr lang="en-US" sz="2500" dirty="0"/>
              </a:p>
            </p:txBody>
          </p:sp>
          <p:sp>
            <p:nvSpPr>
              <p:cNvPr id="259" name="Rectangle 258"/>
              <p:cNvSpPr/>
              <p:nvPr/>
            </p:nvSpPr>
            <p:spPr>
              <a:xfrm>
                <a:off x="8915400" y="13630275"/>
                <a:ext cx="4114800" cy="30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14300" tIns="57150" rIns="114300" bIns="57150" rtlCol="0" anchor="ctr"/>
              <a:lstStyle/>
              <a:p>
                <a:pPr algn="ctr"/>
                <a:endParaRPr lang="en-US"/>
              </a:p>
            </p:txBody>
          </p:sp>
          <p:sp>
            <p:nvSpPr>
              <p:cNvPr id="262" name="TextBox 261"/>
              <p:cNvSpPr txBox="1"/>
              <p:nvPr/>
            </p:nvSpPr>
            <p:spPr>
              <a:xfrm>
                <a:off x="13106400" y="13784664"/>
                <a:ext cx="4876800" cy="3185487"/>
              </a:xfrm>
              <a:prstGeom prst="rect">
                <a:avLst/>
              </a:prstGeom>
              <a:noFill/>
            </p:spPr>
            <p:txBody>
              <a:bodyPr wrap="square" rtlCol="0">
                <a:spAutoFit/>
              </a:bodyPr>
              <a:lstStyle/>
              <a:p>
                <a:pPr marL="357188" indent="-357188">
                  <a:buFont typeface="Wingdings" pitchFamily="2" charset="2"/>
                  <a:buChar char="q"/>
                </a:pPr>
                <a:r>
                  <a:rPr lang="en-US" sz="2200" dirty="0">
                    <a:latin typeface="Arial" pitchFamily="34" charset="0"/>
                    <a:cs typeface="Arial" pitchFamily="34" charset="0"/>
                  </a:rPr>
                  <a:t> </a:t>
                </a:r>
                <a:r>
                  <a:rPr lang="en-US" sz="2200" dirty="0" smtClean="0">
                    <a:latin typeface="Arial" pitchFamily="34" charset="0"/>
                    <a:cs typeface="Arial" pitchFamily="34" charset="0"/>
                  </a:rPr>
                  <a:t>Image details:</a:t>
                </a:r>
              </a:p>
              <a:p>
                <a:pPr marL="914400" lvl="1" indent="-336550">
                  <a:buFont typeface="Wingdings" pitchFamily="2" charset="2"/>
                  <a:buChar char="q"/>
                </a:pPr>
                <a:r>
                  <a:rPr lang="en-US" sz="2200" dirty="0">
                    <a:latin typeface="Arial" pitchFamily="34" charset="0"/>
                    <a:cs typeface="Arial" pitchFamily="34" charset="0"/>
                  </a:rPr>
                  <a:t> </a:t>
                </a:r>
                <a:r>
                  <a:rPr lang="en-US" sz="2200" dirty="0" smtClean="0">
                    <a:latin typeface="Arial" pitchFamily="34" charset="0"/>
                    <a:cs typeface="Arial" pitchFamily="34" charset="0"/>
                  </a:rPr>
                  <a:t>AO shown as </a:t>
                </a:r>
                <a:r>
                  <a:rPr lang="en-US" sz="2200" b="1" dirty="0" smtClean="0">
                    <a:solidFill>
                      <a:srgbClr val="FF0000"/>
                    </a:solidFill>
                    <a:latin typeface="Arial" pitchFamily="34" charset="0"/>
                    <a:cs typeface="Arial" pitchFamily="34" charset="0"/>
                  </a:rPr>
                  <a:t>red</a:t>
                </a:r>
                <a:r>
                  <a:rPr lang="en-US" sz="2200" dirty="0" smtClean="0">
                    <a:latin typeface="Arial" pitchFamily="34" charset="0"/>
                    <a:cs typeface="Arial" pitchFamily="34" charset="0"/>
                  </a:rPr>
                  <a:t> sphere.</a:t>
                </a:r>
              </a:p>
              <a:p>
                <a:pPr marL="914400" lvl="1" indent="-336550">
                  <a:buFont typeface="Wingdings" pitchFamily="2" charset="2"/>
                  <a:buChar char="q"/>
                </a:pPr>
                <a:r>
                  <a:rPr lang="en-US" sz="2200" dirty="0" smtClean="0">
                    <a:latin typeface="Arial" pitchFamily="34" charset="0"/>
                    <a:cs typeface="Arial" pitchFamily="34" charset="0"/>
                  </a:rPr>
                  <a:t>Displaced atoms shown as </a:t>
                </a:r>
                <a:r>
                  <a:rPr lang="en-US" sz="2200" b="1" dirty="0" smtClean="0">
                    <a:solidFill>
                      <a:srgbClr val="F7939D"/>
                    </a:solidFill>
                    <a:latin typeface="Arial" pitchFamily="34" charset="0"/>
                    <a:cs typeface="Arial" pitchFamily="34" charset="0"/>
                  </a:rPr>
                  <a:t>pink</a:t>
                </a:r>
                <a:r>
                  <a:rPr lang="en-US" sz="2200" dirty="0" smtClean="0">
                    <a:latin typeface="Arial" pitchFamily="34" charset="0"/>
                    <a:cs typeface="Arial" pitchFamily="34" charset="0"/>
                  </a:rPr>
                  <a:t> (O) or </a:t>
                </a:r>
                <a:r>
                  <a:rPr lang="en-US" sz="2200" b="1" dirty="0" smtClean="0">
                    <a:solidFill>
                      <a:srgbClr val="15C5C1"/>
                    </a:solidFill>
                    <a:latin typeface="Arial" pitchFamily="34" charset="0"/>
                    <a:cs typeface="Arial" pitchFamily="34" charset="0"/>
                  </a:rPr>
                  <a:t>cyan</a:t>
                </a:r>
                <a:r>
                  <a:rPr lang="en-US" sz="2200" b="1" dirty="0" smtClean="0">
                    <a:latin typeface="Arial" pitchFamily="34" charset="0"/>
                    <a:cs typeface="Arial" pitchFamily="34" charset="0"/>
                  </a:rPr>
                  <a:t> </a:t>
                </a:r>
                <a:r>
                  <a:rPr lang="en-US" sz="2200" dirty="0" smtClean="0">
                    <a:latin typeface="Arial" pitchFamily="34" charset="0"/>
                    <a:cs typeface="Arial" pitchFamily="34" charset="0"/>
                  </a:rPr>
                  <a:t>(Si) spheres.</a:t>
                </a:r>
              </a:p>
              <a:p>
                <a:pPr marL="914400" lvl="1" indent="-336550">
                  <a:buFont typeface="Wingdings" pitchFamily="2" charset="2"/>
                  <a:buChar char="q"/>
                </a:pPr>
                <a:r>
                  <a:rPr lang="en-US" sz="2200" dirty="0" smtClean="0">
                    <a:latin typeface="Arial" pitchFamily="34" charset="0"/>
                    <a:cs typeface="Arial" pitchFamily="34" charset="0"/>
                  </a:rPr>
                  <a:t>Original positions of atoms are rendered transparent.</a:t>
                </a:r>
              </a:p>
              <a:p>
                <a:pPr marL="914400" lvl="1" indent="-336550">
                  <a:buFont typeface="Wingdings" pitchFamily="2" charset="2"/>
                  <a:buChar char="q"/>
                </a:pPr>
                <a:r>
                  <a:rPr lang="en-US" sz="2200" dirty="0" smtClean="0">
                    <a:latin typeface="Arial" pitchFamily="34" charset="0"/>
                    <a:cs typeface="Arial" pitchFamily="34" charset="0"/>
                  </a:rPr>
                  <a:t>Silicate network shown as transparent sticks.</a:t>
                </a:r>
                <a:endParaRPr lang="en-US" sz="2200" dirty="0">
                  <a:latin typeface="Arial" pitchFamily="34" charset="0"/>
                  <a:cs typeface="Arial" pitchFamily="34" charset="0"/>
                </a:endParaRPr>
              </a:p>
              <a:p>
                <a:pPr>
                  <a:buFont typeface="Wingdings" pitchFamily="2" charset="2"/>
                  <a:buChar char="q"/>
                </a:pPr>
                <a:endParaRPr lang="en-US" sz="2500" dirty="0"/>
              </a:p>
            </p:txBody>
          </p:sp>
          <p:sp>
            <p:nvSpPr>
              <p:cNvPr id="263" name="Rectangle 262"/>
              <p:cNvSpPr/>
              <p:nvPr/>
            </p:nvSpPr>
            <p:spPr>
              <a:xfrm>
                <a:off x="13106400" y="13630275"/>
                <a:ext cx="4800600" cy="30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14300" tIns="57150" rIns="114300" bIns="57150" rtlCol="0" anchor="ctr"/>
              <a:lstStyle/>
              <a:p>
                <a:pPr algn="ctr"/>
                <a:endParaRPr lang="en-US"/>
              </a:p>
            </p:txBody>
          </p:sp>
        </p:grpSp>
      </p:grpSp>
      <p:pic>
        <p:nvPicPr>
          <p:cNvPr id="288" name="Picture 287" descr="tetrahedron.jpg"/>
          <p:cNvPicPr>
            <a:picLocks noChangeAspect="1"/>
          </p:cNvPicPr>
          <p:nvPr/>
        </p:nvPicPr>
        <p:blipFill>
          <a:blip r:embed="rId6" cstate="print"/>
          <a:stretch>
            <a:fillRect/>
          </a:stretch>
        </p:blipFill>
        <p:spPr>
          <a:xfrm rot="19242125">
            <a:off x="31831202" y="19325986"/>
            <a:ext cx="2016385" cy="1858658"/>
          </a:xfrm>
          <a:prstGeom prst="rect">
            <a:avLst/>
          </a:prstGeom>
        </p:spPr>
      </p:pic>
      <p:pic>
        <p:nvPicPr>
          <p:cNvPr id="289" name="Picture 288" descr="12n.jpg"/>
          <p:cNvPicPr>
            <a:picLocks noChangeAspect="1"/>
          </p:cNvPicPr>
          <p:nvPr/>
        </p:nvPicPr>
        <p:blipFill>
          <a:blip r:embed="rId7" cstate="print"/>
          <a:stretch>
            <a:fillRect/>
          </a:stretch>
        </p:blipFill>
        <p:spPr>
          <a:xfrm>
            <a:off x="32004000" y="22174200"/>
            <a:ext cx="2940908" cy="2844800"/>
          </a:xfrm>
          <a:prstGeom prst="rect">
            <a:avLst/>
          </a:prstGeom>
        </p:spPr>
      </p:pic>
      <p:sp>
        <p:nvSpPr>
          <p:cNvPr id="182" name="TextBox 181"/>
          <p:cNvSpPr txBox="1"/>
          <p:nvPr/>
        </p:nvSpPr>
        <p:spPr>
          <a:xfrm>
            <a:off x="32004000" y="21107400"/>
            <a:ext cx="2667000" cy="1200329"/>
          </a:xfrm>
          <a:prstGeom prst="rect">
            <a:avLst/>
          </a:prstGeom>
          <a:noFill/>
          <a:ln>
            <a:noFill/>
          </a:ln>
        </p:spPr>
        <p:txBody>
          <a:bodyPr wrap="square" rtlCol="0">
            <a:spAutoFit/>
          </a:bodyPr>
          <a:lstStyle/>
          <a:p>
            <a:pPr algn="just"/>
            <a:r>
              <a:rPr lang="en-US" sz="1800" dirty="0" smtClean="0">
                <a:latin typeface="Arial" pitchFamily="34" charset="0"/>
                <a:cs typeface="Arial" pitchFamily="34" charset="0"/>
              </a:rPr>
              <a:t>Silica tetrahedrons are connected to one another by bridging O atoms</a:t>
            </a:r>
            <a:endParaRPr lang="en-US" sz="1800" dirty="0">
              <a:latin typeface="Arial" pitchFamily="34" charset="0"/>
              <a:cs typeface="Arial" pitchFamily="34" charset="0"/>
            </a:endParaRPr>
          </a:p>
        </p:txBody>
      </p:sp>
      <p:sp>
        <p:nvSpPr>
          <p:cNvPr id="184" name="TextBox 183"/>
          <p:cNvSpPr txBox="1"/>
          <p:nvPr/>
        </p:nvSpPr>
        <p:spPr>
          <a:xfrm>
            <a:off x="32766000" y="23469600"/>
            <a:ext cx="1828800" cy="369332"/>
          </a:xfrm>
          <a:prstGeom prst="rect">
            <a:avLst/>
          </a:prstGeom>
          <a:noFill/>
          <a:ln>
            <a:noFill/>
          </a:ln>
        </p:spPr>
        <p:txBody>
          <a:bodyPr wrap="square" rtlCol="0">
            <a:spAutoFit/>
          </a:bodyPr>
          <a:lstStyle/>
          <a:p>
            <a:r>
              <a:rPr lang="en-US" sz="1800" dirty="0" smtClean="0">
                <a:latin typeface="Arial" pitchFamily="34" charset="0"/>
                <a:cs typeface="Arial" pitchFamily="34" charset="0"/>
              </a:rPr>
              <a:t>12 node ring</a:t>
            </a:r>
            <a:endParaRPr lang="en-US" sz="1800" dirty="0">
              <a:latin typeface="Arial" pitchFamily="34" charset="0"/>
              <a:cs typeface="Arial" pitchFamily="34" charset="0"/>
            </a:endParaRPr>
          </a:p>
        </p:txBody>
      </p:sp>
      <p:sp>
        <p:nvSpPr>
          <p:cNvPr id="168" name="TextBox 167"/>
          <p:cNvSpPr txBox="1"/>
          <p:nvPr/>
        </p:nvSpPr>
        <p:spPr>
          <a:xfrm>
            <a:off x="28422600" y="19625608"/>
            <a:ext cx="3200400" cy="1569660"/>
          </a:xfrm>
          <a:prstGeom prst="rect">
            <a:avLst/>
          </a:prstGeom>
          <a:solidFill>
            <a:srgbClr val="FCBA63"/>
          </a:solidFill>
          <a:ln w="12700">
            <a:noFill/>
          </a:ln>
        </p:spPr>
        <p:txBody>
          <a:bodyPr wrap="square" rtlCol="0">
            <a:spAutoFit/>
          </a:bodyPr>
          <a:lstStyle/>
          <a:p>
            <a:r>
              <a:rPr lang="en-US" sz="2400" dirty="0" smtClean="0">
                <a:latin typeface="Arial" pitchFamily="34" charset="0"/>
                <a:cs typeface="Arial" pitchFamily="34" charset="0"/>
              </a:rPr>
              <a:t>Silicate ring structure describes connectivity in amorphous silicate materials.</a:t>
            </a:r>
            <a:r>
              <a:rPr lang="en-US" sz="2400" baseline="30000" dirty="0" smtClean="0">
                <a:latin typeface="Arial" pitchFamily="34" charset="0"/>
                <a:cs typeface="Arial" pitchFamily="34" charset="0"/>
              </a:rPr>
              <a:t>2</a:t>
            </a:r>
            <a:endParaRPr lang="en-US" sz="2400" baseline="30000" dirty="0">
              <a:latin typeface="Arial" pitchFamily="34" charset="0"/>
              <a:cs typeface="Arial" pitchFamily="34" charset="0"/>
            </a:endParaRPr>
          </a:p>
        </p:txBody>
      </p:sp>
      <p:sp>
        <p:nvSpPr>
          <p:cNvPr id="290" name="TextBox 289"/>
          <p:cNvSpPr txBox="1"/>
          <p:nvPr/>
        </p:nvSpPr>
        <p:spPr>
          <a:xfrm>
            <a:off x="28422600" y="23429844"/>
            <a:ext cx="3200400" cy="1569660"/>
          </a:xfrm>
          <a:prstGeom prst="rect">
            <a:avLst/>
          </a:prstGeom>
          <a:solidFill>
            <a:srgbClr val="FCBA63"/>
          </a:solidFill>
          <a:ln w="12700">
            <a:noFill/>
          </a:ln>
        </p:spPr>
        <p:txBody>
          <a:bodyPr wrap="square" rtlCol="0">
            <a:spAutoFit/>
          </a:bodyPr>
          <a:lstStyle/>
          <a:p>
            <a:r>
              <a:rPr lang="en-US" sz="2400" dirty="0" smtClean="0">
                <a:latin typeface="Arial" pitchFamily="34" charset="0"/>
                <a:cs typeface="Arial" pitchFamily="34" charset="0"/>
              </a:rPr>
              <a:t>Larger rings are associated with </a:t>
            </a:r>
            <a:r>
              <a:rPr lang="en-US" sz="2400" dirty="0" err="1" smtClean="0">
                <a:latin typeface="Arial" pitchFamily="34" charset="0"/>
                <a:cs typeface="Arial" pitchFamily="34" charset="0"/>
              </a:rPr>
              <a:t>nanoscale</a:t>
            </a:r>
            <a:r>
              <a:rPr lang="en-US" sz="2400" dirty="0" smtClean="0">
                <a:latin typeface="Arial" pitchFamily="34" charset="0"/>
                <a:cs typeface="Arial" pitchFamily="34" charset="0"/>
              </a:rPr>
              <a:t> void formation.</a:t>
            </a:r>
            <a:endParaRPr lang="en-US" sz="2400" dirty="0">
              <a:latin typeface="Arial" pitchFamily="34" charset="0"/>
              <a:cs typeface="Arial" pitchFamily="34" charset="0"/>
            </a:endParaRPr>
          </a:p>
        </p:txBody>
      </p:sp>
      <p:sp>
        <p:nvSpPr>
          <p:cNvPr id="295" name="Freeform 294"/>
          <p:cNvSpPr/>
          <p:nvPr/>
        </p:nvSpPr>
        <p:spPr>
          <a:xfrm>
            <a:off x="38049200" y="17602200"/>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1" name="Freeform 310"/>
          <p:cNvSpPr/>
          <p:nvPr/>
        </p:nvSpPr>
        <p:spPr>
          <a:xfrm>
            <a:off x="18235356" y="6202047"/>
            <a:ext cx="17481176" cy="19928541"/>
          </a:xfrm>
          <a:custGeom>
            <a:avLst/>
            <a:gdLst>
              <a:gd name="connsiteX0" fmla="*/ 53788 w 17481176"/>
              <a:gd name="connsiteY0" fmla="*/ 0 h 19928541"/>
              <a:gd name="connsiteX1" fmla="*/ 17427388 w 17481176"/>
              <a:gd name="connsiteY1" fmla="*/ 0 h 19928541"/>
              <a:gd name="connsiteX2" fmla="*/ 17481176 w 17481176"/>
              <a:gd name="connsiteY2" fmla="*/ 19067929 h 19928541"/>
              <a:gd name="connsiteX3" fmla="*/ 10945906 w 17481176"/>
              <a:gd name="connsiteY3" fmla="*/ 19067929 h 19928541"/>
              <a:gd name="connsiteX4" fmla="*/ 10945906 w 17481176"/>
              <a:gd name="connsiteY4" fmla="*/ 19928541 h 19928541"/>
              <a:gd name="connsiteX5" fmla="*/ 3281082 w 17481176"/>
              <a:gd name="connsiteY5" fmla="*/ 19928541 h 19928541"/>
              <a:gd name="connsiteX6" fmla="*/ 3227294 w 17481176"/>
              <a:gd name="connsiteY6" fmla="*/ 10488706 h 19928541"/>
              <a:gd name="connsiteX7" fmla="*/ 0 w 17481176"/>
              <a:gd name="connsiteY7" fmla="*/ 10488706 h 19928541"/>
              <a:gd name="connsiteX8" fmla="*/ 53788 w 17481176"/>
              <a:gd name="connsiteY8" fmla="*/ 0 h 1992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81176" h="19928541">
                <a:moveTo>
                  <a:pt x="53788" y="0"/>
                </a:moveTo>
                <a:lnTo>
                  <a:pt x="17427388" y="0"/>
                </a:lnTo>
                <a:lnTo>
                  <a:pt x="17481176" y="19067929"/>
                </a:lnTo>
                <a:lnTo>
                  <a:pt x="10945906" y="19067929"/>
                </a:lnTo>
                <a:lnTo>
                  <a:pt x="10945906" y="19928541"/>
                </a:lnTo>
                <a:lnTo>
                  <a:pt x="3281082" y="19928541"/>
                </a:lnTo>
                <a:lnTo>
                  <a:pt x="3227294" y="10488706"/>
                </a:lnTo>
                <a:lnTo>
                  <a:pt x="0" y="10488706"/>
                </a:lnTo>
                <a:lnTo>
                  <a:pt x="53788" y="0"/>
                </a:lnTo>
                <a:close/>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14300" tIns="57150" rIns="114300" bIns="57150" rtlCol="0" anchor="ctr"/>
          <a:lstStyle/>
          <a:p>
            <a:pPr algn="ctr"/>
            <a:endParaRPr lang="en-US"/>
          </a:p>
        </p:txBody>
      </p:sp>
      <p:grpSp>
        <p:nvGrpSpPr>
          <p:cNvPr id="131" name="Group 130"/>
          <p:cNvGrpSpPr/>
          <p:nvPr/>
        </p:nvGrpSpPr>
        <p:grpSpPr>
          <a:xfrm>
            <a:off x="1937984" y="5196664"/>
            <a:ext cx="33085392" cy="762000"/>
            <a:chOff x="1937984" y="5113536"/>
            <a:chExt cx="33085392" cy="762000"/>
          </a:xfrm>
        </p:grpSpPr>
        <p:sp>
          <p:nvSpPr>
            <p:cNvPr id="128" name="Rectangle 127"/>
            <p:cNvSpPr/>
            <p:nvPr/>
          </p:nvSpPr>
          <p:spPr>
            <a:xfrm>
              <a:off x="1937984" y="5113536"/>
              <a:ext cx="32918400" cy="762000"/>
            </a:xfrm>
            <a:prstGeom prst="rect">
              <a:avLst/>
            </a:prstGeom>
            <a:solidFill>
              <a:srgbClr val="FCBA63"/>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14300" tIns="57150" rIns="114300" bIns="57150" rtlCol="0" anchor="ctr"/>
            <a:lstStyle/>
            <a:p>
              <a:pPr algn="ctr"/>
              <a:endParaRPr lang="en-US"/>
            </a:p>
          </p:txBody>
        </p:sp>
        <p:sp>
          <p:nvSpPr>
            <p:cNvPr id="7" name="TextBox 6"/>
            <p:cNvSpPr txBox="1"/>
            <p:nvPr/>
          </p:nvSpPr>
          <p:spPr>
            <a:xfrm>
              <a:off x="1962807" y="5159829"/>
              <a:ext cx="33060569" cy="669414"/>
            </a:xfrm>
            <a:prstGeom prst="rect">
              <a:avLst/>
            </a:prstGeom>
            <a:noFill/>
          </p:spPr>
          <p:txBody>
            <a:bodyPr wrap="square" lIns="114300" tIns="57150" rIns="114300" bIns="57150" rtlCol="0">
              <a:spAutoFit/>
            </a:bodyPr>
            <a:lstStyle/>
            <a:p>
              <a:pPr fontAlgn="t"/>
              <a:r>
                <a:rPr lang="en-US" sz="3600" dirty="0">
                  <a:solidFill>
                    <a:schemeClr val="bg1"/>
                  </a:solidFill>
                </a:rPr>
                <a:t>Molecular dynamics simulations </a:t>
              </a:r>
              <a:r>
                <a:rPr lang="en-US" sz="3600" dirty="0" smtClean="0">
                  <a:solidFill>
                    <a:schemeClr val="bg1"/>
                  </a:solidFill>
                </a:rPr>
                <a:t>were </a:t>
              </a:r>
              <a:r>
                <a:rPr lang="en-US" sz="3600" dirty="0">
                  <a:solidFill>
                    <a:schemeClr val="bg1"/>
                  </a:solidFill>
                </a:rPr>
                <a:t>used to  investigate the  damage created in amorphous silica by </a:t>
              </a:r>
              <a:r>
                <a:rPr lang="en-US" sz="3600" dirty="0" err="1">
                  <a:solidFill>
                    <a:schemeClr val="bg1"/>
                  </a:solidFill>
                </a:rPr>
                <a:t>hyperthermal</a:t>
              </a:r>
              <a:r>
                <a:rPr lang="en-US" sz="3600" dirty="0">
                  <a:solidFill>
                    <a:schemeClr val="bg1"/>
                  </a:solidFill>
                </a:rPr>
                <a:t> atomic oxygen </a:t>
              </a:r>
              <a:r>
                <a:rPr lang="en-US" sz="3600" dirty="0" smtClean="0">
                  <a:solidFill>
                    <a:schemeClr val="bg1"/>
                  </a:solidFill>
                </a:rPr>
                <a:t>(AO) as </a:t>
              </a:r>
              <a:r>
                <a:rPr lang="en-US" sz="3600" dirty="0">
                  <a:solidFill>
                    <a:schemeClr val="bg1"/>
                  </a:solidFill>
                </a:rPr>
                <a:t>a function of incident kinetic </a:t>
              </a:r>
              <a:r>
                <a:rPr lang="en-US" sz="3600" dirty="0" smtClean="0">
                  <a:solidFill>
                    <a:schemeClr val="bg1"/>
                  </a:solidFill>
                </a:rPr>
                <a:t>energy.</a:t>
              </a:r>
              <a:endParaRPr lang="en-US" sz="3600" b="1" dirty="0" smtClean="0">
                <a:solidFill>
                  <a:schemeClr val="lt1"/>
                </a:solidFill>
              </a:endParaRPr>
            </a:p>
          </p:txBody>
        </p:sp>
      </p:grpSp>
      <p:grpSp>
        <p:nvGrpSpPr>
          <p:cNvPr id="151" name="Group 150"/>
          <p:cNvGrpSpPr>
            <a:grpSpLocks noChangeAspect="1"/>
          </p:cNvGrpSpPr>
          <p:nvPr/>
        </p:nvGrpSpPr>
        <p:grpSpPr>
          <a:xfrm>
            <a:off x="19278598" y="8315430"/>
            <a:ext cx="6430298" cy="6400800"/>
            <a:chOff x="19735800" y="8484765"/>
            <a:chExt cx="6748272" cy="6717317"/>
          </a:xfrm>
        </p:grpSpPr>
        <p:pic>
          <p:nvPicPr>
            <p:cNvPr id="129" name="Picture 128" descr="silica_displacement_new.JPG"/>
            <p:cNvPicPr>
              <a:picLocks noChangeAspect="1"/>
            </p:cNvPicPr>
            <p:nvPr/>
          </p:nvPicPr>
          <p:blipFill>
            <a:blip r:embed="rId8" cstate="print"/>
            <a:stretch>
              <a:fillRect/>
            </a:stretch>
          </p:blipFill>
          <p:spPr>
            <a:xfrm>
              <a:off x="19735800" y="8484765"/>
              <a:ext cx="6748272" cy="6717317"/>
            </a:xfrm>
            <a:prstGeom prst="rect">
              <a:avLst/>
            </a:prstGeom>
          </p:spPr>
        </p:pic>
        <p:sp>
          <p:nvSpPr>
            <p:cNvPr id="137" name="TextBox 136"/>
            <p:cNvSpPr txBox="1"/>
            <p:nvPr/>
          </p:nvSpPr>
          <p:spPr>
            <a:xfrm>
              <a:off x="25093657" y="9016663"/>
              <a:ext cx="1208304" cy="419895"/>
            </a:xfrm>
            <a:prstGeom prst="rect">
              <a:avLst/>
            </a:prstGeom>
            <a:solidFill>
              <a:schemeClr val="bg1"/>
            </a:solidFill>
            <a:ln>
              <a:noFill/>
            </a:ln>
          </p:spPr>
          <p:txBody>
            <a:bodyPr wrap="square" rtlCol="0">
              <a:spAutoFit/>
            </a:bodyPr>
            <a:lstStyle/>
            <a:p>
              <a:pPr algn="ctr"/>
              <a:r>
                <a:rPr lang="en-US" sz="2000" b="1" dirty="0" smtClean="0">
                  <a:solidFill>
                    <a:srgbClr val="FF0000"/>
                  </a:solidFill>
                  <a:latin typeface="Arial" pitchFamily="34" charset="0"/>
                  <a:cs typeface="Arial" pitchFamily="34" charset="0"/>
                </a:rPr>
                <a:t>100 </a:t>
              </a:r>
              <a:r>
                <a:rPr lang="en-US" sz="2000" b="1" dirty="0" err="1" smtClean="0">
                  <a:solidFill>
                    <a:srgbClr val="FF0000"/>
                  </a:solidFill>
                  <a:latin typeface="Arial" pitchFamily="34" charset="0"/>
                  <a:cs typeface="Arial" pitchFamily="34" charset="0"/>
                </a:rPr>
                <a:t>eV</a:t>
              </a:r>
              <a:endParaRPr lang="en-US" sz="2000" b="1" dirty="0">
                <a:solidFill>
                  <a:srgbClr val="FF0000"/>
                </a:solidFill>
                <a:latin typeface="Arial" pitchFamily="34" charset="0"/>
                <a:cs typeface="Arial" pitchFamily="34" charset="0"/>
              </a:endParaRPr>
            </a:p>
          </p:txBody>
        </p:sp>
        <p:sp>
          <p:nvSpPr>
            <p:cNvPr id="139" name="TextBox 138"/>
            <p:cNvSpPr txBox="1"/>
            <p:nvPr/>
          </p:nvSpPr>
          <p:spPr>
            <a:xfrm>
              <a:off x="25222200" y="13563600"/>
              <a:ext cx="990600" cy="400110"/>
            </a:xfrm>
            <a:prstGeom prst="rect">
              <a:avLst/>
            </a:prstGeom>
            <a:solidFill>
              <a:schemeClr val="bg1"/>
            </a:solidFill>
            <a:ln>
              <a:noFill/>
            </a:ln>
          </p:spPr>
          <p:txBody>
            <a:bodyPr wrap="square" rtlCol="0">
              <a:spAutoFit/>
            </a:bodyPr>
            <a:lstStyle/>
            <a:p>
              <a:pPr algn="ctr"/>
              <a:r>
                <a:rPr lang="en-US" sz="2000" b="1" dirty="0" smtClean="0">
                  <a:solidFill>
                    <a:srgbClr val="0000FF"/>
                  </a:solidFill>
                  <a:latin typeface="Arial" pitchFamily="34" charset="0"/>
                  <a:cs typeface="Arial" pitchFamily="34" charset="0"/>
                </a:rPr>
                <a:t>4 </a:t>
              </a:r>
              <a:r>
                <a:rPr lang="en-US" sz="2000" b="1" dirty="0" err="1" smtClean="0">
                  <a:solidFill>
                    <a:srgbClr val="0000FF"/>
                  </a:solidFill>
                  <a:latin typeface="Arial" pitchFamily="34" charset="0"/>
                  <a:cs typeface="Arial" pitchFamily="34" charset="0"/>
                </a:rPr>
                <a:t>eV</a:t>
              </a:r>
              <a:endParaRPr lang="en-US" sz="2000" b="1" dirty="0">
                <a:solidFill>
                  <a:srgbClr val="0000FF"/>
                </a:solidFill>
                <a:latin typeface="Arial" pitchFamily="34" charset="0"/>
                <a:cs typeface="Arial" pitchFamily="34" charset="0"/>
              </a:endParaRPr>
            </a:p>
          </p:txBody>
        </p:sp>
        <p:sp>
          <p:nvSpPr>
            <p:cNvPr id="140" name="TextBox 139"/>
            <p:cNvSpPr txBox="1"/>
            <p:nvPr/>
          </p:nvSpPr>
          <p:spPr>
            <a:xfrm>
              <a:off x="24993600" y="12268200"/>
              <a:ext cx="914400" cy="400110"/>
            </a:xfrm>
            <a:prstGeom prst="rect">
              <a:avLst/>
            </a:prstGeom>
            <a:solidFill>
              <a:schemeClr val="bg1"/>
            </a:solidFill>
            <a:ln>
              <a:noFill/>
            </a:ln>
          </p:spPr>
          <p:txBody>
            <a:bodyPr wrap="square" rtlCol="0">
              <a:spAutoFit/>
            </a:bodyPr>
            <a:lstStyle/>
            <a:p>
              <a:pPr algn="ctr"/>
              <a:r>
                <a:rPr lang="en-US" sz="2000" b="1" dirty="0" smtClean="0">
                  <a:solidFill>
                    <a:srgbClr val="005C00"/>
                  </a:solidFill>
                  <a:latin typeface="Arial" pitchFamily="34" charset="0"/>
                  <a:cs typeface="Arial" pitchFamily="34" charset="0"/>
                </a:rPr>
                <a:t>30 </a:t>
              </a:r>
              <a:r>
                <a:rPr lang="en-US" sz="2000" b="1" dirty="0" err="1" smtClean="0">
                  <a:solidFill>
                    <a:srgbClr val="005C00"/>
                  </a:solidFill>
                  <a:latin typeface="Arial" pitchFamily="34" charset="0"/>
                  <a:cs typeface="Arial" pitchFamily="34" charset="0"/>
                </a:rPr>
                <a:t>eV</a:t>
              </a:r>
              <a:endParaRPr lang="en-US" sz="2000" b="1" dirty="0">
                <a:solidFill>
                  <a:srgbClr val="005C00"/>
                </a:solidFill>
                <a:latin typeface="Arial" pitchFamily="34" charset="0"/>
                <a:cs typeface="Arial" pitchFamily="34" charset="0"/>
              </a:endParaRPr>
            </a:p>
          </p:txBody>
        </p:sp>
      </p:grpSp>
      <p:sp>
        <p:nvSpPr>
          <p:cNvPr id="133" name="TextBox 132"/>
          <p:cNvSpPr txBox="1"/>
          <p:nvPr/>
        </p:nvSpPr>
        <p:spPr>
          <a:xfrm>
            <a:off x="22859996" y="10498665"/>
            <a:ext cx="4724400" cy="1200329"/>
          </a:xfrm>
          <a:prstGeom prst="rect">
            <a:avLst/>
          </a:prstGeom>
          <a:solidFill>
            <a:srgbClr val="FCBA63"/>
          </a:solidFill>
          <a:ln w="12700">
            <a:noFill/>
          </a:ln>
        </p:spPr>
        <p:txBody>
          <a:bodyPr wrap="square" rtlCol="0">
            <a:spAutoFit/>
          </a:bodyPr>
          <a:lstStyle/>
          <a:p>
            <a:r>
              <a:rPr lang="en-US" sz="2400" dirty="0" smtClean="0">
                <a:latin typeface="Arial" pitchFamily="34" charset="0"/>
                <a:cs typeface="Arial" pitchFamily="34" charset="0"/>
              </a:rPr>
              <a:t>Small amount of displacement damage observed for AO with energies below E</a:t>
            </a:r>
            <a:r>
              <a:rPr lang="en-US" sz="2400" baseline="-25000" dirty="0" smtClean="0">
                <a:latin typeface="Arial" pitchFamily="34" charset="0"/>
                <a:cs typeface="Arial" pitchFamily="34" charset="0"/>
              </a:rPr>
              <a:t>d</a:t>
            </a:r>
            <a:r>
              <a:rPr lang="en-US" sz="2400" dirty="0" smtClean="0">
                <a:latin typeface="Arial" pitchFamily="34" charset="0"/>
                <a:cs typeface="Arial" pitchFamily="34" charset="0"/>
              </a:rPr>
              <a:t> .</a:t>
            </a:r>
            <a:endParaRPr lang="en-US" sz="2400" dirty="0">
              <a:latin typeface="Arial" pitchFamily="34" charset="0"/>
              <a:cs typeface="Arial" pitchFamily="34" charset="0"/>
            </a:endParaRPr>
          </a:p>
        </p:txBody>
      </p:sp>
      <p:pic>
        <p:nvPicPr>
          <p:cNvPr id="132" name="Picture 131" descr="silica_depth2.JPG"/>
          <p:cNvPicPr>
            <a:picLocks noChangeAspect="1"/>
          </p:cNvPicPr>
          <p:nvPr/>
        </p:nvPicPr>
        <p:blipFill>
          <a:blip r:embed="rId9" cstate="print"/>
          <a:stretch>
            <a:fillRect/>
          </a:stretch>
        </p:blipFill>
        <p:spPr>
          <a:xfrm>
            <a:off x="28194000" y="8314265"/>
            <a:ext cx="6400800" cy="6400800"/>
          </a:xfrm>
          <a:prstGeom prst="rect">
            <a:avLst/>
          </a:prstGeom>
        </p:spPr>
      </p:pic>
      <p:sp>
        <p:nvSpPr>
          <p:cNvPr id="148" name="TextBox 147"/>
          <p:cNvSpPr txBox="1"/>
          <p:nvPr/>
        </p:nvSpPr>
        <p:spPr>
          <a:xfrm>
            <a:off x="28879800" y="7916037"/>
            <a:ext cx="5638800" cy="430887"/>
          </a:xfrm>
          <a:prstGeom prst="rect">
            <a:avLst/>
          </a:prstGeom>
          <a:noFill/>
          <a:ln>
            <a:noFill/>
          </a:ln>
        </p:spPr>
        <p:txBody>
          <a:bodyPr wrap="square" rtlCol="0">
            <a:spAutoFit/>
          </a:bodyPr>
          <a:lstStyle/>
          <a:p>
            <a:pPr algn="ctr"/>
            <a:r>
              <a:rPr lang="en-US" sz="2200" b="1" dirty="0" smtClean="0">
                <a:latin typeface="Arial" pitchFamily="34" charset="0"/>
                <a:cs typeface="Arial" pitchFamily="34" charset="0"/>
              </a:rPr>
              <a:t>AO Penetration Depth</a:t>
            </a:r>
            <a:endParaRPr lang="en-US" sz="2200" b="1" dirty="0">
              <a:latin typeface="Arial" pitchFamily="34" charset="0"/>
              <a:cs typeface="Arial" pitchFamily="34" charset="0"/>
            </a:endParaRPr>
          </a:p>
        </p:txBody>
      </p:sp>
      <p:cxnSp>
        <p:nvCxnSpPr>
          <p:cNvPr id="152" name="Straight Connector 151"/>
          <p:cNvCxnSpPr/>
          <p:nvPr/>
        </p:nvCxnSpPr>
        <p:spPr>
          <a:xfrm>
            <a:off x="29249886" y="9431865"/>
            <a:ext cx="52720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34499550" y="9784290"/>
            <a:ext cx="1219200" cy="400110"/>
          </a:xfrm>
          <a:prstGeom prst="rect">
            <a:avLst/>
          </a:prstGeom>
          <a:noFill/>
          <a:ln>
            <a:noFill/>
          </a:ln>
        </p:spPr>
        <p:txBody>
          <a:bodyPr wrap="square" rtlCol="0">
            <a:spAutoFit/>
          </a:bodyPr>
          <a:lstStyle/>
          <a:p>
            <a:pPr algn="ctr"/>
            <a:r>
              <a:rPr lang="en-US" sz="2000" dirty="0" smtClean="0">
                <a:latin typeface="Arial" pitchFamily="34" charset="0"/>
                <a:cs typeface="Arial" pitchFamily="34" charset="0"/>
              </a:rPr>
              <a:t>surface</a:t>
            </a:r>
            <a:endParaRPr lang="en-US" sz="2000" dirty="0">
              <a:latin typeface="Arial" pitchFamily="34" charset="0"/>
              <a:cs typeface="Arial" pitchFamily="34" charset="0"/>
            </a:endParaRPr>
          </a:p>
        </p:txBody>
      </p:sp>
      <p:cxnSp>
        <p:nvCxnSpPr>
          <p:cNvPr id="155" name="Straight Connector 154"/>
          <p:cNvCxnSpPr/>
          <p:nvPr/>
        </p:nvCxnSpPr>
        <p:spPr>
          <a:xfrm flipH="1" flipV="1">
            <a:off x="34290000" y="9431865"/>
            <a:ext cx="381000" cy="457200"/>
          </a:xfrm>
          <a:prstGeom prst="line">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78" name="TextBox 277"/>
          <p:cNvSpPr txBox="1"/>
          <p:nvPr/>
        </p:nvSpPr>
        <p:spPr>
          <a:xfrm>
            <a:off x="30022800" y="13241865"/>
            <a:ext cx="990600" cy="400110"/>
          </a:xfrm>
          <a:prstGeom prst="rect">
            <a:avLst/>
          </a:prstGeom>
          <a:solidFill>
            <a:schemeClr val="bg1"/>
          </a:solidFill>
          <a:ln>
            <a:noFill/>
          </a:ln>
        </p:spPr>
        <p:txBody>
          <a:bodyPr wrap="square" rtlCol="0">
            <a:spAutoFit/>
          </a:bodyPr>
          <a:lstStyle/>
          <a:p>
            <a:pPr algn="ctr"/>
            <a:r>
              <a:rPr lang="en-US" sz="2000" b="1" dirty="0" smtClean="0">
                <a:solidFill>
                  <a:srgbClr val="FF0000"/>
                </a:solidFill>
                <a:latin typeface="Arial" pitchFamily="34" charset="0"/>
                <a:cs typeface="Arial" pitchFamily="34" charset="0"/>
              </a:rPr>
              <a:t>100 </a:t>
            </a:r>
            <a:r>
              <a:rPr lang="en-US" sz="2000" b="1" dirty="0" err="1" smtClean="0">
                <a:solidFill>
                  <a:srgbClr val="FF0000"/>
                </a:solidFill>
                <a:latin typeface="Arial" pitchFamily="34" charset="0"/>
                <a:cs typeface="Arial" pitchFamily="34" charset="0"/>
              </a:rPr>
              <a:t>eV</a:t>
            </a:r>
            <a:endParaRPr lang="en-US" sz="2000" b="1" dirty="0">
              <a:solidFill>
                <a:srgbClr val="FF0000"/>
              </a:solidFill>
              <a:latin typeface="Arial" pitchFamily="34" charset="0"/>
              <a:cs typeface="Arial" pitchFamily="34" charset="0"/>
            </a:endParaRPr>
          </a:p>
        </p:txBody>
      </p:sp>
      <p:sp>
        <p:nvSpPr>
          <p:cNvPr id="161" name="TextBox 160"/>
          <p:cNvSpPr txBox="1"/>
          <p:nvPr/>
        </p:nvSpPr>
        <p:spPr>
          <a:xfrm>
            <a:off x="31851600" y="12117736"/>
            <a:ext cx="3581400" cy="1200329"/>
          </a:xfrm>
          <a:prstGeom prst="rect">
            <a:avLst/>
          </a:prstGeom>
          <a:solidFill>
            <a:srgbClr val="FCBA63"/>
          </a:solidFill>
          <a:ln w="12700">
            <a:noFill/>
          </a:ln>
        </p:spPr>
        <p:txBody>
          <a:bodyPr wrap="square" rtlCol="0">
            <a:spAutoFit/>
          </a:bodyPr>
          <a:lstStyle/>
          <a:p>
            <a:r>
              <a:rPr lang="en-US" sz="2400" dirty="0" smtClean="0">
                <a:latin typeface="Arial" pitchFamily="34" charset="0"/>
                <a:cs typeface="Arial" pitchFamily="34" charset="0"/>
              </a:rPr>
              <a:t>Penetration depth is commensurate with displacement damage.</a:t>
            </a:r>
            <a:endParaRPr lang="en-US" sz="2400" dirty="0">
              <a:latin typeface="Arial" pitchFamily="34" charset="0"/>
              <a:cs typeface="Arial" pitchFamily="34" charset="0"/>
            </a:endParaRPr>
          </a:p>
        </p:txBody>
      </p:sp>
      <p:sp>
        <p:nvSpPr>
          <p:cNvPr id="135" name="TextBox 134"/>
          <p:cNvSpPr txBox="1"/>
          <p:nvPr/>
        </p:nvSpPr>
        <p:spPr>
          <a:xfrm>
            <a:off x="33375600" y="9965265"/>
            <a:ext cx="990600" cy="400110"/>
          </a:xfrm>
          <a:prstGeom prst="rect">
            <a:avLst/>
          </a:prstGeom>
          <a:solidFill>
            <a:schemeClr val="bg1"/>
          </a:solidFill>
          <a:ln>
            <a:noFill/>
          </a:ln>
        </p:spPr>
        <p:txBody>
          <a:bodyPr wrap="square" rtlCol="0">
            <a:spAutoFit/>
          </a:bodyPr>
          <a:lstStyle/>
          <a:p>
            <a:pPr algn="ctr"/>
            <a:r>
              <a:rPr lang="en-US" sz="2000" b="1" dirty="0" smtClean="0">
                <a:solidFill>
                  <a:srgbClr val="0000FF"/>
                </a:solidFill>
                <a:latin typeface="Arial" pitchFamily="34" charset="0"/>
                <a:cs typeface="Arial" pitchFamily="34" charset="0"/>
              </a:rPr>
              <a:t>4 </a:t>
            </a:r>
            <a:r>
              <a:rPr lang="en-US" sz="2000" b="1" dirty="0" err="1" smtClean="0">
                <a:solidFill>
                  <a:srgbClr val="0000FF"/>
                </a:solidFill>
                <a:latin typeface="Arial" pitchFamily="34" charset="0"/>
                <a:cs typeface="Arial" pitchFamily="34" charset="0"/>
              </a:rPr>
              <a:t>eV</a:t>
            </a:r>
            <a:endParaRPr lang="en-US" sz="2000" b="1" dirty="0">
              <a:solidFill>
                <a:srgbClr val="0000FF"/>
              </a:solidFill>
              <a:latin typeface="Arial" pitchFamily="34" charset="0"/>
              <a:cs typeface="Arial" pitchFamily="34" charset="0"/>
            </a:endParaRPr>
          </a:p>
        </p:txBody>
      </p:sp>
      <p:sp>
        <p:nvSpPr>
          <p:cNvPr id="136" name="TextBox 135"/>
          <p:cNvSpPr txBox="1"/>
          <p:nvPr/>
        </p:nvSpPr>
        <p:spPr>
          <a:xfrm>
            <a:off x="33299400" y="11108265"/>
            <a:ext cx="914400" cy="400110"/>
          </a:xfrm>
          <a:prstGeom prst="rect">
            <a:avLst/>
          </a:prstGeom>
          <a:solidFill>
            <a:schemeClr val="bg1"/>
          </a:solidFill>
          <a:ln>
            <a:noFill/>
          </a:ln>
        </p:spPr>
        <p:txBody>
          <a:bodyPr wrap="square" rtlCol="0">
            <a:spAutoFit/>
          </a:bodyPr>
          <a:lstStyle/>
          <a:p>
            <a:pPr algn="ctr"/>
            <a:r>
              <a:rPr lang="en-US" sz="2000" b="1" dirty="0" smtClean="0">
                <a:solidFill>
                  <a:srgbClr val="005C00"/>
                </a:solidFill>
                <a:latin typeface="Arial" pitchFamily="34" charset="0"/>
                <a:cs typeface="Arial" pitchFamily="34" charset="0"/>
              </a:rPr>
              <a:t>30 </a:t>
            </a:r>
            <a:r>
              <a:rPr lang="en-US" sz="2000" b="1" dirty="0" err="1" smtClean="0">
                <a:solidFill>
                  <a:srgbClr val="005C00"/>
                </a:solidFill>
                <a:latin typeface="Arial" pitchFamily="34" charset="0"/>
                <a:cs typeface="Arial" pitchFamily="34" charset="0"/>
              </a:rPr>
              <a:t>eV</a:t>
            </a:r>
            <a:endParaRPr lang="en-US" sz="2000" b="1" dirty="0">
              <a:solidFill>
                <a:srgbClr val="005C00"/>
              </a:solidFill>
              <a:latin typeface="Arial" pitchFamily="34" charset="0"/>
              <a:cs typeface="Arial" pitchFamily="34" charset="0"/>
            </a:endParaRPr>
          </a:p>
        </p:txBody>
      </p:sp>
      <p:pic>
        <p:nvPicPr>
          <p:cNvPr id="1028" name="Picture 4"/>
          <p:cNvPicPr>
            <a:picLocks noChangeAspect="1" noChangeArrowheads="1"/>
          </p:cNvPicPr>
          <p:nvPr/>
        </p:nvPicPr>
        <p:blipFill>
          <a:blip r:embed="rId10" cstate="print"/>
          <a:srcRect/>
          <a:stretch>
            <a:fillRect/>
          </a:stretch>
        </p:blipFill>
        <p:spPr bwMode="auto">
          <a:xfrm>
            <a:off x="27355800" y="15313990"/>
            <a:ext cx="8045121" cy="2962729"/>
          </a:xfrm>
          <a:prstGeom prst="rect">
            <a:avLst/>
          </a:prstGeom>
          <a:noFill/>
          <a:ln w="9525">
            <a:noFill/>
            <a:miter lim="800000"/>
            <a:headEnd/>
            <a:tailEnd/>
          </a:ln>
          <a:effectLst/>
        </p:spPr>
      </p:pic>
      <p:sp>
        <p:nvSpPr>
          <p:cNvPr id="162" name="TextBox 161"/>
          <p:cNvSpPr txBox="1"/>
          <p:nvPr/>
        </p:nvSpPr>
        <p:spPr>
          <a:xfrm>
            <a:off x="22707600" y="18869025"/>
            <a:ext cx="5638800" cy="769441"/>
          </a:xfrm>
          <a:prstGeom prst="rect">
            <a:avLst/>
          </a:prstGeom>
          <a:noFill/>
          <a:ln>
            <a:noFill/>
          </a:ln>
        </p:spPr>
        <p:txBody>
          <a:bodyPr wrap="square" rtlCol="0">
            <a:spAutoFit/>
          </a:bodyPr>
          <a:lstStyle/>
          <a:p>
            <a:pPr algn="ctr"/>
            <a:r>
              <a:rPr lang="en-US" sz="2200" b="1" dirty="0" smtClean="0">
                <a:latin typeface="Arial" pitchFamily="34" charset="0"/>
                <a:cs typeface="Arial" pitchFamily="34" charset="0"/>
              </a:rPr>
              <a:t>Radiation-induced changes in silicate ring structure</a:t>
            </a:r>
            <a:endParaRPr lang="en-US" sz="2200" b="1" dirty="0">
              <a:latin typeface="Arial" pitchFamily="34" charset="0"/>
              <a:cs typeface="Arial" pitchFamily="34" charset="0"/>
            </a:endParaRPr>
          </a:p>
        </p:txBody>
      </p:sp>
      <p:pic>
        <p:nvPicPr>
          <p:cNvPr id="157" name="Picture 156" descr="rings_data.JPG"/>
          <p:cNvPicPr>
            <a:picLocks noChangeAspect="1"/>
          </p:cNvPicPr>
          <p:nvPr/>
        </p:nvPicPr>
        <p:blipFill>
          <a:blip r:embed="rId11" cstate="print"/>
          <a:stretch>
            <a:fillRect/>
          </a:stretch>
        </p:blipFill>
        <p:spPr>
          <a:xfrm>
            <a:off x="21793200" y="19582875"/>
            <a:ext cx="6400800" cy="6444843"/>
          </a:xfrm>
          <a:prstGeom prst="rect">
            <a:avLst/>
          </a:prstGeom>
        </p:spPr>
      </p:pic>
      <p:sp>
        <p:nvSpPr>
          <p:cNvPr id="142" name="TextBox 141"/>
          <p:cNvSpPr txBox="1"/>
          <p:nvPr/>
        </p:nvSpPr>
        <p:spPr>
          <a:xfrm>
            <a:off x="25340888" y="23393400"/>
            <a:ext cx="990600" cy="400110"/>
          </a:xfrm>
          <a:prstGeom prst="rect">
            <a:avLst/>
          </a:prstGeom>
          <a:solidFill>
            <a:schemeClr val="bg1"/>
          </a:solidFill>
          <a:ln>
            <a:noFill/>
          </a:ln>
        </p:spPr>
        <p:txBody>
          <a:bodyPr wrap="square" rtlCol="0">
            <a:spAutoFit/>
          </a:bodyPr>
          <a:lstStyle/>
          <a:p>
            <a:pPr algn="ctr"/>
            <a:r>
              <a:rPr lang="en-US" sz="2000" b="1" dirty="0" smtClean="0">
                <a:solidFill>
                  <a:srgbClr val="FF0000"/>
                </a:solidFill>
                <a:latin typeface="Arial" pitchFamily="34" charset="0"/>
                <a:cs typeface="Arial" pitchFamily="34" charset="0"/>
              </a:rPr>
              <a:t>100 </a:t>
            </a:r>
            <a:r>
              <a:rPr lang="en-US" sz="2000" b="1" dirty="0" err="1" smtClean="0">
                <a:solidFill>
                  <a:srgbClr val="FF0000"/>
                </a:solidFill>
                <a:latin typeface="Arial" pitchFamily="34" charset="0"/>
                <a:cs typeface="Arial" pitchFamily="34" charset="0"/>
              </a:rPr>
              <a:t>eV</a:t>
            </a:r>
            <a:endParaRPr lang="en-US" sz="2000" b="1" dirty="0">
              <a:solidFill>
                <a:srgbClr val="FF0000"/>
              </a:solidFill>
              <a:latin typeface="Arial" pitchFamily="34" charset="0"/>
              <a:cs typeface="Arial" pitchFamily="34" charset="0"/>
            </a:endParaRPr>
          </a:p>
        </p:txBody>
      </p:sp>
      <p:sp>
        <p:nvSpPr>
          <p:cNvPr id="143" name="TextBox 142"/>
          <p:cNvSpPr txBox="1"/>
          <p:nvPr/>
        </p:nvSpPr>
        <p:spPr>
          <a:xfrm>
            <a:off x="25222200" y="22250400"/>
            <a:ext cx="990600" cy="400110"/>
          </a:xfrm>
          <a:prstGeom prst="rect">
            <a:avLst/>
          </a:prstGeom>
          <a:solidFill>
            <a:schemeClr val="bg1"/>
          </a:solidFill>
          <a:ln>
            <a:noFill/>
          </a:ln>
        </p:spPr>
        <p:txBody>
          <a:bodyPr wrap="square" rtlCol="0">
            <a:spAutoFit/>
          </a:bodyPr>
          <a:lstStyle/>
          <a:p>
            <a:pPr algn="ctr"/>
            <a:r>
              <a:rPr lang="en-US" sz="2000" b="1" dirty="0" smtClean="0">
                <a:solidFill>
                  <a:srgbClr val="0000FF"/>
                </a:solidFill>
                <a:latin typeface="Arial" pitchFamily="34" charset="0"/>
                <a:cs typeface="Arial" pitchFamily="34" charset="0"/>
              </a:rPr>
              <a:t>4 </a:t>
            </a:r>
            <a:r>
              <a:rPr lang="en-US" sz="2000" b="1" dirty="0" err="1" smtClean="0">
                <a:solidFill>
                  <a:srgbClr val="0000FF"/>
                </a:solidFill>
                <a:latin typeface="Arial" pitchFamily="34" charset="0"/>
                <a:cs typeface="Arial" pitchFamily="34" charset="0"/>
              </a:rPr>
              <a:t>eV</a:t>
            </a:r>
            <a:endParaRPr lang="en-US" sz="2000" b="1" dirty="0">
              <a:solidFill>
                <a:srgbClr val="0000FF"/>
              </a:solidFill>
              <a:latin typeface="Arial" pitchFamily="34" charset="0"/>
              <a:cs typeface="Arial" pitchFamily="34" charset="0"/>
            </a:endParaRPr>
          </a:p>
        </p:txBody>
      </p:sp>
      <p:sp>
        <p:nvSpPr>
          <p:cNvPr id="144" name="TextBox 143"/>
          <p:cNvSpPr txBox="1"/>
          <p:nvPr/>
        </p:nvSpPr>
        <p:spPr>
          <a:xfrm>
            <a:off x="25323684" y="22783800"/>
            <a:ext cx="914400" cy="400110"/>
          </a:xfrm>
          <a:prstGeom prst="rect">
            <a:avLst/>
          </a:prstGeom>
          <a:solidFill>
            <a:schemeClr val="bg1"/>
          </a:solidFill>
          <a:ln>
            <a:noFill/>
          </a:ln>
        </p:spPr>
        <p:txBody>
          <a:bodyPr wrap="square" rtlCol="0">
            <a:spAutoFit/>
          </a:bodyPr>
          <a:lstStyle/>
          <a:p>
            <a:pPr algn="ctr"/>
            <a:r>
              <a:rPr lang="en-US" sz="2000" b="1" dirty="0" smtClean="0">
                <a:solidFill>
                  <a:srgbClr val="005C00"/>
                </a:solidFill>
                <a:latin typeface="Arial" pitchFamily="34" charset="0"/>
                <a:cs typeface="Arial" pitchFamily="34" charset="0"/>
              </a:rPr>
              <a:t>30 </a:t>
            </a:r>
            <a:r>
              <a:rPr lang="en-US" sz="2000" b="1" dirty="0" err="1" smtClean="0">
                <a:solidFill>
                  <a:srgbClr val="005C00"/>
                </a:solidFill>
                <a:latin typeface="Arial" pitchFamily="34" charset="0"/>
                <a:cs typeface="Arial" pitchFamily="34" charset="0"/>
              </a:rPr>
              <a:t>eV</a:t>
            </a:r>
            <a:endParaRPr lang="en-US" sz="2000" b="1" dirty="0">
              <a:solidFill>
                <a:srgbClr val="005C00"/>
              </a:solidFill>
              <a:latin typeface="Arial" pitchFamily="34" charset="0"/>
              <a:cs typeface="Arial" pitchFamily="34" charset="0"/>
            </a:endParaRPr>
          </a:p>
        </p:txBody>
      </p:sp>
      <p:cxnSp>
        <p:nvCxnSpPr>
          <p:cNvPr id="313" name="Straight Connector 312"/>
          <p:cNvCxnSpPr/>
          <p:nvPr/>
        </p:nvCxnSpPr>
        <p:spPr>
          <a:xfrm flipH="1" flipV="1">
            <a:off x="26060400" y="21031200"/>
            <a:ext cx="2209800" cy="1600200"/>
          </a:xfrm>
          <a:prstGeom prst="line">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66" name="Rectangle 165"/>
          <p:cNvSpPr/>
          <p:nvPr/>
        </p:nvSpPr>
        <p:spPr>
          <a:xfrm>
            <a:off x="12905510" y="24198530"/>
            <a:ext cx="8077200" cy="19331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12907034" y="24179979"/>
            <a:ext cx="8074152" cy="727364"/>
          </a:xfrm>
          <a:prstGeom prst="rect">
            <a:avLst/>
          </a:prstGeom>
          <a:solidFill>
            <a:srgbClr val="8B23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extBox 169"/>
          <p:cNvSpPr txBox="1"/>
          <p:nvPr/>
        </p:nvSpPr>
        <p:spPr>
          <a:xfrm>
            <a:off x="15377015" y="24151246"/>
            <a:ext cx="3134191" cy="784830"/>
          </a:xfrm>
          <a:prstGeom prst="rect">
            <a:avLst/>
          </a:prstGeom>
          <a:noFill/>
        </p:spPr>
        <p:txBody>
          <a:bodyPr wrap="none" rtlCol="0">
            <a:spAutoFit/>
          </a:bodyPr>
          <a:lstStyle/>
          <a:p>
            <a:r>
              <a:rPr lang="en-US" sz="4500" dirty="0" smtClean="0">
                <a:solidFill>
                  <a:schemeClr val="bg1"/>
                </a:solidFill>
                <a:latin typeface="Arial" pitchFamily="34" charset="0"/>
                <a:cs typeface="Arial" pitchFamily="34" charset="0"/>
              </a:rPr>
              <a:t>References</a:t>
            </a:r>
            <a:endParaRPr lang="en-US" sz="4500" dirty="0">
              <a:solidFill>
                <a:schemeClr val="bg1"/>
              </a:solidFill>
              <a:latin typeface="Arial" pitchFamily="34" charset="0"/>
              <a:cs typeface="Arial" pitchFamily="34" charset="0"/>
            </a:endParaRPr>
          </a:p>
        </p:txBody>
      </p:sp>
      <p:sp>
        <p:nvSpPr>
          <p:cNvPr id="172" name="TextBox 171"/>
          <p:cNvSpPr txBox="1"/>
          <p:nvPr/>
        </p:nvSpPr>
        <p:spPr>
          <a:xfrm>
            <a:off x="13057910" y="25064868"/>
            <a:ext cx="7010400" cy="1200329"/>
          </a:xfrm>
          <a:prstGeom prst="rect">
            <a:avLst/>
          </a:prstGeom>
          <a:noFill/>
        </p:spPr>
        <p:txBody>
          <a:bodyPr wrap="square" rtlCol="0">
            <a:spAutoFit/>
          </a:bodyPr>
          <a:lstStyle/>
          <a:p>
            <a:pPr marL="342900" indent="-342900">
              <a:buAutoNum type="arabicPeriod"/>
            </a:pPr>
            <a:r>
              <a:rPr lang="en-US" sz="1800" dirty="0" smtClean="0">
                <a:latin typeface="Arial" pitchFamily="34" charset="0"/>
                <a:cs typeface="Arial" pitchFamily="34" charset="0"/>
              </a:rPr>
              <a:t>Fogarty, J.C.; </a:t>
            </a:r>
            <a:r>
              <a:rPr lang="en-US" sz="1800" dirty="0" err="1" smtClean="0">
                <a:latin typeface="Arial" pitchFamily="34" charset="0"/>
                <a:cs typeface="Arial" pitchFamily="34" charset="0"/>
              </a:rPr>
              <a:t>Aktulga</a:t>
            </a:r>
            <a:r>
              <a:rPr lang="en-US" sz="1800" dirty="0" smtClean="0">
                <a:latin typeface="Arial" pitchFamily="34" charset="0"/>
                <a:cs typeface="Arial" pitchFamily="34" charset="0"/>
              </a:rPr>
              <a:t>, H.M.; </a:t>
            </a:r>
            <a:r>
              <a:rPr lang="en-US" sz="1800" dirty="0" err="1" smtClean="0">
                <a:latin typeface="Arial" pitchFamily="34" charset="0"/>
                <a:cs typeface="Arial" pitchFamily="34" charset="0"/>
              </a:rPr>
              <a:t>Grama</a:t>
            </a:r>
            <a:r>
              <a:rPr lang="en-US" sz="1800" dirty="0" smtClean="0">
                <a:latin typeface="Arial" pitchFamily="34" charset="0"/>
                <a:cs typeface="Arial" pitchFamily="34" charset="0"/>
              </a:rPr>
              <a:t>, A.Y.; van </a:t>
            </a:r>
            <a:r>
              <a:rPr lang="en-US" sz="1800" dirty="0" err="1" smtClean="0">
                <a:latin typeface="Arial" pitchFamily="34" charset="0"/>
                <a:cs typeface="Arial" pitchFamily="34" charset="0"/>
              </a:rPr>
              <a:t>Duin</a:t>
            </a:r>
            <a:r>
              <a:rPr lang="en-US" sz="1800" dirty="0" smtClean="0">
                <a:latin typeface="Arial" pitchFamily="34" charset="0"/>
                <a:cs typeface="Arial" pitchFamily="34" charset="0"/>
              </a:rPr>
              <a:t>, A.C.T.; </a:t>
            </a:r>
            <a:r>
              <a:rPr lang="en-US" sz="1800" dirty="0" err="1" smtClean="0">
                <a:latin typeface="Arial" pitchFamily="34" charset="0"/>
                <a:cs typeface="Arial" pitchFamily="34" charset="0"/>
              </a:rPr>
              <a:t>Pandit</a:t>
            </a:r>
            <a:r>
              <a:rPr lang="en-US" sz="1800" dirty="0" smtClean="0">
                <a:latin typeface="Arial" pitchFamily="34" charset="0"/>
                <a:cs typeface="Arial" pitchFamily="34" charset="0"/>
              </a:rPr>
              <a:t>, S.A., J. Chem. Phys., 132, 174704 (2010).</a:t>
            </a:r>
          </a:p>
          <a:p>
            <a:pPr marL="342900" indent="-342900">
              <a:buAutoNum type="arabicPeriod"/>
            </a:pPr>
            <a:r>
              <a:rPr lang="en-US" sz="1800" dirty="0" smtClean="0">
                <a:latin typeface="Arial" pitchFamily="34" charset="0"/>
                <a:cs typeface="Arial" pitchFamily="34" charset="0"/>
              </a:rPr>
              <a:t>Le Roux, S.; </a:t>
            </a:r>
            <a:r>
              <a:rPr lang="en-US" sz="1800" dirty="0" err="1" smtClean="0">
                <a:latin typeface="Arial" pitchFamily="34" charset="0"/>
                <a:cs typeface="Arial" pitchFamily="34" charset="0"/>
              </a:rPr>
              <a:t>Jund</a:t>
            </a:r>
            <a:r>
              <a:rPr lang="en-US" sz="1800" dirty="0" smtClean="0">
                <a:latin typeface="Arial" pitchFamily="34" charset="0"/>
                <a:cs typeface="Arial" pitchFamily="34" charset="0"/>
              </a:rPr>
              <a:t>, P., Comp. Mater. Sci., 49, 70-83 (2010).</a:t>
            </a:r>
          </a:p>
          <a:p>
            <a:pPr marL="342900" indent="-342900">
              <a:buAutoNum type="arabicPeriod"/>
            </a:pPr>
            <a:endParaRPr lang="en-US" sz="1800" dirty="0">
              <a:latin typeface="Arial" pitchFamily="34" charset="0"/>
              <a:cs typeface="Arial" pitchFamily="34" charset="0"/>
            </a:endParaRPr>
          </a:p>
        </p:txBody>
      </p:sp>
      <p:pic>
        <p:nvPicPr>
          <p:cNvPr id="1030" name="Picture 6"/>
          <p:cNvPicPr>
            <a:picLocks noChangeAspect="1" noChangeArrowheads="1"/>
          </p:cNvPicPr>
          <p:nvPr/>
        </p:nvPicPr>
        <p:blipFill>
          <a:blip r:embed="rId12" cstate="print"/>
          <a:srcRect/>
          <a:stretch>
            <a:fillRect/>
          </a:stretch>
        </p:blipFill>
        <p:spPr bwMode="auto">
          <a:xfrm>
            <a:off x="1447800" y="22553795"/>
            <a:ext cx="4876800" cy="3513217"/>
          </a:xfrm>
          <a:prstGeom prst="rect">
            <a:avLst/>
          </a:prstGeom>
          <a:noFill/>
          <a:ln w="9525">
            <a:solidFill>
              <a:schemeClr val="tx1"/>
            </a:solidFill>
            <a:miter lim="800000"/>
            <a:headEnd/>
            <a:tailEnd/>
          </a:ln>
          <a:effectLst/>
        </p:spPr>
      </p:pic>
      <p:grpSp>
        <p:nvGrpSpPr>
          <p:cNvPr id="203" name="Group 202"/>
          <p:cNvGrpSpPr/>
          <p:nvPr/>
        </p:nvGrpSpPr>
        <p:grpSpPr>
          <a:xfrm>
            <a:off x="838200" y="17792700"/>
            <a:ext cx="11576304" cy="807913"/>
            <a:chOff x="838200" y="17830800"/>
            <a:chExt cx="11576304" cy="807913"/>
          </a:xfrm>
        </p:grpSpPr>
        <p:sp>
          <p:nvSpPr>
            <p:cNvPr id="81" name="Rectangle 80"/>
            <p:cNvSpPr/>
            <p:nvPr/>
          </p:nvSpPr>
          <p:spPr>
            <a:xfrm>
              <a:off x="838200" y="17871074"/>
              <a:ext cx="11576304" cy="727364"/>
            </a:xfrm>
            <a:prstGeom prst="rect">
              <a:avLst/>
            </a:prstGeom>
            <a:solidFill>
              <a:srgbClr val="8B23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14300" tIns="57150" rIns="114300" bIns="57150" rtlCol="0" anchor="ctr"/>
            <a:lstStyle/>
            <a:p>
              <a:pPr algn="ctr"/>
              <a:endParaRPr lang="en-US"/>
            </a:p>
          </p:txBody>
        </p:sp>
        <p:sp>
          <p:nvSpPr>
            <p:cNvPr id="83" name="TextBox 82"/>
            <p:cNvSpPr txBox="1"/>
            <p:nvPr/>
          </p:nvSpPr>
          <p:spPr>
            <a:xfrm>
              <a:off x="3401110" y="17830800"/>
              <a:ext cx="6450484" cy="807913"/>
            </a:xfrm>
            <a:prstGeom prst="rect">
              <a:avLst/>
            </a:prstGeom>
            <a:noFill/>
          </p:spPr>
          <p:txBody>
            <a:bodyPr wrap="none" lIns="114300" tIns="57150" rIns="114300" bIns="57150" rtlCol="0">
              <a:spAutoFit/>
            </a:bodyPr>
            <a:lstStyle/>
            <a:p>
              <a:r>
                <a:rPr lang="en-US" sz="4500" dirty="0" smtClean="0">
                  <a:solidFill>
                    <a:schemeClr val="bg1"/>
                  </a:solidFill>
                  <a:latin typeface="Arial" pitchFamily="34" charset="0"/>
                  <a:cs typeface="Arial" pitchFamily="34" charset="0"/>
                </a:rPr>
                <a:t>Amorphous Silica Model</a:t>
              </a:r>
              <a:endParaRPr lang="en-US" sz="4500" dirty="0">
                <a:solidFill>
                  <a:schemeClr val="bg1"/>
                </a:solidFill>
                <a:latin typeface="Arial" pitchFamily="34" charset="0"/>
                <a:cs typeface="Arial" pitchFamily="34" charset="0"/>
              </a:endParaRPr>
            </a:p>
          </p:txBody>
        </p:sp>
      </p:grpSp>
      <p:pic>
        <p:nvPicPr>
          <p:cNvPr id="1032" name="Picture 8"/>
          <p:cNvPicPr>
            <a:picLocks noChangeAspect="1" noChangeArrowheads="1"/>
          </p:cNvPicPr>
          <p:nvPr/>
        </p:nvPicPr>
        <p:blipFill>
          <a:blip r:embed="rId13" cstate="print"/>
          <a:srcRect/>
          <a:stretch>
            <a:fillRect/>
          </a:stretch>
        </p:blipFill>
        <p:spPr bwMode="auto">
          <a:xfrm>
            <a:off x="7696200" y="22526172"/>
            <a:ext cx="4071257" cy="3576731"/>
          </a:xfrm>
          <a:prstGeom prst="rect">
            <a:avLst/>
          </a:prstGeom>
          <a:noFill/>
          <a:ln w="9525">
            <a:noFill/>
            <a:miter lim="800000"/>
            <a:headEnd/>
            <a:tailEnd/>
          </a:ln>
          <a:effectLst/>
        </p:spPr>
      </p:pic>
      <p:grpSp>
        <p:nvGrpSpPr>
          <p:cNvPr id="206" name="Group 205"/>
          <p:cNvGrpSpPr/>
          <p:nvPr/>
        </p:nvGrpSpPr>
        <p:grpSpPr>
          <a:xfrm>
            <a:off x="2556559" y="18686081"/>
            <a:ext cx="8212914" cy="3792919"/>
            <a:chOff x="2514600" y="18686081"/>
            <a:chExt cx="8212914" cy="3792919"/>
          </a:xfrm>
        </p:grpSpPr>
        <p:cxnSp>
          <p:nvCxnSpPr>
            <p:cNvPr id="177" name="Straight Arrow Connector 176"/>
            <p:cNvCxnSpPr/>
            <p:nvPr/>
          </p:nvCxnSpPr>
          <p:spPr>
            <a:xfrm>
              <a:off x="6096000" y="20574000"/>
              <a:ext cx="1000721" cy="0"/>
            </a:xfrm>
            <a:prstGeom prst="straightConnector1">
              <a:avLst/>
            </a:prstGeom>
            <a:ln w="508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204" name="Group 203"/>
            <p:cNvGrpSpPr/>
            <p:nvPr/>
          </p:nvGrpSpPr>
          <p:grpSpPr>
            <a:xfrm>
              <a:off x="2514600" y="18690429"/>
              <a:ext cx="3228390" cy="3767143"/>
              <a:chOff x="2743200" y="18754120"/>
              <a:chExt cx="3228390" cy="3767143"/>
            </a:xfrm>
          </p:grpSpPr>
          <p:pic>
            <p:nvPicPr>
              <p:cNvPr id="180" name="Picture 179" descr="xtal.jpg"/>
              <p:cNvPicPr>
                <a:picLocks noChangeAspect="1"/>
              </p:cNvPicPr>
              <p:nvPr/>
            </p:nvPicPr>
            <p:blipFill>
              <a:blip r:embed="rId14" cstate="print"/>
              <a:stretch>
                <a:fillRect/>
              </a:stretch>
            </p:blipFill>
            <p:spPr>
              <a:xfrm>
                <a:off x="2743200" y="18821400"/>
                <a:ext cx="3228390" cy="3699863"/>
              </a:xfrm>
              <a:prstGeom prst="rect">
                <a:avLst/>
              </a:prstGeom>
            </p:spPr>
          </p:pic>
          <p:sp>
            <p:nvSpPr>
              <p:cNvPr id="183" name="TextBox 182"/>
              <p:cNvSpPr txBox="1"/>
              <p:nvPr/>
            </p:nvSpPr>
            <p:spPr>
              <a:xfrm>
                <a:off x="3792176" y="18754120"/>
                <a:ext cx="1130438" cy="400110"/>
              </a:xfrm>
              <a:prstGeom prst="rect">
                <a:avLst/>
              </a:prstGeom>
              <a:noFill/>
            </p:spPr>
            <p:txBody>
              <a:bodyPr wrap="none" rtlCol="0">
                <a:spAutoFit/>
              </a:bodyPr>
              <a:lstStyle/>
              <a:p>
                <a:r>
                  <a:rPr lang="el-GR" sz="2000" dirty="0" smtClean="0">
                    <a:solidFill>
                      <a:schemeClr val="bg1"/>
                    </a:solidFill>
                    <a:latin typeface="Arial" pitchFamily="34" charset="0"/>
                    <a:cs typeface="Arial" pitchFamily="34" charset="0"/>
                  </a:rPr>
                  <a:t>α</a:t>
                </a:r>
                <a:r>
                  <a:rPr lang="en-US" sz="2000" dirty="0" smtClean="0">
                    <a:solidFill>
                      <a:schemeClr val="bg1"/>
                    </a:solidFill>
                    <a:latin typeface="Arial" pitchFamily="34" charset="0"/>
                    <a:cs typeface="Arial" pitchFamily="34" charset="0"/>
                  </a:rPr>
                  <a:t>-quartz</a:t>
                </a:r>
                <a:endParaRPr lang="en-US" sz="2000" dirty="0">
                  <a:solidFill>
                    <a:schemeClr val="bg1"/>
                  </a:solidFill>
                  <a:latin typeface="Arial" pitchFamily="34" charset="0"/>
                  <a:cs typeface="Arial" pitchFamily="34" charset="0"/>
                </a:endParaRPr>
              </a:p>
            </p:txBody>
          </p:sp>
        </p:grpSp>
        <p:grpSp>
          <p:nvGrpSpPr>
            <p:cNvPr id="205" name="Group 204"/>
            <p:cNvGrpSpPr/>
            <p:nvPr/>
          </p:nvGrpSpPr>
          <p:grpSpPr>
            <a:xfrm>
              <a:off x="7467599" y="18686081"/>
              <a:ext cx="3259915" cy="3792919"/>
              <a:chOff x="7557613" y="18754334"/>
              <a:chExt cx="3259915" cy="3792919"/>
            </a:xfrm>
          </p:grpSpPr>
          <p:pic>
            <p:nvPicPr>
              <p:cNvPr id="185" name="Picture 184" descr="amorph5.jpg"/>
              <p:cNvPicPr>
                <a:picLocks noChangeAspect="1"/>
              </p:cNvPicPr>
              <p:nvPr/>
            </p:nvPicPr>
            <p:blipFill>
              <a:blip r:embed="rId15" cstate="print"/>
              <a:stretch>
                <a:fillRect/>
              </a:stretch>
            </p:blipFill>
            <p:spPr>
              <a:xfrm>
                <a:off x="7557613" y="18825860"/>
                <a:ext cx="3259915" cy="3721393"/>
              </a:xfrm>
              <a:prstGeom prst="rect">
                <a:avLst/>
              </a:prstGeom>
            </p:spPr>
          </p:pic>
          <p:sp>
            <p:nvSpPr>
              <p:cNvPr id="186" name="TextBox 185"/>
              <p:cNvSpPr txBox="1"/>
              <p:nvPr/>
            </p:nvSpPr>
            <p:spPr>
              <a:xfrm>
                <a:off x="8341318" y="18754334"/>
                <a:ext cx="1619179" cy="707886"/>
              </a:xfrm>
              <a:prstGeom prst="rect">
                <a:avLst/>
              </a:prstGeom>
              <a:noFill/>
            </p:spPr>
            <p:txBody>
              <a:bodyPr wrap="square" rtlCol="0">
                <a:spAutoFit/>
              </a:bodyPr>
              <a:lstStyle/>
              <a:p>
                <a:pPr algn="ctr"/>
                <a:r>
                  <a:rPr lang="en-US" sz="2000" dirty="0" smtClean="0">
                    <a:solidFill>
                      <a:schemeClr val="bg1"/>
                    </a:solidFill>
                    <a:latin typeface="Arial" pitchFamily="34" charset="0"/>
                    <a:cs typeface="Arial" pitchFamily="34" charset="0"/>
                  </a:rPr>
                  <a:t>amorphous silica</a:t>
                </a:r>
                <a:endParaRPr lang="en-US" sz="2000" dirty="0">
                  <a:solidFill>
                    <a:schemeClr val="bg1"/>
                  </a:solidFill>
                  <a:latin typeface="Arial" pitchFamily="34" charset="0"/>
                  <a:cs typeface="Arial" pitchFamily="34" charset="0"/>
                </a:endParaRPr>
              </a:p>
            </p:txBody>
          </p:sp>
        </p:grpSp>
      </p:grpSp>
      <p:sp>
        <p:nvSpPr>
          <p:cNvPr id="200" name="Rectangle 199"/>
          <p:cNvSpPr/>
          <p:nvPr/>
        </p:nvSpPr>
        <p:spPr>
          <a:xfrm>
            <a:off x="762000" y="11049000"/>
            <a:ext cx="7534656" cy="6477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114300" tIns="57150" rIns="114300" bIns="57150" rtlCol="0" anchor="ctr"/>
          <a:lstStyle/>
          <a:p>
            <a:pPr algn="ctr"/>
            <a:endParaRPr lang="en-US"/>
          </a:p>
        </p:txBody>
      </p:sp>
      <p:sp>
        <p:nvSpPr>
          <p:cNvPr id="201" name="Rectangle 200"/>
          <p:cNvSpPr/>
          <p:nvPr/>
        </p:nvSpPr>
        <p:spPr>
          <a:xfrm>
            <a:off x="838200" y="11049000"/>
            <a:ext cx="7534656" cy="6477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14300" tIns="57150" rIns="114300" bIns="57150"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D6E95"/>
        </a:solidFill>
        <a:ln w="38100">
          <a:noFill/>
        </a:ln>
      </a:spPr>
      <a:bodyPr lIns="114300" tIns="57150" rIns="114300" bIns="5715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16449</TotalTime>
  <Words>575</Words>
  <Application>Microsoft Office PowerPoint</Application>
  <PresentationFormat>Custom</PresentationFormat>
  <Paragraphs>65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The Aerospace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Vanessa</dc:creator>
  <cp:lastModifiedBy>Vanessa</cp:lastModifiedBy>
  <cp:revision>1047</cp:revision>
  <dcterms:created xsi:type="dcterms:W3CDTF">2013-05-02T16:26:49Z</dcterms:created>
  <dcterms:modified xsi:type="dcterms:W3CDTF">2013-08-05T14:56:13Z</dcterms:modified>
</cp:coreProperties>
</file>