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17" r:id="rId2"/>
    <p:sldId id="362" r:id="rId3"/>
    <p:sldId id="380" r:id="rId4"/>
    <p:sldId id="348" r:id="rId5"/>
    <p:sldId id="384" r:id="rId6"/>
    <p:sldId id="371" r:id="rId7"/>
    <p:sldId id="350" r:id="rId8"/>
    <p:sldId id="390" r:id="rId9"/>
    <p:sldId id="382" r:id="rId10"/>
    <p:sldId id="386" r:id="rId11"/>
    <p:sldId id="387" r:id="rId12"/>
    <p:sldId id="388" r:id="rId13"/>
    <p:sldId id="383" r:id="rId14"/>
    <p:sldId id="389" r:id="rId15"/>
    <p:sldId id="37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9457" autoAdjust="0"/>
  </p:normalViewPr>
  <p:slideViewPr>
    <p:cSldViewPr snapToGrid="0">
      <p:cViewPr varScale="1">
        <p:scale>
          <a:sx n="139" d="100"/>
          <a:sy n="139" d="100"/>
        </p:scale>
        <p:origin x="-14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5752" y="8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6.emf"/><Relationship Id="rId3"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80F0F-A1B6-9C4A-A2F2-1497BE0EC031}" type="datetimeFigureOut">
              <a:rPr lang="en-US" smtClean="0"/>
              <a:t>8/7/13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EEFBFB-3E32-CF40-ABA5-65D5D59B0553}" type="slidenum">
              <a:rPr lang="en-US" smtClean="0"/>
              <a:t>‹#›</a:t>
            </a:fld>
            <a:endParaRPr lang="en-US"/>
          </a:p>
        </p:txBody>
      </p:sp>
    </p:spTree>
    <p:extLst>
      <p:ext uri="{BB962C8B-B14F-4D97-AF65-F5344CB8AC3E}">
        <p14:creationId xmlns:p14="http://schemas.microsoft.com/office/powerpoint/2010/main" val="1684943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5BA8F-B19B-0D4B-A926-02ED344BBF66}" type="datetimeFigureOut">
              <a:rPr lang="en-US" smtClean="0"/>
              <a:pPr/>
              <a:t>8/7/13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BE270-6C9D-7946-986B-FFB78F1F7345}" type="slidenum">
              <a:rPr lang="en-US" smtClean="0"/>
              <a:pPr/>
              <a:t>‹#›</a:t>
            </a:fld>
            <a:endParaRPr lang="en-US"/>
          </a:p>
        </p:txBody>
      </p:sp>
    </p:spTree>
    <p:extLst>
      <p:ext uri="{BB962C8B-B14F-4D97-AF65-F5344CB8AC3E}">
        <p14:creationId xmlns:p14="http://schemas.microsoft.com/office/powerpoint/2010/main" val="33200867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-Large-scale MD simulation –s widely used to simulate materials behavior.</a:t>
            </a:r>
          </a:p>
          <a:p>
            <a:r>
              <a:rPr lang="en-US" dirty="0" smtClean="0"/>
              <a:t>-Where things get hard is in the </a:t>
            </a:r>
            <a:r>
              <a:rPr lang="en-US" dirty="0"/>
              <a:t>p</a:t>
            </a:r>
            <a:r>
              <a:rPr lang="en-US" dirty="0" smtClean="0"/>
              <a:t>rediction of specific behaviors of specific materials.</a:t>
            </a:r>
          </a:p>
          <a:p>
            <a:r>
              <a:rPr lang="en-US" dirty="0" smtClean="0"/>
              <a:t>-Interatomic potentials are either non-existent or insufficiently inaccurate.</a:t>
            </a:r>
          </a:p>
          <a:p>
            <a:endParaRPr lang="en-US" dirty="0" smtClean="0"/>
          </a:p>
        </p:txBody>
      </p:sp>
      <p:sp>
        <p:nvSpPr>
          <p:cNvPr id="4" name="Slide Number Placeholder 3"/>
          <p:cNvSpPr>
            <a:spLocks noGrp="1"/>
          </p:cNvSpPr>
          <p:nvPr>
            <p:ph type="sldNum" sz="quarter" idx="10"/>
          </p:nvPr>
        </p:nvSpPr>
        <p:spPr/>
        <p:txBody>
          <a:bodyPr/>
          <a:lstStyle/>
          <a:p>
            <a:fld id="{443BE270-6C9D-7946-986B-FFB78F1F7345}" type="slidenum">
              <a:rPr lang="en-US" smtClean="0"/>
              <a:pPr/>
              <a:t>1</a:t>
            </a:fld>
            <a:endParaRPr lang="en-US"/>
          </a:p>
        </p:txBody>
      </p:sp>
    </p:spTree>
    <p:extLst>
      <p:ext uri="{BB962C8B-B14F-4D97-AF65-F5344CB8AC3E}">
        <p14:creationId xmlns:p14="http://schemas.microsoft.com/office/powerpoint/2010/main" val="245257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-Large-scale MD simulation –s widely used to simulate materials behavior.</a:t>
            </a:r>
          </a:p>
          <a:p>
            <a:r>
              <a:rPr lang="en-US" dirty="0" smtClean="0"/>
              <a:t>-Where things get hard is in the </a:t>
            </a:r>
            <a:r>
              <a:rPr lang="en-US" dirty="0"/>
              <a:t>p</a:t>
            </a:r>
            <a:r>
              <a:rPr lang="en-US" dirty="0" smtClean="0"/>
              <a:t>rediction of specific behaviors of specific materials.</a:t>
            </a:r>
          </a:p>
          <a:p>
            <a:r>
              <a:rPr lang="en-US" dirty="0" smtClean="0"/>
              <a:t>-Interatomic potentials are either non-existent or insufficiently inaccurate.</a:t>
            </a:r>
          </a:p>
          <a:p>
            <a:endParaRPr lang="en-US" dirty="0" smtClean="0"/>
          </a:p>
        </p:txBody>
      </p:sp>
      <p:sp>
        <p:nvSpPr>
          <p:cNvPr id="4" name="Slide Number Placeholder 3"/>
          <p:cNvSpPr>
            <a:spLocks noGrp="1"/>
          </p:cNvSpPr>
          <p:nvPr>
            <p:ph type="sldNum" sz="quarter" idx="10"/>
          </p:nvPr>
        </p:nvSpPr>
        <p:spPr/>
        <p:txBody>
          <a:bodyPr/>
          <a:lstStyle/>
          <a:p>
            <a:fld id="{443BE270-6C9D-7946-986B-FFB78F1F7345}" type="slidenum">
              <a:rPr lang="en-US" smtClean="0"/>
              <a:pPr/>
              <a:t>2</a:t>
            </a:fld>
            <a:endParaRPr lang="en-US"/>
          </a:p>
        </p:txBody>
      </p:sp>
    </p:spTree>
    <p:extLst>
      <p:ext uri="{BB962C8B-B14F-4D97-AF65-F5344CB8AC3E}">
        <p14:creationId xmlns:p14="http://schemas.microsoft.com/office/powerpoint/2010/main" val="245257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3BE270-6C9D-7946-986B-FFB78F1F7345}" type="slidenum">
              <a:rPr lang="en-US" smtClean="0"/>
              <a:pPr/>
              <a:t>3</a:t>
            </a:fld>
            <a:endParaRPr lang="en-US"/>
          </a:p>
        </p:txBody>
      </p:sp>
    </p:spTree>
    <p:extLst>
      <p:ext uri="{BB962C8B-B14F-4D97-AF65-F5344CB8AC3E}">
        <p14:creationId xmlns:p14="http://schemas.microsoft.com/office/powerpoint/2010/main" val="198760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Create training set data for BCC/FCC/BCT Tantalum (</a:t>
            </a:r>
            <a:r>
              <a:rPr lang="en-US" dirty="0" err="1"/>
              <a:t>Foiles</a:t>
            </a:r>
            <a:r>
              <a:rPr lang="en-US" dirty="0"/>
              <a:t>, Tucker)</a:t>
            </a:r>
          </a:p>
          <a:p>
            <a:pPr marL="285750" indent="-285750">
              <a:buFont typeface="Arial"/>
              <a:buChar char="•"/>
            </a:pPr>
            <a:r>
              <a:rPr lang="en-US" dirty="0"/>
              <a:t>Include both bulk and deformation properties</a:t>
            </a:r>
          </a:p>
          <a:p>
            <a:pPr marL="285750" indent="-285750">
              <a:buFont typeface="Arial"/>
              <a:buChar char="•"/>
            </a:pPr>
            <a:r>
              <a:rPr lang="en-US" dirty="0"/>
              <a:t>Automate the SNAP fitting procedures (Thompson, </a:t>
            </a:r>
            <a:r>
              <a:rPr lang="en-US" dirty="0" err="1"/>
              <a:t>Swiler</a:t>
            </a:r>
            <a:r>
              <a:rPr lang="en-US" dirty="0"/>
              <a:t>)</a:t>
            </a:r>
          </a:p>
          <a:p>
            <a:pPr marL="285750" indent="-285750">
              <a:buFont typeface="Arial"/>
              <a:buChar char="•"/>
            </a:pPr>
            <a:r>
              <a:rPr lang="en-US" dirty="0"/>
              <a:t>Evaluate accuracy relative to DFT</a:t>
            </a:r>
          </a:p>
          <a:p>
            <a:pPr marL="285750" indent="-285750">
              <a:buFont typeface="Arial"/>
              <a:buChar char="•"/>
            </a:pPr>
            <a:r>
              <a:rPr lang="en-US" dirty="0"/>
              <a:t>Iterate on training data to fix problems</a:t>
            </a:r>
          </a:p>
          <a:p>
            <a:pPr marL="285750" indent="-285750">
              <a:buFont typeface="Arial"/>
              <a:buChar char="•"/>
            </a:pPr>
            <a:r>
              <a:rPr lang="en-US" dirty="0"/>
              <a:t>Use best performers in large-scale simulations of dislocations interacting with grain boundaries.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3BE270-6C9D-7946-986B-FFB78F1F7345}" type="slidenum">
              <a:rPr lang="en-US" smtClean="0"/>
              <a:pPr/>
              <a:t>6</a:t>
            </a:fld>
            <a:endParaRPr lang="en-US"/>
          </a:p>
        </p:txBody>
      </p:sp>
    </p:spTree>
    <p:extLst>
      <p:ext uri="{BB962C8B-B14F-4D97-AF65-F5344CB8AC3E}">
        <p14:creationId xmlns:p14="http://schemas.microsoft.com/office/powerpoint/2010/main" val="285209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Create training set data for BCC/FCC/BCT Tantalum (</a:t>
            </a:r>
            <a:r>
              <a:rPr lang="en-US" dirty="0" err="1"/>
              <a:t>Foiles</a:t>
            </a:r>
            <a:r>
              <a:rPr lang="en-US" dirty="0"/>
              <a:t>, Tucker)</a:t>
            </a:r>
          </a:p>
          <a:p>
            <a:pPr marL="285750" indent="-285750">
              <a:buFont typeface="Arial"/>
              <a:buChar char="•"/>
            </a:pPr>
            <a:r>
              <a:rPr lang="en-US" dirty="0"/>
              <a:t>Include both bulk and deformation properties</a:t>
            </a:r>
          </a:p>
          <a:p>
            <a:pPr marL="285750" indent="-285750">
              <a:buFont typeface="Arial"/>
              <a:buChar char="•"/>
            </a:pPr>
            <a:r>
              <a:rPr lang="en-US" dirty="0"/>
              <a:t>Automate the SNAP fitting procedures (Thompson, </a:t>
            </a:r>
            <a:r>
              <a:rPr lang="en-US" dirty="0" err="1"/>
              <a:t>Swiler</a:t>
            </a:r>
            <a:r>
              <a:rPr lang="en-US" dirty="0"/>
              <a:t>)</a:t>
            </a:r>
          </a:p>
          <a:p>
            <a:pPr marL="285750" indent="-285750">
              <a:buFont typeface="Arial"/>
              <a:buChar char="•"/>
            </a:pPr>
            <a:r>
              <a:rPr lang="en-US" dirty="0"/>
              <a:t>Evaluate accuracy relative to DFT</a:t>
            </a:r>
          </a:p>
          <a:p>
            <a:pPr marL="285750" indent="-285750">
              <a:buFont typeface="Arial"/>
              <a:buChar char="•"/>
            </a:pPr>
            <a:r>
              <a:rPr lang="en-US" dirty="0"/>
              <a:t>Iterate on training data to fix problems</a:t>
            </a:r>
          </a:p>
          <a:p>
            <a:pPr marL="285750" indent="-285750">
              <a:buFont typeface="Arial"/>
              <a:buChar char="•"/>
            </a:pPr>
            <a:r>
              <a:rPr lang="en-US" dirty="0"/>
              <a:t>Use best performers in large-scale simulations of dislocations interacting with grain boundaries.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3BE270-6C9D-7946-986B-FFB78F1F7345}" type="slidenum">
              <a:rPr lang="en-US" smtClean="0"/>
              <a:pPr/>
              <a:t>7</a:t>
            </a:fld>
            <a:endParaRPr lang="en-US"/>
          </a:p>
        </p:txBody>
      </p:sp>
    </p:spTree>
    <p:extLst>
      <p:ext uri="{BB962C8B-B14F-4D97-AF65-F5344CB8AC3E}">
        <p14:creationId xmlns:p14="http://schemas.microsoft.com/office/powerpoint/2010/main" val="285209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Create training set data for BCC/FCC/BCT Tantalum (</a:t>
            </a:r>
            <a:r>
              <a:rPr lang="en-US" dirty="0" err="1"/>
              <a:t>Foiles</a:t>
            </a:r>
            <a:r>
              <a:rPr lang="en-US" dirty="0"/>
              <a:t>, Tucker)</a:t>
            </a:r>
          </a:p>
          <a:p>
            <a:pPr marL="285750" indent="-285750">
              <a:buFont typeface="Arial"/>
              <a:buChar char="•"/>
            </a:pPr>
            <a:r>
              <a:rPr lang="en-US" dirty="0"/>
              <a:t>Include both bulk and deformation properties</a:t>
            </a:r>
          </a:p>
          <a:p>
            <a:pPr marL="285750" indent="-285750">
              <a:buFont typeface="Arial"/>
              <a:buChar char="•"/>
            </a:pPr>
            <a:r>
              <a:rPr lang="en-US" dirty="0"/>
              <a:t>Automate the SNAP fitting procedures (Thompson, </a:t>
            </a:r>
            <a:r>
              <a:rPr lang="en-US" dirty="0" err="1"/>
              <a:t>Swiler</a:t>
            </a:r>
            <a:r>
              <a:rPr lang="en-US" dirty="0"/>
              <a:t>)</a:t>
            </a:r>
          </a:p>
          <a:p>
            <a:pPr marL="285750" indent="-285750">
              <a:buFont typeface="Arial"/>
              <a:buChar char="•"/>
            </a:pPr>
            <a:r>
              <a:rPr lang="en-US" dirty="0"/>
              <a:t>Evaluate accuracy relative to DFT</a:t>
            </a:r>
          </a:p>
          <a:p>
            <a:pPr marL="285750" indent="-285750">
              <a:buFont typeface="Arial"/>
              <a:buChar char="•"/>
            </a:pPr>
            <a:r>
              <a:rPr lang="en-US" dirty="0"/>
              <a:t>Iterate on training data to fix problems</a:t>
            </a:r>
          </a:p>
          <a:p>
            <a:pPr marL="285750" indent="-285750">
              <a:buFont typeface="Arial"/>
              <a:buChar char="•"/>
            </a:pPr>
            <a:r>
              <a:rPr lang="en-US" dirty="0"/>
              <a:t>Use best performers in large-scale simulations of dislocations interacting with grain boundaries.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3BE270-6C9D-7946-986B-FFB78F1F7345}" type="slidenum">
              <a:rPr lang="en-US" smtClean="0"/>
              <a:pPr/>
              <a:t>8</a:t>
            </a:fld>
            <a:endParaRPr lang="en-US"/>
          </a:p>
        </p:txBody>
      </p:sp>
    </p:spTree>
    <p:extLst>
      <p:ext uri="{BB962C8B-B14F-4D97-AF65-F5344CB8AC3E}">
        <p14:creationId xmlns:p14="http://schemas.microsoft.com/office/powerpoint/2010/main" val="285209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basic point is that the SNAP potentials are outperforming common ADP and EAM potentials, in regard to the energy barrier for screw dislocation migration - especially cand04, which does not show the metastable configuration at the reaction coordinate of 0.5.  In addition, the SNAP potentials seem to be capturing the correct core configurations as well during dislocation </a:t>
            </a:r>
            <a:r>
              <a:rPr lang="en-US" sz="1200" kern="1200" smtClean="0">
                <a:solidFill>
                  <a:schemeClr val="tx1"/>
                </a:solidFill>
                <a:latin typeface="+mn-lt"/>
                <a:ea typeface="+mn-ea"/>
                <a:cs typeface="+mn-cs"/>
              </a:rPr>
              <a:t>migration.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99D416-058E-134F-BB61-DEA5E53F845F}" type="slidenum">
              <a:rPr lang="en-US" smtClean="0"/>
              <a:t>9</a:t>
            </a:fld>
            <a:endParaRPr lang="en-US"/>
          </a:p>
        </p:txBody>
      </p:sp>
    </p:spTree>
    <p:extLst>
      <p:ext uri="{BB962C8B-B14F-4D97-AF65-F5344CB8AC3E}">
        <p14:creationId xmlns:p14="http://schemas.microsoft.com/office/powerpoint/2010/main" val="129827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SNAP potential also has some interesting computational characteristics.  The</a:t>
            </a:r>
            <a:r>
              <a:rPr lang="en-US" baseline="0" dirty="0" smtClean="0"/>
              <a:t> </a:t>
            </a:r>
            <a:r>
              <a:rPr lang="en-US" baseline="0" dirty="0" err="1" smtClean="0"/>
              <a:t>FlOps</a:t>
            </a:r>
            <a:r>
              <a:rPr lang="en-US" baseline="0" dirty="0" smtClean="0"/>
              <a:t>/atom-step is about 10,000 that of </a:t>
            </a:r>
            <a:r>
              <a:rPr lang="en-US" baseline="0" dirty="0" err="1" smtClean="0"/>
              <a:t>Lennard</a:t>
            </a:r>
            <a:r>
              <a:rPr lang="en-US" baseline="0" dirty="0" smtClean="0"/>
              <a:t>-Jones. This means we can extend strong scaling to much larger node counts on a fixed size problem.  This graph is a little busy, but it compares strong-scaling on three different platforms for the same fixed size problem: Chama(Intel </a:t>
            </a:r>
            <a:r>
              <a:rPr lang="en-US" baseline="0" dirty="0" err="1" smtClean="0"/>
              <a:t>Sandybridge</a:t>
            </a:r>
            <a:r>
              <a:rPr lang="en-US" baseline="0" dirty="0" smtClean="0"/>
              <a:t>), Sequoia (IBM BG/Q), and Titan (NVIDIA </a:t>
            </a:r>
            <a:r>
              <a:rPr lang="en-US" baseline="0" dirty="0" err="1" smtClean="0"/>
              <a:t>Kepler</a:t>
            </a:r>
            <a:r>
              <a:rPr lang="en-US" baseline="0" dirty="0" smtClean="0"/>
              <a:t>).  Instead of node count on the x-axis, Christian has plotted Peak Performance for that number of nodes.  On the y-axis is performance, proportional to speedup.   We see that on the full Sequoia machine, there is no more speed-up, but on the full Titan, we are still getting good scaling.  We see that on the Chama Intel </a:t>
            </a:r>
            <a:r>
              <a:rPr lang="en-US" baseline="0" dirty="0" err="1" smtClean="0"/>
              <a:t>Sandybridge</a:t>
            </a:r>
            <a:r>
              <a:rPr lang="en-US" baseline="0" dirty="0" smtClean="0"/>
              <a:t> nodes we are getting higher absolute performance for the same nominal peak performance. There are not enough nodes on Chama to see where strong-scaling breaks down.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43BE270-6C9D-7946-986B-FFB78F1F7345}" type="slidenum">
              <a:rPr lang="en-US" smtClean="0"/>
              <a:pPr/>
              <a:t>13</a:t>
            </a:fld>
            <a:endParaRPr lang="en-US"/>
          </a:p>
        </p:txBody>
      </p:sp>
    </p:spTree>
    <p:extLst>
      <p:ext uri="{BB962C8B-B14F-4D97-AF65-F5344CB8AC3E}">
        <p14:creationId xmlns:p14="http://schemas.microsoft.com/office/powerpoint/2010/main" val="102940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SNAP potential also has some interesting computational characteristics.  The</a:t>
            </a:r>
            <a:r>
              <a:rPr lang="en-US" baseline="0" dirty="0" smtClean="0"/>
              <a:t> </a:t>
            </a:r>
            <a:r>
              <a:rPr lang="en-US" baseline="0" dirty="0" err="1" smtClean="0"/>
              <a:t>FlOps</a:t>
            </a:r>
            <a:r>
              <a:rPr lang="en-US" baseline="0" dirty="0" smtClean="0"/>
              <a:t>/atom-step is about 10,000 that of </a:t>
            </a:r>
            <a:r>
              <a:rPr lang="en-US" baseline="0" dirty="0" err="1" smtClean="0"/>
              <a:t>Lennard</a:t>
            </a:r>
            <a:r>
              <a:rPr lang="en-US" baseline="0" dirty="0" smtClean="0"/>
              <a:t>-Jones. This means we can extend strong scaling to much larger node counts on a fixed size problem.  This graph is a little busy, but it compares strong-scaling on three different platforms for the same fixed size problem: Chama(Intel </a:t>
            </a:r>
            <a:r>
              <a:rPr lang="en-US" baseline="0" dirty="0" err="1" smtClean="0"/>
              <a:t>Sandybridge</a:t>
            </a:r>
            <a:r>
              <a:rPr lang="en-US" baseline="0" dirty="0" smtClean="0"/>
              <a:t>), Sequoia (IBM BG/Q), and Titan (NVIDIA </a:t>
            </a:r>
            <a:r>
              <a:rPr lang="en-US" baseline="0" dirty="0" err="1" smtClean="0"/>
              <a:t>Kepler</a:t>
            </a:r>
            <a:r>
              <a:rPr lang="en-US" baseline="0" dirty="0" smtClean="0"/>
              <a:t>).  Instead of node count on the x-axis, Christian has plotted Peak Performance for that number of nodes.  On the y-axis is performance, proportional to speedup.   We see that on the full Sequoia machine, there is no more speed-up, but on the full Titan, we are still getting good scaling.  We see that on the Chama Intel </a:t>
            </a:r>
            <a:r>
              <a:rPr lang="en-US" baseline="0" dirty="0" err="1" smtClean="0"/>
              <a:t>Sandybridge</a:t>
            </a:r>
            <a:r>
              <a:rPr lang="en-US" baseline="0" dirty="0" smtClean="0"/>
              <a:t> nodes we are getting higher absolute performance for the same nominal peak performance. There are not enough nodes on Chama to see where strong-scaling breaks down.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43BE270-6C9D-7946-986B-FFB78F1F7345}" type="slidenum">
              <a:rPr lang="en-US" smtClean="0"/>
              <a:pPr/>
              <a:t>14</a:t>
            </a:fld>
            <a:endParaRPr lang="en-US"/>
          </a:p>
        </p:txBody>
      </p:sp>
    </p:spTree>
    <p:extLst>
      <p:ext uri="{BB962C8B-B14F-4D97-AF65-F5344CB8AC3E}">
        <p14:creationId xmlns:p14="http://schemas.microsoft.com/office/powerpoint/2010/main" val="102940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CAD46F-3773-4C6E-AA02-AC021D03CD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E20C30-8C38-4373-98D5-CEA79E58FC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304800"/>
            <a:ext cx="5486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108950" y="6245225"/>
            <a:ext cx="577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57E859-F1FE-4A00-BD23-B896FD044DF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7.emf"/><Relationship Id="rId5" Type="http://schemas.openxmlformats.org/officeDocument/2006/relationships/oleObject" Target="../embeddings/oleObject10.bin"/><Relationship Id="rId6"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oleObject" Target="../embeddings/Microsoft_Equation1.bin"/><Relationship Id="rId13" Type="http://schemas.openxmlformats.org/officeDocument/2006/relationships/image" Target="../media/image9.emf"/><Relationship Id="rId14" Type="http://schemas.openxmlformats.org/officeDocument/2006/relationships/oleObject" Target="../embeddings/Microsoft_Equation2.bin"/><Relationship Id="rId15" Type="http://schemas.openxmlformats.org/officeDocument/2006/relationships/image" Target="../media/image10.emf"/><Relationship Id="rId16" Type="http://schemas.openxmlformats.org/officeDocument/2006/relationships/image" Target="../media/image12.emf"/><Relationship Id="rId17" Type="http://schemas.openxmlformats.org/officeDocument/2006/relationships/image" Target="../media/image13.emf"/><Relationship Id="rId18" Type="http://schemas.openxmlformats.org/officeDocument/2006/relationships/oleObject" Target="../embeddings/oleObject5.bin"/><Relationship Id="rId19"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oleObject" Target="../embeddings/oleObject2.bin"/><Relationship Id="rId7" Type="http://schemas.openxmlformats.org/officeDocument/2006/relationships/image" Target="../media/image6.emf"/><Relationship Id="rId8" Type="http://schemas.openxmlformats.org/officeDocument/2006/relationships/oleObject" Target="../embeddings/oleObject3.bin"/><Relationship Id="rId9" Type="http://schemas.openxmlformats.org/officeDocument/2006/relationships/image" Target="../media/image7.emf"/><Relationship Id="rId10"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4.emf"/><Relationship Id="rId5" Type="http://schemas.openxmlformats.org/officeDocument/2006/relationships/oleObject" Target="../embeddings/oleObject7.bin"/><Relationship Id="rId6" Type="http://schemas.openxmlformats.org/officeDocument/2006/relationships/image" Target="../media/image6.emf"/><Relationship Id="rId7" Type="http://schemas.openxmlformats.org/officeDocument/2006/relationships/oleObject" Target="../embeddings/oleObject8.bin"/><Relationship Id="rId8"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803" y="2495550"/>
            <a:ext cx="7363001" cy="685800"/>
          </a:xfrm>
        </p:spPr>
        <p:txBody>
          <a:bodyPr/>
          <a:lstStyle/>
          <a:p>
            <a:pPr algn="ctr"/>
            <a:r>
              <a:rPr lang="en-US" sz="2000" b="0" dirty="0" smtClean="0"/>
              <a:t/>
            </a:r>
            <a:br>
              <a:rPr lang="en-US" sz="2000" b="0" dirty="0" smtClean="0"/>
            </a:br>
            <a:r>
              <a:rPr lang="en-US" sz="2000" dirty="0"/>
              <a:t>SNAP: Automated Generation of Quantum Accurate Potentials for Large-Scale Atomistic Materials </a:t>
            </a:r>
            <a:r>
              <a:rPr lang="en-US" sz="2000" dirty="0" smtClean="0"/>
              <a:t>Simulation</a:t>
            </a:r>
            <a:r>
              <a:rPr lang="en-US" sz="2000" b="0" dirty="0"/>
              <a:t/>
            </a:r>
            <a:br>
              <a:rPr lang="en-US" sz="2000" b="0" dirty="0"/>
            </a:br>
            <a:r>
              <a:rPr lang="en-US" sz="1600" b="0" dirty="0" smtClean="0"/>
              <a:t/>
            </a:r>
            <a:br>
              <a:rPr lang="en-US" sz="1600" b="0" dirty="0" smtClean="0"/>
            </a:br>
            <a:r>
              <a:rPr lang="en-US" sz="1600" dirty="0"/>
              <a:t>Aidan Thompson</a:t>
            </a:r>
            <a:r>
              <a:rPr lang="en-US" sz="1600" b="0" dirty="0"/>
              <a:t>, Stephen </a:t>
            </a:r>
            <a:r>
              <a:rPr lang="en-US" sz="1600" b="0" dirty="0" err="1"/>
              <a:t>Foiles</a:t>
            </a:r>
            <a:r>
              <a:rPr lang="en-US" sz="1600" b="0" dirty="0"/>
              <a:t>, Peter Schultz, </a:t>
            </a:r>
            <a:r>
              <a:rPr lang="en-US" sz="1600" b="0" dirty="0" smtClean="0"/>
              <a:t/>
            </a:r>
            <a:br>
              <a:rPr lang="en-US" sz="1600" b="0" dirty="0" smtClean="0"/>
            </a:br>
            <a:r>
              <a:rPr lang="en-US" sz="1600" b="0" dirty="0" smtClean="0"/>
              <a:t>Laura </a:t>
            </a:r>
            <a:r>
              <a:rPr lang="en-US" sz="1600" b="0" dirty="0" err="1"/>
              <a:t>Swiler</a:t>
            </a:r>
            <a:r>
              <a:rPr lang="en-US" sz="1600" b="0" dirty="0"/>
              <a:t>, Christian </a:t>
            </a:r>
            <a:r>
              <a:rPr lang="en-US" sz="1600" b="0" dirty="0" err="1"/>
              <a:t>Trott</a:t>
            </a:r>
            <a:r>
              <a:rPr lang="en-US" sz="1600" b="0" dirty="0"/>
              <a:t>, </a:t>
            </a:r>
            <a:r>
              <a:rPr lang="en-US" sz="1600" b="0" dirty="0" err="1"/>
              <a:t>Garritt</a:t>
            </a:r>
            <a:r>
              <a:rPr lang="en-US" sz="1600" b="0" dirty="0"/>
              <a:t> Tucker</a:t>
            </a:r>
            <a:br>
              <a:rPr lang="en-US" sz="1600" b="0" dirty="0"/>
            </a:br>
            <a:r>
              <a:rPr lang="en-US" sz="1600" b="0" dirty="0" smtClean="0"/>
              <a:t>Sandia National Laboratories</a:t>
            </a:r>
            <a:br>
              <a:rPr lang="en-US" sz="1600" b="0" dirty="0" smtClean="0"/>
            </a:br>
            <a:r>
              <a:rPr lang="en-US" sz="1600" b="0" dirty="0"/>
              <a:t/>
            </a:r>
            <a:br>
              <a:rPr lang="en-US" sz="1600" b="0" dirty="0"/>
            </a:br>
            <a:r>
              <a:rPr lang="en-US" sz="1600" b="0" dirty="0"/>
              <a:t>SAND </a:t>
            </a:r>
            <a:r>
              <a:rPr lang="en-US" sz="1600" b="0" dirty="0" smtClean="0"/>
              <a:t>Numbers: </a:t>
            </a:r>
            <a:r>
              <a:rPr lang="en-US" sz="1600" b="0" dirty="0"/>
              <a:t>2013-2093C, 2013-4097P</a:t>
            </a:r>
            <a:endParaRPr lang="en-US" sz="3200" dirty="0">
              <a:solidFill>
                <a:srgbClr val="FF0000"/>
              </a:solidFill>
            </a:endParaRPr>
          </a:p>
        </p:txBody>
      </p:sp>
      <p:pic>
        <p:nvPicPr>
          <p:cNvPr id="4" name="Picture 3"/>
          <p:cNvPicPr>
            <a:picLocks noChangeAspect="1"/>
          </p:cNvPicPr>
          <p:nvPr/>
        </p:nvPicPr>
        <p:blipFill>
          <a:blip r:embed="rId3"/>
          <a:stretch>
            <a:fillRect/>
          </a:stretch>
        </p:blipFill>
        <p:spPr>
          <a:xfrm>
            <a:off x="121254" y="5196836"/>
            <a:ext cx="8937459" cy="1094986"/>
          </a:xfrm>
          <a:prstGeom prst="rect">
            <a:avLst/>
          </a:prstGeom>
        </p:spPr>
      </p:pic>
    </p:spTree>
    <p:extLst>
      <p:ext uri="{BB962C8B-B14F-4D97-AF65-F5344CB8AC3E}">
        <p14:creationId xmlns:p14="http://schemas.microsoft.com/office/powerpoint/2010/main" val="23775457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iquid_01.jpg"/>
          <p:cNvPicPr>
            <a:picLocks noChangeAspect="1"/>
          </p:cNvPicPr>
          <p:nvPr/>
        </p:nvPicPr>
        <p:blipFill rotWithShape="1">
          <a:blip r:embed="rId2">
            <a:extLst>
              <a:ext uri="{28A0092B-C50C-407E-A947-70E740481C1C}">
                <a14:useLocalDpi xmlns:a14="http://schemas.microsoft.com/office/drawing/2010/main" val="0"/>
              </a:ext>
            </a:extLst>
          </a:blip>
          <a:srcRect t="9805" b="8270"/>
          <a:stretch/>
        </p:blipFill>
        <p:spPr>
          <a:xfrm>
            <a:off x="2292645" y="5470503"/>
            <a:ext cx="5378335" cy="1084341"/>
          </a:xfrm>
          <a:prstGeom prst="rect">
            <a:avLst/>
          </a:prstGeom>
        </p:spPr>
      </p:pic>
      <p:sp>
        <p:nvSpPr>
          <p:cNvPr id="2" name="Title 1"/>
          <p:cNvSpPr>
            <a:spLocks noGrp="1"/>
          </p:cNvSpPr>
          <p:nvPr>
            <p:ph type="title"/>
          </p:nvPr>
        </p:nvSpPr>
        <p:spPr>
          <a:xfrm>
            <a:off x="612189" y="190100"/>
            <a:ext cx="8205157" cy="685800"/>
          </a:xfrm>
        </p:spPr>
        <p:txBody>
          <a:bodyPr/>
          <a:lstStyle/>
          <a:p>
            <a:r>
              <a:rPr lang="en-US" dirty="0"/>
              <a:t>SNAP: Predictive Model for </a:t>
            </a:r>
            <a:r>
              <a:rPr lang="en-US" dirty="0" smtClean="0"/>
              <a:t>Indium Phosphide</a:t>
            </a:r>
            <a:endParaRPr lang="en-US" dirty="0"/>
          </a:p>
        </p:txBody>
      </p:sp>
      <p:pic>
        <p:nvPicPr>
          <p:cNvPr id="6" name="Picture 5" descr="cluster.jpg"/>
          <p:cNvPicPr>
            <a:picLocks noChangeAspect="1"/>
          </p:cNvPicPr>
          <p:nvPr/>
        </p:nvPicPr>
        <p:blipFill rotWithShape="1">
          <a:blip r:embed="rId3">
            <a:extLst>
              <a:ext uri="{28A0092B-C50C-407E-A947-70E740481C1C}">
                <a14:useLocalDpi xmlns:a14="http://schemas.microsoft.com/office/drawing/2010/main" val="0"/>
              </a:ext>
            </a:extLst>
          </a:blip>
          <a:srcRect t="30799" r="51525" b="29775"/>
          <a:stretch/>
        </p:blipFill>
        <p:spPr>
          <a:xfrm>
            <a:off x="2292645" y="3596974"/>
            <a:ext cx="1575996" cy="630903"/>
          </a:xfrm>
          <a:prstGeom prst="rect">
            <a:avLst/>
          </a:prstGeom>
        </p:spPr>
      </p:pic>
      <p:pic>
        <p:nvPicPr>
          <p:cNvPr id="11" name="Picture 10" descr="crystal.jpg"/>
          <p:cNvPicPr>
            <a:picLocks noChangeAspect="1"/>
          </p:cNvPicPr>
          <p:nvPr/>
        </p:nvPicPr>
        <p:blipFill rotWithShape="1">
          <a:blip r:embed="rId4">
            <a:extLst>
              <a:ext uri="{28A0092B-C50C-407E-A947-70E740481C1C}">
                <a14:useLocalDpi xmlns:a14="http://schemas.microsoft.com/office/drawing/2010/main" val="0"/>
              </a:ext>
            </a:extLst>
          </a:blip>
          <a:srcRect t="25166" r="70449" b="27726"/>
          <a:stretch/>
        </p:blipFill>
        <p:spPr>
          <a:xfrm>
            <a:off x="2292645" y="4358974"/>
            <a:ext cx="1441155" cy="753806"/>
          </a:xfrm>
          <a:prstGeom prst="rect">
            <a:avLst/>
          </a:prstGeom>
        </p:spPr>
      </p:pic>
      <p:pic>
        <p:nvPicPr>
          <p:cNvPr id="13" name="Picture 12" descr="liquid_relax.jpg"/>
          <p:cNvPicPr>
            <a:picLocks noChangeAspect="1"/>
          </p:cNvPicPr>
          <p:nvPr/>
        </p:nvPicPr>
        <p:blipFill rotWithShape="1">
          <a:blip r:embed="rId5">
            <a:extLst>
              <a:ext uri="{28A0092B-C50C-407E-A947-70E740481C1C}">
                <a14:useLocalDpi xmlns:a14="http://schemas.microsoft.com/office/drawing/2010/main" val="0"/>
              </a:ext>
            </a:extLst>
          </a:blip>
          <a:srcRect t="10317" b="10317"/>
          <a:stretch/>
        </p:blipFill>
        <p:spPr>
          <a:xfrm>
            <a:off x="2292645" y="1581354"/>
            <a:ext cx="1164159" cy="909499"/>
          </a:xfrm>
          <a:prstGeom prst="rect">
            <a:avLst/>
          </a:prstGeom>
        </p:spPr>
      </p:pic>
      <p:pic>
        <p:nvPicPr>
          <p:cNvPr id="14" name="Picture 13" descr="surface.jpg"/>
          <p:cNvPicPr>
            <a:picLocks noChangeAspect="1"/>
          </p:cNvPicPr>
          <p:nvPr/>
        </p:nvPicPr>
        <p:blipFill rotWithShape="1">
          <a:blip r:embed="rId6">
            <a:extLst>
              <a:ext uri="{28A0092B-C50C-407E-A947-70E740481C1C}">
                <a14:useLocalDpi xmlns:a14="http://schemas.microsoft.com/office/drawing/2010/main" val="0"/>
              </a:ext>
            </a:extLst>
          </a:blip>
          <a:srcRect t="22605" r="50048" b="19023"/>
          <a:stretch/>
        </p:blipFill>
        <p:spPr>
          <a:xfrm>
            <a:off x="2292645" y="2621952"/>
            <a:ext cx="1624021" cy="934066"/>
          </a:xfrm>
          <a:prstGeom prst="rect">
            <a:avLst/>
          </a:prstGeom>
        </p:spPr>
      </p:pic>
      <p:sp>
        <p:nvSpPr>
          <p:cNvPr id="15" name="Content Placeholder 2"/>
          <p:cNvSpPr>
            <a:spLocks noGrp="1"/>
          </p:cNvSpPr>
          <p:nvPr>
            <p:ph idx="1"/>
          </p:nvPr>
        </p:nvSpPr>
        <p:spPr>
          <a:xfrm>
            <a:off x="966879" y="3615809"/>
            <a:ext cx="1638670" cy="431800"/>
          </a:xfrm>
        </p:spPr>
        <p:txBody>
          <a:bodyPr/>
          <a:lstStyle/>
          <a:p>
            <a:pPr marL="0" indent="0">
              <a:buNone/>
            </a:pPr>
            <a:r>
              <a:rPr lang="en-US" sz="2000" b="0" dirty="0" smtClean="0"/>
              <a:t>11 cubic clusters</a:t>
            </a:r>
          </a:p>
        </p:txBody>
      </p:sp>
      <p:sp>
        <p:nvSpPr>
          <p:cNvPr id="16" name="Content Placeholder 2"/>
          <p:cNvSpPr txBox="1">
            <a:spLocks/>
          </p:cNvSpPr>
          <p:nvPr/>
        </p:nvSpPr>
        <p:spPr bwMode="auto">
          <a:xfrm>
            <a:off x="966878" y="4522027"/>
            <a:ext cx="209099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en-US" sz="2000" b="0" dirty="0" smtClean="0"/>
              <a:t>226 crystals</a:t>
            </a:r>
          </a:p>
        </p:txBody>
      </p:sp>
      <p:sp>
        <p:nvSpPr>
          <p:cNvPr id="17" name="Content Placeholder 2"/>
          <p:cNvSpPr txBox="1">
            <a:spLocks/>
          </p:cNvSpPr>
          <p:nvPr/>
        </p:nvSpPr>
        <p:spPr bwMode="auto">
          <a:xfrm>
            <a:off x="852169" y="5542952"/>
            <a:ext cx="1466605"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en-US" sz="2000" b="0" dirty="0" smtClean="0"/>
              <a:t>2x10xn  = 181 liquid quenches</a:t>
            </a:r>
          </a:p>
        </p:txBody>
      </p:sp>
      <p:sp>
        <p:nvSpPr>
          <p:cNvPr id="18" name="Content Placeholder 2"/>
          <p:cNvSpPr txBox="1">
            <a:spLocks/>
          </p:cNvSpPr>
          <p:nvPr/>
        </p:nvSpPr>
        <p:spPr bwMode="auto">
          <a:xfrm>
            <a:off x="966878" y="1631353"/>
            <a:ext cx="1302735"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en-US" sz="2000" b="0" dirty="0"/>
              <a:t>9</a:t>
            </a:r>
            <a:r>
              <a:rPr lang="en-US" sz="2000" b="0" dirty="0" smtClean="0"/>
              <a:t> relaxed liquids</a:t>
            </a:r>
          </a:p>
        </p:txBody>
      </p:sp>
      <p:sp>
        <p:nvSpPr>
          <p:cNvPr id="19" name="Content Placeholder 2"/>
          <p:cNvSpPr txBox="1">
            <a:spLocks/>
          </p:cNvSpPr>
          <p:nvPr/>
        </p:nvSpPr>
        <p:spPr bwMode="auto">
          <a:xfrm>
            <a:off x="966878" y="2842350"/>
            <a:ext cx="209099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en-US" sz="2000" b="0" dirty="0" smtClean="0"/>
              <a:t>41 surfaces</a:t>
            </a:r>
          </a:p>
        </p:txBody>
      </p:sp>
      <p:sp>
        <p:nvSpPr>
          <p:cNvPr id="22" name="Content Placeholder 2"/>
          <p:cNvSpPr txBox="1">
            <a:spLocks/>
          </p:cNvSpPr>
          <p:nvPr/>
        </p:nvSpPr>
        <p:spPr bwMode="auto">
          <a:xfrm>
            <a:off x="4810162" y="860942"/>
            <a:ext cx="3846739"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en-US" sz="2000" b="0" dirty="0" smtClean="0"/>
              <a:t>468 configurations</a:t>
            </a:r>
          </a:p>
          <a:p>
            <a:pPr marL="0" indent="0">
              <a:buNone/>
            </a:pPr>
            <a:r>
              <a:rPr lang="en-US" sz="2000" b="0" dirty="0"/>
              <a:t>Generated by Peter Schultz</a:t>
            </a:r>
          </a:p>
          <a:p>
            <a:pPr marL="0" indent="0">
              <a:buFontTx/>
              <a:buNone/>
            </a:pPr>
            <a:r>
              <a:rPr lang="en-US" sz="2000" b="0" dirty="0" smtClean="0"/>
              <a:t>1,066,738 lines of Quest output</a:t>
            </a:r>
          </a:p>
          <a:p>
            <a:pPr marL="0" indent="0">
              <a:buFontTx/>
              <a:buNone/>
            </a:pPr>
            <a:r>
              <a:rPr lang="en-US" sz="2000" b="0" dirty="0" smtClean="0"/>
              <a:t>131,796 data points </a:t>
            </a:r>
          </a:p>
          <a:p>
            <a:pPr marL="0" indent="0">
              <a:buFontTx/>
              <a:buNone/>
            </a:pPr>
            <a:endParaRPr lang="en-US" sz="2000" b="0" dirty="0" smtClean="0"/>
          </a:p>
          <a:p>
            <a:pPr marL="0" indent="0">
              <a:buFontTx/>
              <a:buNone/>
            </a:pPr>
            <a:endParaRPr lang="en-US" sz="2000" b="0" dirty="0" smtClean="0"/>
          </a:p>
        </p:txBody>
      </p:sp>
      <p:pic>
        <p:nvPicPr>
          <p:cNvPr id="4" name="Picture 3" descr="evsv.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6612" y="2559049"/>
            <a:ext cx="3508937" cy="2711451"/>
          </a:xfrm>
          <a:prstGeom prst="rect">
            <a:avLst/>
          </a:prstGeom>
        </p:spPr>
      </p:pic>
    </p:spTree>
    <p:extLst>
      <p:ext uri="{BB962C8B-B14F-4D97-AF65-F5344CB8AC3E}">
        <p14:creationId xmlns:p14="http://schemas.microsoft.com/office/powerpoint/2010/main" val="2277090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93" y="190100"/>
            <a:ext cx="8013278" cy="685800"/>
          </a:xfrm>
        </p:spPr>
        <p:txBody>
          <a:bodyPr/>
          <a:lstStyle/>
          <a:p>
            <a:r>
              <a:rPr lang="en-US" dirty="0"/>
              <a:t>SNAP: Predictive Model for Indium Phosphide</a:t>
            </a:r>
            <a:endParaRPr lang="en-US" dirty="0"/>
          </a:p>
        </p:txBody>
      </p:sp>
      <p:graphicFrame>
        <p:nvGraphicFramePr>
          <p:cNvPr id="20" name="Object 103"/>
          <p:cNvGraphicFramePr>
            <a:graphicFrameLocks noChangeAspect="1"/>
          </p:cNvGraphicFramePr>
          <p:nvPr>
            <p:extLst>
              <p:ext uri="{D42A27DB-BD31-4B8C-83A1-F6EECF244321}">
                <p14:modId xmlns:p14="http://schemas.microsoft.com/office/powerpoint/2010/main" val="2439783123"/>
              </p:ext>
            </p:extLst>
          </p:nvPr>
        </p:nvGraphicFramePr>
        <p:xfrm>
          <a:off x="1214974" y="1412800"/>
          <a:ext cx="5380296" cy="816571"/>
        </p:xfrm>
        <a:graphic>
          <a:graphicData uri="http://schemas.openxmlformats.org/presentationml/2006/ole">
            <mc:AlternateContent xmlns:mc="http://schemas.openxmlformats.org/markup-compatibility/2006">
              <mc:Choice xmlns:v="urn:schemas-microsoft-com:vml" Requires="v">
                <p:oleObj spid="_x0000_s12328" name="Equation" r:id="rId3" imgW="3340100" imgH="508000" progId="Equation.3">
                  <p:embed/>
                </p:oleObj>
              </mc:Choice>
              <mc:Fallback>
                <p:oleObj name="Equation" r:id="rId3" imgW="3340100" imgH="508000" progId="Equation.3">
                  <p:embed/>
                  <p:pic>
                    <p:nvPicPr>
                      <p:cNvPr id="0" name=""/>
                      <p:cNvPicPr>
                        <a:picLocks noChangeAspect="1" noChangeArrowheads="1"/>
                      </p:cNvPicPr>
                      <p:nvPr/>
                    </p:nvPicPr>
                    <p:blipFill>
                      <a:blip r:embed="rId4"/>
                      <a:srcRect/>
                      <a:stretch>
                        <a:fillRect/>
                      </a:stretch>
                    </p:blipFill>
                    <p:spPr bwMode="auto">
                      <a:xfrm>
                        <a:off x="1214974" y="1412800"/>
                        <a:ext cx="5380296" cy="816571"/>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3741153"/>
              </p:ext>
            </p:extLst>
          </p:nvPr>
        </p:nvGraphicFramePr>
        <p:xfrm>
          <a:off x="1146600" y="3262079"/>
          <a:ext cx="5759401" cy="1077160"/>
        </p:xfrm>
        <a:graphic>
          <a:graphicData uri="http://schemas.openxmlformats.org/presentationml/2006/ole">
            <mc:AlternateContent xmlns:mc="http://schemas.openxmlformats.org/markup-compatibility/2006">
              <mc:Choice xmlns:v="urn:schemas-microsoft-com:vml" Requires="v">
                <p:oleObj spid="_x0000_s12329" name="Equation" r:id="rId5" imgW="4000500" imgH="749300" progId="Equation.3">
                  <p:embed/>
                </p:oleObj>
              </mc:Choice>
              <mc:Fallback>
                <p:oleObj name="Equation" r:id="rId5" imgW="4000500" imgH="749300" progId="Equation.3">
                  <p:embed/>
                  <p:pic>
                    <p:nvPicPr>
                      <p:cNvPr id="0" name=""/>
                      <p:cNvPicPr/>
                      <p:nvPr/>
                    </p:nvPicPr>
                    <p:blipFill>
                      <a:blip r:embed="rId6"/>
                      <a:stretch>
                        <a:fillRect/>
                      </a:stretch>
                    </p:blipFill>
                    <p:spPr>
                      <a:xfrm>
                        <a:off x="1146600" y="3262079"/>
                        <a:ext cx="5759401" cy="1077160"/>
                      </a:xfrm>
                      <a:prstGeom prst="rect">
                        <a:avLst/>
                      </a:prstGeom>
                    </p:spPr>
                  </p:pic>
                </p:oleObj>
              </mc:Fallback>
            </mc:AlternateContent>
          </a:graphicData>
        </a:graphic>
      </p:graphicFrame>
      <p:sp>
        <p:nvSpPr>
          <p:cNvPr id="3" name="Content Placeholder 2"/>
          <p:cNvSpPr>
            <a:spLocks noGrp="1"/>
          </p:cNvSpPr>
          <p:nvPr>
            <p:ph idx="1"/>
          </p:nvPr>
        </p:nvSpPr>
        <p:spPr>
          <a:xfrm>
            <a:off x="369630" y="895087"/>
            <a:ext cx="5441596" cy="4525963"/>
          </a:xfrm>
        </p:spPr>
        <p:txBody>
          <a:bodyPr/>
          <a:lstStyle/>
          <a:p>
            <a:r>
              <a:rPr lang="en-US" b="0" dirty="0" smtClean="0"/>
              <a:t>Added </a:t>
            </a:r>
            <a:r>
              <a:rPr lang="en-US" b="0" dirty="0" smtClean="0"/>
              <a:t>neighbor weighting by </a:t>
            </a:r>
            <a:r>
              <a:rPr lang="en-US" b="0" dirty="0" smtClean="0"/>
              <a:t>type</a:t>
            </a:r>
            <a:endParaRPr lang="en-US" b="0" dirty="0" smtClean="0"/>
          </a:p>
          <a:p>
            <a:pPr marL="0" indent="0">
              <a:buNone/>
            </a:pPr>
            <a:endParaRPr lang="en-US" b="0" dirty="0" smtClean="0"/>
          </a:p>
          <a:p>
            <a:endParaRPr lang="en-US" b="0" dirty="0" smtClean="0"/>
          </a:p>
          <a:p>
            <a:r>
              <a:rPr lang="en-US" b="0" dirty="0" smtClean="0"/>
              <a:t>Used different SNAP coefficients for each atom type</a:t>
            </a:r>
          </a:p>
          <a:p>
            <a:endParaRPr lang="en-US" b="0" dirty="0"/>
          </a:p>
          <a:p>
            <a:endParaRPr lang="en-US" b="0" dirty="0" smtClean="0"/>
          </a:p>
          <a:p>
            <a:endParaRPr lang="en-US" b="0" dirty="0"/>
          </a:p>
          <a:p>
            <a:r>
              <a:rPr lang="en-US" b="0" dirty="0"/>
              <a:t>Used </a:t>
            </a:r>
            <a:r>
              <a:rPr lang="en-US" b="0" dirty="0" smtClean="0"/>
              <a:t>standard </a:t>
            </a:r>
            <a:r>
              <a:rPr lang="en-US" b="0" dirty="0" err="1" smtClean="0"/>
              <a:t>hyperparameters</a:t>
            </a:r>
            <a:r>
              <a:rPr lang="en-US" b="0" dirty="0"/>
              <a:t>:</a:t>
            </a:r>
          </a:p>
          <a:p>
            <a:pPr lvl="1"/>
            <a:r>
              <a:rPr lang="en-US" dirty="0" err="1"/>
              <a:t>Twojmax</a:t>
            </a:r>
            <a:r>
              <a:rPr lang="en-US" dirty="0"/>
              <a:t> = 6</a:t>
            </a:r>
          </a:p>
          <a:p>
            <a:pPr lvl="1"/>
            <a:r>
              <a:rPr lang="en-US" dirty="0" err="1"/>
              <a:t>Diag</a:t>
            </a:r>
            <a:r>
              <a:rPr lang="en-US" dirty="0"/>
              <a:t> = 1</a:t>
            </a:r>
          </a:p>
          <a:p>
            <a:pPr lvl="1"/>
            <a:r>
              <a:rPr lang="en-US" dirty="0" err="1"/>
              <a:t>Rcut</a:t>
            </a:r>
            <a:r>
              <a:rPr lang="en-US" dirty="0"/>
              <a:t> = 4.2 A</a:t>
            </a:r>
          </a:p>
          <a:p>
            <a:pPr lvl="1"/>
            <a:r>
              <a:rPr lang="en-US" dirty="0"/>
              <a:t>ZBL cutoffs = 4.0, 4.2 A</a:t>
            </a:r>
          </a:p>
          <a:p>
            <a:endParaRPr lang="en-US" b="0" dirty="0" smtClean="0"/>
          </a:p>
          <a:p>
            <a:pPr marL="0" indent="0">
              <a:buNone/>
            </a:pPr>
            <a:endParaRPr lang="en-US" b="0" dirty="0"/>
          </a:p>
        </p:txBody>
      </p:sp>
    </p:spTree>
    <p:extLst>
      <p:ext uri="{BB962C8B-B14F-4D97-AF65-F5344CB8AC3E}">
        <p14:creationId xmlns:p14="http://schemas.microsoft.com/office/powerpoint/2010/main" val="31453668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vsv.pdf"/>
          <p:cNvPicPr>
            <a:picLocks noChangeAspect="1"/>
          </p:cNvPicPr>
          <p:nvPr/>
        </p:nvPicPr>
        <p:blipFill rotWithShape="1">
          <a:blip r:embed="rId2">
            <a:extLst>
              <a:ext uri="{28A0092B-C50C-407E-A947-70E740481C1C}">
                <a14:useLocalDpi xmlns:a14="http://schemas.microsoft.com/office/drawing/2010/main" val="0"/>
              </a:ext>
            </a:extLst>
          </a:blip>
          <a:srcRect l="5981"/>
          <a:stretch/>
        </p:blipFill>
        <p:spPr>
          <a:xfrm>
            <a:off x="5448082" y="1041547"/>
            <a:ext cx="3352958" cy="2755762"/>
          </a:xfrm>
          <a:prstGeom prst="rect">
            <a:avLst/>
          </a:prstGeom>
        </p:spPr>
      </p:pic>
      <p:sp>
        <p:nvSpPr>
          <p:cNvPr id="2" name="Title 1"/>
          <p:cNvSpPr>
            <a:spLocks noGrp="1"/>
          </p:cNvSpPr>
          <p:nvPr>
            <p:ph type="title"/>
          </p:nvPr>
        </p:nvSpPr>
        <p:spPr>
          <a:xfrm>
            <a:off x="914171" y="190100"/>
            <a:ext cx="7693752" cy="685800"/>
          </a:xfrm>
        </p:spPr>
        <p:txBody>
          <a:bodyPr/>
          <a:lstStyle/>
          <a:p>
            <a:r>
              <a:rPr lang="en-US" dirty="0" smtClean="0"/>
              <a:t>Initial Results for </a:t>
            </a:r>
            <a:r>
              <a:rPr lang="en-US" dirty="0" err="1" smtClean="0"/>
              <a:t>InP</a:t>
            </a:r>
            <a:r>
              <a:rPr lang="en-US" dirty="0" smtClean="0"/>
              <a:t> </a:t>
            </a:r>
            <a:r>
              <a:rPr lang="en-US" dirty="0" err="1" smtClean="0"/>
              <a:t>Zincblende</a:t>
            </a:r>
            <a:r>
              <a:rPr lang="en-US" dirty="0" smtClean="0"/>
              <a:t> Crystal</a:t>
            </a:r>
            <a:endParaRPr lang="en-US" dirty="0"/>
          </a:p>
        </p:txBody>
      </p:sp>
      <p:sp>
        <p:nvSpPr>
          <p:cNvPr id="3" name="Content Placeholder 2"/>
          <p:cNvSpPr>
            <a:spLocks noGrp="1"/>
          </p:cNvSpPr>
          <p:nvPr>
            <p:ph idx="1"/>
          </p:nvPr>
        </p:nvSpPr>
        <p:spPr>
          <a:xfrm>
            <a:off x="132064" y="959040"/>
            <a:ext cx="5185755" cy="2348331"/>
          </a:xfrm>
        </p:spPr>
        <p:txBody>
          <a:bodyPr/>
          <a:lstStyle/>
          <a:p>
            <a:r>
              <a:rPr lang="en-US" b="0" dirty="0" smtClean="0"/>
              <a:t>Balanced energy and force errors for entire training set</a:t>
            </a:r>
          </a:p>
          <a:p>
            <a:pPr lvl="1"/>
            <a:r>
              <a:rPr lang="en-US" dirty="0" smtClean="0"/>
              <a:t>Force </a:t>
            </a:r>
            <a:r>
              <a:rPr lang="en-US" dirty="0" smtClean="0"/>
              <a:t>error </a:t>
            </a:r>
            <a:r>
              <a:rPr lang="en-US" dirty="0" smtClean="0"/>
              <a:t>0.019 </a:t>
            </a:r>
            <a:r>
              <a:rPr lang="en-US" dirty="0" smtClean="0"/>
              <a:t>eV/atom</a:t>
            </a:r>
          </a:p>
          <a:p>
            <a:pPr lvl="1"/>
            <a:r>
              <a:rPr lang="en-US" dirty="0" smtClean="0"/>
              <a:t>Energy error </a:t>
            </a:r>
            <a:r>
              <a:rPr lang="en-US" dirty="0" smtClean="0"/>
              <a:t>0.17 </a:t>
            </a:r>
            <a:r>
              <a:rPr lang="en-US" dirty="0" smtClean="0"/>
              <a:t>eV/</a:t>
            </a:r>
            <a:r>
              <a:rPr lang="en-US" dirty="0" err="1" smtClean="0"/>
              <a:t>Å</a:t>
            </a:r>
            <a:r>
              <a:rPr lang="en-US" dirty="0" smtClean="0"/>
              <a: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7676715"/>
              </p:ext>
            </p:extLst>
          </p:nvPr>
        </p:nvGraphicFramePr>
        <p:xfrm>
          <a:off x="5059529" y="4572564"/>
          <a:ext cx="3960065" cy="1604276"/>
        </p:xfrm>
        <a:graphic>
          <a:graphicData uri="http://schemas.openxmlformats.org/drawingml/2006/table">
            <a:tbl>
              <a:tblPr firstRow="1" bandRow="1">
                <a:tableStyleId>{5C22544A-7EE6-4342-B048-85BDC9FD1C3A}</a:tableStyleId>
              </a:tblPr>
              <a:tblGrid>
                <a:gridCol w="1057695"/>
                <a:gridCol w="580474"/>
                <a:gridCol w="580474"/>
                <a:gridCol w="580474"/>
                <a:gridCol w="580474"/>
                <a:gridCol w="580474"/>
              </a:tblGrid>
              <a:tr h="402968">
                <a:tc>
                  <a:txBody>
                    <a:bodyPr/>
                    <a:lstStyle/>
                    <a:p>
                      <a:pPr algn="ctr"/>
                      <a:endParaRPr lang="en-US" sz="1200" dirty="0">
                        <a:solidFill>
                          <a:schemeClr val="tx1"/>
                        </a:solidFill>
                      </a:endParaRPr>
                    </a:p>
                  </a:txBody>
                  <a:tcPr/>
                </a:tc>
                <a:tc>
                  <a:txBody>
                    <a:bodyPr/>
                    <a:lstStyle/>
                    <a:p>
                      <a:pPr algn="ctr"/>
                      <a:r>
                        <a:rPr lang="en-US" sz="1200" dirty="0" smtClean="0">
                          <a:solidFill>
                            <a:schemeClr val="tx1"/>
                          </a:solidFill>
                        </a:rPr>
                        <a:t>a </a:t>
                      </a:r>
                    </a:p>
                    <a:p>
                      <a:pPr algn="ctr"/>
                      <a:r>
                        <a:rPr lang="en-US" sz="1200" dirty="0" smtClean="0">
                          <a:solidFill>
                            <a:schemeClr val="tx1"/>
                          </a:solidFill>
                        </a:rPr>
                        <a:t>[A]</a:t>
                      </a:r>
                      <a:endParaRPr lang="en-US" sz="1200" dirty="0">
                        <a:solidFill>
                          <a:schemeClr val="tx1"/>
                        </a:solidFill>
                      </a:endParaRPr>
                    </a:p>
                  </a:txBody>
                  <a:tcPr/>
                </a:tc>
                <a:tc>
                  <a:txBody>
                    <a:bodyPr/>
                    <a:lstStyle/>
                    <a:p>
                      <a:pPr algn="ctr"/>
                      <a:r>
                        <a:rPr lang="en-US" sz="1200" dirty="0" smtClean="0">
                          <a:solidFill>
                            <a:schemeClr val="tx1"/>
                          </a:solidFill>
                        </a:rPr>
                        <a:t>B[</a:t>
                      </a:r>
                      <a:r>
                        <a:rPr lang="en-US" sz="1200" dirty="0" err="1" smtClean="0">
                          <a:solidFill>
                            <a:schemeClr val="tx1"/>
                          </a:solidFill>
                        </a:rPr>
                        <a:t>Gpa</a:t>
                      </a:r>
                      <a:r>
                        <a:rPr lang="en-US" sz="1200" dirty="0" smtClean="0">
                          <a:solidFill>
                            <a:schemeClr val="tx1"/>
                          </a:solidFill>
                        </a:rPr>
                        <a:t>]</a:t>
                      </a:r>
                      <a:endParaRPr lang="en-US" sz="1200" dirty="0">
                        <a:solidFill>
                          <a:schemeClr val="tx1"/>
                        </a:solidFill>
                      </a:endParaRPr>
                    </a:p>
                  </a:txBody>
                  <a:tcPr/>
                </a:tc>
                <a:tc>
                  <a:txBody>
                    <a:bodyPr/>
                    <a:lstStyle/>
                    <a:p>
                      <a:pPr algn="ctr"/>
                      <a:r>
                        <a:rPr lang="en-US" sz="1200" dirty="0" smtClean="0">
                          <a:solidFill>
                            <a:schemeClr val="tx1"/>
                          </a:solidFill>
                        </a:rPr>
                        <a:t>C11 [</a:t>
                      </a:r>
                      <a:r>
                        <a:rPr lang="en-US" sz="1200" dirty="0" err="1" smtClean="0">
                          <a:solidFill>
                            <a:schemeClr val="tx1"/>
                          </a:solidFill>
                        </a:rPr>
                        <a:t>Gpa</a:t>
                      </a:r>
                      <a:r>
                        <a:rPr lang="en-US" sz="1200" dirty="0" smtClean="0">
                          <a:solidFill>
                            <a:schemeClr val="tx1"/>
                          </a:solidFill>
                        </a:rPr>
                        <a:t>]</a:t>
                      </a:r>
                      <a:endParaRPr lang="en-US" sz="1200" dirty="0">
                        <a:solidFill>
                          <a:schemeClr val="tx1"/>
                        </a:solidFill>
                      </a:endParaRPr>
                    </a:p>
                  </a:txBody>
                  <a:tcPr/>
                </a:tc>
                <a:tc>
                  <a:txBody>
                    <a:bodyPr/>
                    <a:lstStyle/>
                    <a:p>
                      <a:pPr algn="ctr"/>
                      <a:r>
                        <a:rPr lang="en-US" sz="1200" dirty="0" smtClean="0">
                          <a:solidFill>
                            <a:schemeClr val="tx1"/>
                          </a:solidFill>
                        </a:rPr>
                        <a:t>C12 [</a:t>
                      </a:r>
                      <a:r>
                        <a:rPr lang="en-US" sz="1200" dirty="0" err="1" smtClean="0">
                          <a:solidFill>
                            <a:schemeClr val="tx1"/>
                          </a:solidFill>
                        </a:rPr>
                        <a:t>Gpa</a:t>
                      </a:r>
                      <a:r>
                        <a:rPr lang="en-US" sz="1200" dirty="0" smtClean="0">
                          <a:solidFill>
                            <a:schemeClr val="tx1"/>
                          </a:solidFill>
                        </a:rPr>
                        <a:t>]</a:t>
                      </a:r>
                      <a:endParaRPr lang="en-US" sz="1200" dirty="0">
                        <a:solidFill>
                          <a:schemeClr val="tx1"/>
                        </a:solidFill>
                      </a:endParaRPr>
                    </a:p>
                  </a:txBody>
                  <a:tcPr/>
                </a:tc>
                <a:tc>
                  <a:txBody>
                    <a:bodyPr/>
                    <a:lstStyle/>
                    <a:p>
                      <a:pPr algn="ctr"/>
                      <a:r>
                        <a:rPr lang="en-US" sz="1200" dirty="0" smtClean="0">
                          <a:solidFill>
                            <a:schemeClr val="tx1"/>
                          </a:solidFill>
                        </a:rPr>
                        <a:t>C44 [</a:t>
                      </a:r>
                      <a:r>
                        <a:rPr lang="en-US" sz="1200" dirty="0" err="1" smtClean="0">
                          <a:solidFill>
                            <a:schemeClr val="tx1"/>
                          </a:solidFill>
                        </a:rPr>
                        <a:t>Gpa</a:t>
                      </a:r>
                      <a:r>
                        <a:rPr lang="en-US" sz="1200" dirty="0" smtClean="0">
                          <a:solidFill>
                            <a:schemeClr val="tx1"/>
                          </a:solidFill>
                        </a:rPr>
                        <a:t>]</a:t>
                      </a:r>
                      <a:endParaRPr lang="en-US" sz="1200" dirty="0">
                        <a:solidFill>
                          <a:schemeClr val="tx1"/>
                        </a:solidFill>
                      </a:endParaRPr>
                    </a:p>
                  </a:txBody>
                  <a:tcPr/>
                </a:tc>
              </a:tr>
              <a:tr h="286769">
                <a:tc>
                  <a:txBody>
                    <a:bodyPr/>
                    <a:lstStyle/>
                    <a:p>
                      <a:r>
                        <a:rPr lang="en-US" sz="1200" dirty="0" err="1" smtClean="0"/>
                        <a:t>Expt</a:t>
                      </a:r>
                      <a:endParaRPr lang="en-US" sz="1200" dirty="0"/>
                    </a:p>
                  </a:txBody>
                  <a:tcPr/>
                </a:tc>
                <a:tc>
                  <a:txBody>
                    <a:bodyPr/>
                    <a:lstStyle/>
                    <a:p>
                      <a:r>
                        <a:rPr lang="en-US" sz="1200" dirty="0" smtClean="0"/>
                        <a:t>5.87</a:t>
                      </a:r>
                      <a:endParaRPr lang="en-US" sz="1200" dirty="0"/>
                    </a:p>
                  </a:txBody>
                  <a:tcPr/>
                </a:tc>
                <a:tc>
                  <a:txBody>
                    <a:bodyPr/>
                    <a:lstStyle/>
                    <a:p>
                      <a:r>
                        <a:rPr lang="en-US" sz="1200" dirty="0" smtClean="0"/>
                        <a:t>71</a:t>
                      </a:r>
                      <a:endParaRPr lang="en-US" sz="1200" dirty="0"/>
                    </a:p>
                  </a:txBody>
                  <a:tcPr/>
                </a:tc>
                <a:tc>
                  <a:txBody>
                    <a:bodyPr/>
                    <a:lstStyle/>
                    <a:p>
                      <a:r>
                        <a:rPr lang="en-US" sz="1200" dirty="0" smtClean="0"/>
                        <a:t>101</a:t>
                      </a:r>
                      <a:endParaRPr lang="en-US" sz="1200" dirty="0"/>
                    </a:p>
                  </a:txBody>
                  <a:tcPr/>
                </a:tc>
                <a:tc>
                  <a:txBody>
                    <a:bodyPr/>
                    <a:lstStyle/>
                    <a:p>
                      <a:r>
                        <a:rPr lang="en-US" sz="1200" dirty="0" smtClean="0"/>
                        <a:t>56</a:t>
                      </a:r>
                      <a:endParaRPr lang="en-US" sz="1200" dirty="0"/>
                    </a:p>
                  </a:txBody>
                  <a:tcPr/>
                </a:tc>
                <a:tc>
                  <a:txBody>
                    <a:bodyPr/>
                    <a:lstStyle/>
                    <a:p>
                      <a:r>
                        <a:rPr lang="en-US" sz="1200" dirty="0" smtClean="0"/>
                        <a:t>47</a:t>
                      </a:r>
                      <a:endParaRPr lang="en-US" sz="1200" dirty="0"/>
                    </a:p>
                  </a:txBody>
                  <a:tcPr/>
                </a:tc>
              </a:tr>
              <a:tr h="286769">
                <a:tc>
                  <a:txBody>
                    <a:bodyPr/>
                    <a:lstStyle/>
                    <a:p>
                      <a:r>
                        <a:rPr lang="en-US" sz="1200" dirty="0" smtClean="0"/>
                        <a:t>Mod S-W*</a:t>
                      </a:r>
                      <a:endParaRPr lang="en-US" sz="1200" dirty="0"/>
                    </a:p>
                  </a:txBody>
                  <a:tcPr/>
                </a:tc>
                <a:tc>
                  <a:txBody>
                    <a:bodyPr/>
                    <a:lstStyle/>
                    <a:p>
                      <a:r>
                        <a:rPr lang="en-US" sz="1200" dirty="0" smtClean="0"/>
                        <a:t>5.87</a:t>
                      </a:r>
                      <a:endParaRPr lang="en-US" sz="1200" dirty="0"/>
                    </a:p>
                  </a:txBody>
                  <a:tcPr/>
                </a:tc>
                <a:tc>
                  <a:txBody>
                    <a:bodyPr/>
                    <a:lstStyle/>
                    <a:p>
                      <a:r>
                        <a:rPr lang="en-US" sz="1200" dirty="0" smtClean="0"/>
                        <a:t>72</a:t>
                      </a:r>
                      <a:endParaRPr lang="en-US" sz="1200" dirty="0"/>
                    </a:p>
                  </a:txBody>
                  <a:tcPr/>
                </a:tc>
                <a:tc>
                  <a:txBody>
                    <a:bodyPr/>
                    <a:lstStyle/>
                    <a:p>
                      <a:r>
                        <a:rPr lang="en-US" sz="1200" dirty="0" smtClean="0"/>
                        <a:t>103</a:t>
                      </a:r>
                      <a:endParaRPr lang="en-US" sz="1200" dirty="0"/>
                    </a:p>
                  </a:txBody>
                  <a:tcPr/>
                </a:tc>
                <a:tc>
                  <a:txBody>
                    <a:bodyPr/>
                    <a:lstStyle/>
                    <a:p>
                      <a:r>
                        <a:rPr lang="en-US" sz="1200" dirty="0" smtClean="0"/>
                        <a:t>57</a:t>
                      </a:r>
                      <a:endParaRPr lang="en-US" sz="1200" dirty="0"/>
                    </a:p>
                  </a:txBody>
                  <a:tcPr/>
                </a:tc>
                <a:tc>
                  <a:txBody>
                    <a:bodyPr/>
                    <a:lstStyle/>
                    <a:p>
                      <a:r>
                        <a:rPr lang="en-US" sz="1200" dirty="0" smtClean="0"/>
                        <a:t>70</a:t>
                      </a:r>
                      <a:endParaRPr lang="en-US" sz="1200" dirty="0"/>
                    </a:p>
                  </a:txBody>
                  <a:tcPr/>
                </a:tc>
              </a:tr>
              <a:tr h="286769">
                <a:tc>
                  <a:txBody>
                    <a:bodyPr/>
                    <a:lstStyle/>
                    <a:p>
                      <a:r>
                        <a:rPr lang="en-US" sz="1200" dirty="0" smtClean="0"/>
                        <a:t>DFT</a:t>
                      </a:r>
                      <a:endParaRPr lang="en-US" sz="1200" dirty="0"/>
                    </a:p>
                  </a:txBody>
                  <a:tcPr/>
                </a:tc>
                <a:tc>
                  <a:txBody>
                    <a:bodyPr/>
                    <a:lstStyle/>
                    <a:p>
                      <a:r>
                        <a:rPr lang="en-US" sz="1200" dirty="0" smtClean="0"/>
                        <a:t>5.84</a:t>
                      </a:r>
                      <a:endParaRPr lang="en-US" sz="1200" dirty="0"/>
                    </a:p>
                  </a:txBody>
                  <a:tcPr/>
                </a:tc>
                <a:tc>
                  <a:txBody>
                    <a:bodyPr/>
                    <a:lstStyle/>
                    <a:p>
                      <a:r>
                        <a:rPr lang="en-US" sz="1200" dirty="0" smtClean="0"/>
                        <a:t>69</a:t>
                      </a:r>
                      <a:endParaRPr lang="en-US" sz="1200" dirty="0"/>
                    </a:p>
                  </a:txBody>
                  <a:tcPr/>
                </a:tc>
                <a:tc>
                  <a:txBody>
                    <a:bodyPr/>
                    <a:lstStyle/>
                    <a:p>
                      <a:r>
                        <a:rPr lang="en-US" sz="1200" dirty="0" smtClean="0"/>
                        <a:t>98</a:t>
                      </a:r>
                      <a:endParaRPr lang="en-US" sz="1200" dirty="0"/>
                    </a:p>
                  </a:txBody>
                  <a:tcPr/>
                </a:tc>
                <a:tc>
                  <a:txBody>
                    <a:bodyPr/>
                    <a:lstStyle/>
                    <a:p>
                      <a:r>
                        <a:rPr lang="en-US" sz="1200" dirty="0" smtClean="0"/>
                        <a:t>54</a:t>
                      </a:r>
                      <a:endParaRPr lang="en-US" sz="1200" dirty="0"/>
                    </a:p>
                  </a:txBody>
                  <a:tcPr/>
                </a:tc>
                <a:tc>
                  <a:txBody>
                    <a:bodyPr/>
                    <a:lstStyle/>
                    <a:p>
                      <a:r>
                        <a:rPr lang="en-US" sz="1200" dirty="0" smtClean="0"/>
                        <a:t>45</a:t>
                      </a:r>
                      <a:endParaRPr lang="en-US" sz="1200" dirty="0"/>
                    </a:p>
                  </a:txBody>
                  <a:tcPr/>
                </a:tc>
              </a:tr>
              <a:tr h="286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InP_Cand04</a:t>
                      </a:r>
                    </a:p>
                  </a:txBody>
                  <a:tcPr/>
                </a:tc>
                <a:tc>
                  <a:txBody>
                    <a:bodyPr/>
                    <a:lstStyle/>
                    <a:p>
                      <a:r>
                        <a:rPr lang="en-US" sz="1200" dirty="0" smtClean="0"/>
                        <a:t>5.82</a:t>
                      </a:r>
                      <a:endParaRPr lang="en-US" sz="1200" dirty="0"/>
                    </a:p>
                  </a:txBody>
                  <a:tcPr/>
                </a:tc>
                <a:tc>
                  <a:txBody>
                    <a:bodyPr/>
                    <a:lstStyle/>
                    <a:p>
                      <a:r>
                        <a:rPr lang="en-US" sz="1200" dirty="0" smtClean="0"/>
                        <a:t>88</a:t>
                      </a:r>
                      <a:endParaRPr lang="en-US" sz="1200" dirty="0"/>
                    </a:p>
                  </a:txBody>
                  <a:tcPr/>
                </a:tc>
                <a:tc>
                  <a:txBody>
                    <a:bodyPr/>
                    <a:lstStyle/>
                    <a:p>
                      <a:r>
                        <a:rPr lang="en-US" sz="1200" dirty="0" smtClean="0"/>
                        <a:t>111</a:t>
                      </a:r>
                      <a:endParaRPr lang="en-US" sz="1200" dirty="0"/>
                    </a:p>
                  </a:txBody>
                  <a:tcPr/>
                </a:tc>
                <a:tc>
                  <a:txBody>
                    <a:bodyPr/>
                    <a:lstStyle/>
                    <a:p>
                      <a:r>
                        <a:rPr lang="en-US" sz="1200" dirty="0" smtClean="0"/>
                        <a:t>77</a:t>
                      </a:r>
                      <a:endParaRPr lang="en-US" sz="1200" dirty="0"/>
                    </a:p>
                  </a:txBody>
                  <a:tcPr/>
                </a:tc>
                <a:tc>
                  <a:txBody>
                    <a:bodyPr/>
                    <a:lstStyle/>
                    <a:p>
                      <a:r>
                        <a:rPr lang="en-US" sz="1200" dirty="0" smtClean="0"/>
                        <a:t>47</a:t>
                      </a:r>
                      <a:endParaRPr lang="en-US" sz="1200" dirty="0"/>
                    </a:p>
                  </a:txBody>
                  <a:tcPr/>
                </a:tc>
              </a:tr>
            </a:tbl>
          </a:graphicData>
        </a:graphic>
      </p:graphicFrame>
      <p:sp>
        <p:nvSpPr>
          <p:cNvPr id="9" name="Rectangle 8"/>
          <p:cNvSpPr/>
          <p:nvPr/>
        </p:nvSpPr>
        <p:spPr>
          <a:xfrm>
            <a:off x="4500110" y="3921227"/>
            <a:ext cx="4785586" cy="584776"/>
          </a:xfrm>
          <a:prstGeom prst="rect">
            <a:avLst/>
          </a:prstGeom>
        </p:spPr>
        <p:txBody>
          <a:bodyPr wrap="square">
            <a:spAutoFit/>
          </a:bodyPr>
          <a:lstStyle/>
          <a:p>
            <a:pPr algn="ctr"/>
            <a:r>
              <a:rPr lang="en-US" sz="1600" b="1" dirty="0" err="1" smtClean="0"/>
              <a:t>InP</a:t>
            </a:r>
            <a:r>
              <a:rPr lang="en-US" sz="1600" b="1" dirty="0" smtClean="0"/>
              <a:t> </a:t>
            </a:r>
            <a:r>
              <a:rPr lang="en-US" sz="1600" b="1" dirty="0" err="1" smtClean="0"/>
              <a:t>Zincblende</a:t>
            </a:r>
            <a:r>
              <a:rPr lang="en-US" sz="1600" b="1" dirty="0" smtClean="0"/>
              <a:t> Lattice </a:t>
            </a:r>
          </a:p>
          <a:p>
            <a:pPr algn="ctr"/>
            <a:r>
              <a:rPr lang="en-US" sz="1600" b="1" dirty="0" smtClean="0"/>
              <a:t>and </a:t>
            </a:r>
            <a:r>
              <a:rPr lang="en-US" sz="1600" b="1" dirty="0"/>
              <a:t>Elastic </a:t>
            </a:r>
            <a:r>
              <a:rPr lang="en-US" sz="1600" b="1" dirty="0" smtClean="0"/>
              <a:t>Constants</a:t>
            </a:r>
            <a:endParaRPr lang="en-US" sz="1600" b="1" dirty="0"/>
          </a:p>
        </p:txBody>
      </p:sp>
      <p:sp>
        <p:nvSpPr>
          <p:cNvPr id="5" name="TextBox 4"/>
          <p:cNvSpPr txBox="1"/>
          <p:nvPr/>
        </p:nvSpPr>
        <p:spPr>
          <a:xfrm>
            <a:off x="4849384" y="6378983"/>
            <a:ext cx="3945042" cy="246221"/>
          </a:xfrm>
          <a:prstGeom prst="rect">
            <a:avLst/>
          </a:prstGeom>
          <a:noFill/>
        </p:spPr>
        <p:txBody>
          <a:bodyPr wrap="square" rtlCol="0">
            <a:spAutoFit/>
          </a:bodyPr>
          <a:lstStyle/>
          <a:p>
            <a:r>
              <a:rPr lang="en-US" sz="1000" dirty="0" smtClean="0"/>
              <a:t>*</a:t>
            </a:r>
            <a:r>
              <a:rPr lang="en-US" sz="1000" dirty="0" err="1" smtClean="0"/>
              <a:t>Branicio</a:t>
            </a:r>
            <a:r>
              <a:rPr lang="en-US" sz="1000" dirty="0" smtClean="0"/>
              <a:t> </a:t>
            </a:r>
            <a:r>
              <a:rPr lang="en-US" sz="1000" i="1" dirty="0" smtClean="0"/>
              <a:t>et al.</a:t>
            </a:r>
            <a:r>
              <a:rPr lang="en-US" sz="1000" dirty="0" smtClean="0"/>
              <a:t>, </a:t>
            </a:r>
            <a:r>
              <a:rPr lang="en-US" sz="1000" i="1" dirty="0" smtClean="0"/>
              <a:t>J. Phys. </a:t>
            </a:r>
            <a:r>
              <a:rPr lang="en-US" sz="1000" dirty="0" smtClean="0"/>
              <a:t>(2008)</a:t>
            </a:r>
            <a:endParaRPr lang="en-US" sz="1000" dirty="0"/>
          </a:p>
        </p:txBody>
      </p:sp>
      <p:pic>
        <p:nvPicPr>
          <p:cNvPr id="6" name="Picture 5" descr="wurtzite.jpg"/>
          <p:cNvPicPr>
            <a:picLocks noChangeAspect="1"/>
          </p:cNvPicPr>
          <p:nvPr/>
        </p:nvPicPr>
        <p:blipFill rotWithShape="1">
          <a:blip r:embed="rId3">
            <a:extLst>
              <a:ext uri="{28A0092B-C50C-407E-A947-70E740481C1C}">
                <a14:useLocalDpi xmlns:a14="http://schemas.microsoft.com/office/drawing/2010/main" val="0"/>
              </a:ext>
            </a:extLst>
          </a:blip>
          <a:srcRect l="14944" t="19503" r="14881" b="19750"/>
          <a:stretch/>
        </p:blipFill>
        <p:spPr>
          <a:xfrm>
            <a:off x="6619873" y="1353696"/>
            <a:ext cx="1000508" cy="1003491"/>
          </a:xfrm>
          <a:prstGeom prst="rect">
            <a:avLst/>
          </a:prstGeom>
        </p:spPr>
      </p:pic>
      <p:pic>
        <p:nvPicPr>
          <p:cNvPr id="11" name="Picture 10" descr="errfverre.pdf"/>
          <p:cNvPicPr>
            <a:picLocks noChangeAspect="1"/>
          </p:cNvPicPr>
          <p:nvPr/>
        </p:nvPicPr>
        <p:blipFill rotWithShape="1">
          <a:blip r:embed="rId4">
            <a:extLst>
              <a:ext uri="{28A0092B-C50C-407E-A947-70E740481C1C}">
                <a14:useLocalDpi xmlns:a14="http://schemas.microsoft.com/office/drawing/2010/main" val="0"/>
              </a:ext>
            </a:extLst>
          </a:blip>
          <a:srcRect l="2975"/>
          <a:stretch/>
        </p:blipFill>
        <p:spPr>
          <a:xfrm>
            <a:off x="704625" y="2941916"/>
            <a:ext cx="3132975" cy="2495180"/>
          </a:xfrm>
          <a:prstGeom prst="rect">
            <a:avLst/>
          </a:prstGeom>
        </p:spPr>
      </p:pic>
    </p:spTree>
    <p:extLst>
      <p:ext uri="{BB962C8B-B14F-4D97-AF65-F5344CB8AC3E}">
        <p14:creationId xmlns:p14="http://schemas.microsoft.com/office/powerpoint/2010/main" val="14520754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foo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632" y="1735913"/>
            <a:ext cx="5159368" cy="3986784"/>
          </a:xfrm>
          <a:prstGeom prst="rect">
            <a:avLst/>
          </a:prstGeom>
        </p:spPr>
      </p:pic>
      <p:pic>
        <p:nvPicPr>
          <p:cNvPr id="28" name="Picture 27" descr="foo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4632" y="1745049"/>
            <a:ext cx="5159368" cy="3986784"/>
          </a:xfrm>
          <a:prstGeom prst="rect">
            <a:avLst/>
          </a:prstGeom>
        </p:spPr>
      </p:pic>
      <p:pic>
        <p:nvPicPr>
          <p:cNvPr id="9" name="Picture 8" descr="speednode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502" y="1734038"/>
            <a:ext cx="5157498" cy="3985340"/>
          </a:xfrm>
          <a:prstGeom prst="rect">
            <a:avLst/>
          </a:prstGeom>
        </p:spPr>
      </p:pic>
      <p:sp>
        <p:nvSpPr>
          <p:cNvPr id="2" name="Title 1"/>
          <p:cNvSpPr>
            <a:spLocks noGrp="1"/>
          </p:cNvSpPr>
          <p:nvPr>
            <p:ph type="title"/>
          </p:nvPr>
        </p:nvSpPr>
        <p:spPr>
          <a:xfrm>
            <a:off x="1023697" y="101604"/>
            <a:ext cx="7950970" cy="685800"/>
          </a:xfrm>
        </p:spPr>
        <p:txBody>
          <a:bodyPr/>
          <a:lstStyle/>
          <a:p>
            <a:r>
              <a:rPr lang="en-US" dirty="0" smtClean="0"/>
              <a:t>Computational Aspects of SNAP</a:t>
            </a:r>
            <a:endParaRPr lang="en-US" dirty="0"/>
          </a:p>
        </p:txBody>
      </p:sp>
      <p:sp>
        <p:nvSpPr>
          <p:cNvPr id="8" name="TextBox 7"/>
          <p:cNvSpPr txBox="1"/>
          <p:nvPr/>
        </p:nvSpPr>
        <p:spPr>
          <a:xfrm>
            <a:off x="196851" y="1009000"/>
            <a:ext cx="4301066" cy="2031325"/>
          </a:xfrm>
          <a:prstGeom prst="rect">
            <a:avLst/>
          </a:prstGeom>
          <a:noFill/>
        </p:spPr>
        <p:txBody>
          <a:bodyPr wrap="square" rtlCol="0">
            <a:spAutoFit/>
          </a:bodyPr>
          <a:lstStyle/>
          <a:p>
            <a:pPr marL="285750" indent="-285750">
              <a:buFont typeface="Arial"/>
              <a:buChar char="•"/>
            </a:pPr>
            <a:r>
              <a:rPr lang="en-US" dirty="0" err="1" smtClean="0"/>
              <a:t>FlOp</a:t>
            </a:r>
            <a:r>
              <a:rPr lang="en-US" dirty="0" smtClean="0"/>
              <a:t> count 10,000x greater than LJ</a:t>
            </a:r>
          </a:p>
          <a:p>
            <a:pPr marL="285750" indent="-285750">
              <a:buFont typeface="Arial"/>
              <a:buChar char="•"/>
            </a:pPr>
            <a:r>
              <a:rPr lang="en-US" dirty="0" smtClean="0"/>
              <a:t>Communication cost unchanged</a:t>
            </a:r>
          </a:p>
          <a:p>
            <a:pPr marL="285750" indent="-285750">
              <a:buFont typeface="Arial"/>
              <a:buChar char="•"/>
            </a:pPr>
            <a:r>
              <a:rPr lang="en-US" dirty="0" smtClean="0"/>
              <a:t>OMP Multithreading</a:t>
            </a:r>
          </a:p>
          <a:p>
            <a:pPr marL="285750" indent="-285750">
              <a:buFont typeface="Arial"/>
              <a:buChar char="•"/>
            </a:pPr>
            <a:r>
              <a:rPr lang="en-US" dirty="0"/>
              <a:t>Micro-load balancing (1 atom/node</a:t>
            </a:r>
            <a:r>
              <a:rPr lang="en-US" dirty="0" smtClean="0"/>
              <a:t>)</a:t>
            </a:r>
          </a:p>
          <a:p>
            <a:pPr marL="285750" indent="-285750">
              <a:buFont typeface="Arial"/>
              <a:buChar char="•"/>
            </a:pPr>
            <a:r>
              <a:rPr lang="en-US" dirty="0" smtClean="0"/>
              <a:t>Excellent strong scaling</a:t>
            </a:r>
          </a:p>
          <a:p>
            <a:pPr marL="285750" indent="-285750">
              <a:buFont typeface="Arial"/>
              <a:buChar char="•"/>
            </a:pPr>
            <a:r>
              <a:rPr lang="en-US" dirty="0" smtClean="0"/>
              <a:t>Max speed only 10x below LJ</a:t>
            </a:r>
          </a:p>
          <a:p>
            <a:pPr marL="285750" indent="-285750">
              <a:buFont typeface="Arial"/>
              <a:buChar char="•"/>
            </a:pPr>
            <a:r>
              <a:rPr lang="en-US" dirty="0" smtClean="0"/>
              <a:t>GPU version shows similar result</a:t>
            </a:r>
          </a:p>
        </p:txBody>
      </p:sp>
      <p:graphicFrame>
        <p:nvGraphicFramePr>
          <p:cNvPr id="10" name="Table 9"/>
          <p:cNvGraphicFramePr>
            <a:graphicFrameLocks noGrp="1"/>
          </p:cNvGraphicFramePr>
          <p:nvPr>
            <p:extLst>
              <p:ext uri="{D42A27DB-BD31-4B8C-83A1-F6EECF244321}">
                <p14:modId xmlns:p14="http://schemas.microsoft.com/office/powerpoint/2010/main" val="763738717"/>
              </p:ext>
            </p:extLst>
          </p:nvPr>
        </p:nvGraphicFramePr>
        <p:xfrm>
          <a:off x="201018" y="3588232"/>
          <a:ext cx="3673133" cy="2279556"/>
        </p:xfrm>
        <a:graphic>
          <a:graphicData uri="http://schemas.openxmlformats.org/drawingml/2006/table">
            <a:tbl>
              <a:tblPr firstRow="1" bandRow="1">
                <a:tableStyleId>{5C22544A-7EE6-4342-B048-85BDC9FD1C3A}</a:tableStyleId>
              </a:tblPr>
              <a:tblGrid>
                <a:gridCol w="1059909"/>
                <a:gridCol w="648738"/>
                <a:gridCol w="648737"/>
                <a:gridCol w="648738"/>
                <a:gridCol w="667011"/>
              </a:tblGrid>
              <a:tr h="481236">
                <a:tc>
                  <a:txBody>
                    <a:bodyPr/>
                    <a:lstStyle/>
                    <a:p>
                      <a:endParaRPr lang="en-US" sz="1000" dirty="0"/>
                    </a:p>
                  </a:txBody>
                  <a:tcPr marL="106680" marR="106680" marT="53340" marB="53340"/>
                </a:tc>
                <a:tc>
                  <a:txBody>
                    <a:bodyPr/>
                    <a:lstStyle/>
                    <a:p>
                      <a:endParaRPr lang="en-US" sz="1000" dirty="0"/>
                    </a:p>
                  </a:txBody>
                  <a:tcPr marL="106680" marR="106680" marT="53340" marB="53340"/>
                </a:tc>
                <a:tc>
                  <a:txBody>
                    <a:bodyPr/>
                    <a:lstStyle/>
                    <a:p>
                      <a:pPr algn="ctr"/>
                      <a:r>
                        <a:rPr lang="en-US" sz="1000" dirty="0" smtClean="0"/>
                        <a:t>LJ</a:t>
                      </a:r>
                      <a:endParaRPr lang="en-US" sz="1000" dirty="0"/>
                    </a:p>
                  </a:txBody>
                  <a:tcPr marL="106680" marR="106680" marT="53340" marB="53340" anchor="ctr"/>
                </a:tc>
                <a:tc>
                  <a:txBody>
                    <a:bodyPr/>
                    <a:lstStyle/>
                    <a:p>
                      <a:r>
                        <a:rPr lang="en-US" sz="1000" dirty="0" smtClean="0"/>
                        <a:t>SNAP</a:t>
                      </a:r>
                      <a:endParaRPr lang="en-US" sz="1000" dirty="0"/>
                    </a:p>
                  </a:txBody>
                  <a:tcPr marL="106680" marR="106680" marT="53340" marB="53340" anchor="ctr"/>
                </a:tc>
                <a:tc>
                  <a:txBody>
                    <a:bodyPr/>
                    <a:lstStyle/>
                    <a:p>
                      <a:r>
                        <a:rPr lang="en-US" sz="1000" b="1" kern="1200" dirty="0" smtClean="0">
                          <a:solidFill>
                            <a:schemeClr val="lt1"/>
                          </a:solidFill>
                          <a:latin typeface="+mn-lt"/>
                          <a:ea typeface="+mn-ea"/>
                          <a:cs typeface="+mn-cs"/>
                        </a:rPr>
                        <a:t>SNAP</a:t>
                      </a:r>
                      <a:r>
                        <a:rPr lang="en-US" sz="1000" dirty="0" smtClean="0"/>
                        <a:t>/LJ</a:t>
                      </a:r>
                      <a:endParaRPr lang="en-US" sz="1000" dirty="0"/>
                    </a:p>
                  </a:txBody>
                  <a:tcPr marL="106680" marR="106680" marT="53340" marB="53340" anchor="ctr"/>
                </a:tc>
              </a:tr>
              <a:tr h="384145">
                <a:tc>
                  <a:txBody>
                    <a:bodyPr/>
                    <a:lstStyle/>
                    <a:p>
                      <a:r>
                        <a:rPr lang="en-US" sz="1000" b="1" dirty="0" smtClean="0"/>
                        <a:t>Data</a:t>
                      </a:r>
                      <a:endParaRPr lang="en-US" sz="1000" b="1" dirty="0"/>
                    </a:p>
                  </a:txBody>
                  <a:tcPr marL="106680" marR="106680" marT="53340" marB="53340"/>
                </a:tc>
                <a:tc>
                  <a:txBody>
                    <a:bodyPr/>
                    <a:lstStyle/>
                    <a:p>
                      <a:r>
                        <a:rPr lang="en-US" sz="1000" dirty="0" smtClean="0"/>
                        <a:t>kBytes/atom</a:t>
                      </a:r>
                      <a:endParaRPr lang="en-US" sz="1000" dirty="0"/>
                    </a:p>
                  </a:txBody>
                  <a:tcPr marL="106680" marR="106680" marT="53340" marB="53340"/>
                </a:tc>
                <a:tc>
                  <a:txBody>
                    <a:bodyPr/>
                    <a:lstStyle/>
                    <a:p>
                      <a:r>
                        <a:rPr lang="en-US" sz="1000" dirty="0" smtClean="0"/>
                        <a:t>1 </a:t>
                      </a:r>
                      <a:endParaRPr lang="en-US" sz="1000" dirty="0"/>
                    </a:p>
                  </a:txBody>
                  <a:tcPr marL="106680" marR="106680" marT="53340" marB="53340"/>
                </a:tc>
                <a:tc>
                  <a:txBody>
                    <a:bodyPr/>
                    <a:lstStyle/>
                    <a:p>
                      <a:r>
                        <a:rPr lang="en-US" sz="1000" dirty="0" smtClean="0"/>
                        <a:t>1</a:t>
                      </a:r>
                    </a:p>
                    <a:p>
                      <a:endParaRPr lang="en-US" sz="1000" dirty="0"/>
                    </a:p>
                  </a:txBody>
                  <a:tcPr marL="106680" marR="106680" marT="53340" marB="53340"/>
                </a:tc>
                <a:tc>
                  <a:txBody>
                    <a:bodyPr/>
                    <a:lstStyle/>
                    <a:p>
                      <a:r>
                        <a:rPr lang="en-US" sz="1000" dirty="0" smtClean="0"/>
                        <a:t>1</a:t>
                      </a:r>
                      <a:endParaRPr lang="en-US" sz="1000" dirty="0"/>
                    </a:p>
                  </a:txBody>
                  <a:tcPr marL="106680" marR="106680" marT="53340" marB="53340"/>
                </a:tc>
              </a:tr>
              <a:tr h="503830">
                <a:tc>
                  <a:txBody>
                    <a:bodyPr/>
                    <a:lstStyle/>
                    <a:p>
                      <a:r>
                        <a:rPr lang="en-US" sz="1000" b="1" dirty="0" smtClean="0"/>
                        <a:t>Computation</a:t>
                      </a:r>
                      <a:endParaRPr lang="en-US" sz="1000" b="1" dirty="0"/>
                    </a:p>
                  </a:txBody>
                  <a:tcPr marL="106680" marR="106680" marT="53340" marB="53340"/>
                </a:tc>
                <a:tc>
                  <a:txBody>
                    <a:bodyPr/>
                    <a:lstStyle/>
                    <a:p>
                      <a:r>
                        <a:rPr lang="en-US" sz="1000" dirty="0" err="1" smtClean="0"/>
                        <a:t>MFlOp</a:t>
                      </a:r>
                      <a:r>
                        <a:rPr lang="en-US" sz="1000" dirty="0" smtClean="0"/>
                        <a:t>/atom-step</a:t>
                      </a:r>
                      <a:endParaRPr lang="en-US" sz="1000" dirty="0"/>
                    </a:p>
                  </a:txBody>
                  <a:tcPr marL="106680" marR="106680" marT="53340" marB="53340"/>
                </a:tc>
                <a:tc>
                  <a:txBody>
                    <a:bodyPr/>
                    <a:lstStyle/>
                    <a:p>
                      <a:r>
                        <a:rPr lang="en-US" sz="1000" dirty="0" smtClean="0"/>
                        <a:t>0.001</a:t>
                      </a:r>
                      <a:endParaRPr lang="en-US" sz="1000" dirty="0"/>
                    </a:p>
                  </a:txBody>
                  <a:tcPr marL="106680" marR="106680" marT="53340" marB="53340"/>
                </a:tc>
                <a:tc>
                  <a:txBody>
                    <a:bodyPr/>
                    <a:lstStyle/>
                    <a:p>
                      <a:r>
                        <a:rPr lang="en-US" sz="1000" dirty="0" smtClean="0"/>
                        <a:t>10</a:t>
                      </a:r>
                      <a:endParaRPr lang="en-US" sz="1000" dirty="0"/>
                    </a:p>
                  </a:txBody>
                  <a:tcPr marL="106680" marR="106680" marT="53340" marB="53340"/>
                </a:tc>
                <a:tc>
                  <a:txBody>
                    <a:bodyPr/>
                    <a:lstStyle/>
                    <a:p>
                      <a:r>
                        <a:rPr lang="en-US" sz="1000" dirty="0" smtClean="0"/>
                        <a:t>10,000</a:t>
                      </a:r>
                      <a:endParaRPr lang="en-US" sz="1000" dirty="0"/>
                    </a:p>
                  </a:txBody>
                  <a:tcPr marL="106680" marR="106680" marT="53340" marB="53340"/>
                </a:tc>
              </a:tr>
              <a:tr h="384145">
                <a:tc>
                  <a:txBody>
                    <a:bodyPr/>
                    <a:lstStyle/>
                    <a:p>
                      <a:r>
                        <a:rPr lang="en-US" sz="1000" b="1" i="0" dirty="0" smtClean="0"/>
                        <a:t>Min</a:t>
                      </a:r>
                      <a:r>
                        <a:rPr lang="en-US" sz="1000" b="1" i="0" baseline="0" dirty="0" smtClean="0"/>
                        <a:t> </a:t>
                      </a:r>
                      <a:r>
                        <a:rPr lang="en-US" sz="1000" b="1" i="1" dirty="0" smtClean="0"/>
                        <a:t>N/P</a:t>
                      </a:r>
                      <a:r>
                        <a:rPr lang="en-US" sz="1000" b="1" i="0" baseline="0" dirty="0" smtClean="0"/>
                        <a:t> </a:t>
                      </a:r>
                      <a:endParaRPr lang="en-US" sz="1000" b="1" i="1" dirty="0"/>
                    </a:p>
                  </a:txBody>
                  <a:tcPr marL="106680" marR="106680" marT="53340" marB="53340"/>
                </a:tc>
                <a:tc>
                  <a:txBody>
                    <a:bodyPr/>
                    <a:lstStyle/>
                    <a:p>
                      <a:r>
                        <a:rPr lang="en-US" sz="1000" dirty="0" smtClean="0"/>
                        <a:t>Atom/node</a:t>
                      </a:r>
                      <a:endParaRPr lang="en-US" sz="1000" dirty="0"/>
                    </a:p>
                  </a:txBody>
                  <a:tcPr marL="106680" marR="106680" marT="53340" marB="53340"/>
                </a:tc>
                <a:tc>
                  <a:txBody>
                    <a:bodyPr/>
                    <a:lstStyle/>
                    <a:p>
                      <a:r>
                        <a:rPr lang="en-US" sz="1000" dirty="0" smtClean="0"/>
                        <a:t>100</a:t>
                      </a:r>
                      <a:endParaRPr lang="en-US" sz="1000" dirty="0"/>
                    </a:p>
                  </a:txBody>
                  <a:tcPr marL="106680" marR="106680" marT="53340" marB="53340"/>
                </a:tc>
                <a:tc>
                  <a:txBody>
                    <a:bodyPr/>
                    <a:lstStyle/>
                    <a:p>
                      <a:r>
                        <a:rPr lang="en-US" sz="1000" dirty="0" smtClean="0"/>
                        <a:t>1</a:t>
                      </a:r>
                      <a:endParaRPr lang="en-US" sz="1000" dirty="0"/>
                    </a:p>
                  </a:txBody>
                  <a:tcPr marL="106680" marR="106680" marT="53340" marB="53340"/>
                </a:tc>
                <a:tc>
                  <a:txBody>
                    <a:bodyPr/>
                    <a:lstStyle/>
                    <a:p>
                      <a:r>
                        <a:rPr lang="en-US" sz="1000" dirty="0" smtClean="0"/>
                        <a:t>1/100</a:t>
                      </a:r>
                      <a:endParaRPr lang="en-US" sz="1000" dirty="0"/>
                    </a:p>
                  </a:txBody>
                  <a:tcPr marL="106680" marR="106680" marT="53340" marB="53340"/>
                </a:tc>
              </a:tr>
              <a:tr h="359520">
                <a:tc>
                  <a:txBody>
                    <a:bodyPr/>
                    <a:lstStyle/>
                    <a:p>
                      <a:r>
                        <a:rPr lang="en-US" sz="1000" b="1" baseline="0" dirty="0" smtClean="0"/>
                        <a:t>Max Speed</a:t>
                      </a:r>
                      <a:endParaRPr lang="en-US" sz="1000" b="1" dirty="0"/>
                    </a:p>
                  </a:txBody>
                  <a:tcPr marL="106680" marR="106680" marT="53340" marB="53340"/>
                </a:tc>
                <a:tc>
                  <a:txBody>
                    <a:bodyPr/>
                    <a:lstStyle/>
                    <a:p>
                      <a:r>
                        <a:rPr lang="en-US" sz="1000" dirty="0" smtClean="0"/>
                        <a:t>Step/Sec</a:t>
                      </a:r>
                      <a:endParaRPr lang="en-US" sz="1000" dirty="0"/>
                    </a:p>
                  </a:txBody>
                  <a:tcPr marL="106680" marR="106680" marT="53340" marB="53340"/>
                </a:tc>
                <a:tc>
                  <a:txBody>
                    <a:bodyPr/>
                    <a:lstStyle/>
                    <a:p>
                      <a:r>
                        <a:rPr lang="en-US" sz="1000" dirty="0" smtClean="0"/>
                        <a:t>10,000</a:t>
                      </a:r>
                      <a:endParaRPr lang="en-US" sz="1000" dirty="0"/>
                    </a:p>
                  </a:txBody>
                  <a:tcPr marL="106680" marR="106680" marT="53340" marB="53340"/>
                </a:tc>
                <a:tc>
                  <a:txBody>
                    <a:bodyPr/>
                    <a:lstStyle/>
                    <a:p>
                      <a:r>
                        <a:rPr lang="en-US" sz="1000" dirty="0" smtClean="0"/>
                        <a:t>1,000</a:t>
                      </a:r>
                      <a:endParaRPr lang="en-US" sz="1000" dirty="0"/>
                    </a:p>
                  </a:txBody>
                  <a:tcPr marL="106680" marR="106680" marT="53340" marB="53340"/>
                </a:tc>
                <a:tc>
                  <a:txBody>
                    <a:bodyPr/>
                    <a:lstStyle/>
                    <a:p>
                      <a:r>
                        <a:rPr lang="en-US" sz="1000" dirty="0" smtClean="0"/>
                        <a:t>1/10</a:t>
                      </a:r>
                      <a:endParaRPr lang="en-US" sz="1000" dirty="0"/>
                    </a:p>
                  </a:txBody>
                  <a:tcPr marL="106680" marR="106680" marT="53340" marB="53340"/>
                </a:tc>
              </a:tr>
            </a:tbl>
          </a:graphicData>
        </a:graphic>
      </p:graphicFrame>
      <p:sp>
        <p:nvSpPr>
          <p:cNvPr id="3" name="Slide Number Placeholder 2"/>
          <p:cNvSpPr>
            <a:spLocks noGrp="1"/>
          </p:cNvSpPr>
          <p:nvPr>
            <p:ph type="sldNum" sz="quarter" idx="12"/>
          </p:nvPr>
        </p:nvSpPr>
        <p:spPr/>
        <p:txBody>
          <a:bodyPr/>
          <a:lstStyle/>
          <a:p>
            <a:fld id="{81E20C30-8C38-4373-98D5-CEA79E58FC05}" type="slidenum">
              <a:rPr lang="en-US" smtClean="0"/>
              <a:pPr/>
              <a:t>13</a:t>
            </a:fld>
            <a:endParaRPr lang="en-US"/>
          </a:p>
        </p:txBody>
      </p:sp>
      <p:sp>
        <p:nvSpPr>
          <p:cNvPr id="19" name="TextBox 18"/>
          <p:cNvSpPr txBox="1"/>
          <p:nvPr/>
        </p:nvSpPr>
        <p:spPr>
          <a:xfrm>
            <a:off x="5036607" y="1042627"/>
            <a:ext cx="3753328" cy="646331"/>
          </a:xfrm>
          <a:prstGeom prst="rect">
            <a:avLst/>
          </a:prstGeom>
          <a:noFill/>
        </p:spPr>
        <p:txBody>
          <a:bodyPr wrap="square" rtlCol="0">
            <a:spAutoFit/>
          </a:bodyPr>
          <a:lstStyle/>
          <a:p>
            <a:r>
              <a:rPr lang="en-US" dirty="0" smtClean="0"/>
              <a:t>SNAP strong-scaling on </a:t>
            </a:r>
            <a:r>
              <a:rPr lang="en-US" dirty="0" smtClean="0"/>
              <a:t>Sequoia </a:t>
            </a:r>
          </a:p>
          <a:p>
            <a:r>
              <a:rPr lang="en-US" dirty="0" smtClean="0"/>
              <a:t>65,536 </a:t>
            </a:r>
            <a:r>
              <a:rPr lang="en-US" dirty="0" smtClean="0"/>
              <a:t>atom </a:t>
            </a:r>
            <a:r>
              <a:rPr lang="en-US" dirty="0" smtClean="0"/>
              <a:t>silicon benchmark</a:t>
            </a:r>
          </a:p>
        </p:txBody>
      </p:sp>
    </p:spTree>
    <p:extLst>
      <p:ext uri="{BB962C8B-B14F-4D97-AF65-F5344CB8AC3E}">
        <p14:creationId xmlns:p14="http://schemas.microsoft.com/office/powerpoint/2010/main" val="3834300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97" y="101604"/>
            <a:ext cx="7950970" cy="685800"/>
          </a:xfrm>
        </p:spPr>
        <p:txBody>
          <a:bodyPr/>
          <a:lstStyle/>
          <a:p>
            <a:r>
              <a:rPr lang="en-US" dirty="0" smtClean="0"/>
              <a:t>Computational Aspects of SNAP</a:t>
            </a:r>
            <a:endParaRPr lang="en-US" dirty="0"/>
          </a:p>
        </p:txBody>
      </p:sp>
      <p:sp>
        <p:nvSpPr>
          <p:cNvPr id="3" name="Slide Number Placeholder 2"/>
          <p:cNvSpPr>
            <a:spLocks noGrp="1"/>
          </p:cNvSpPr>
          <p:nvPr>
            <p:ph type="sldNum" sz="quarter" idx="12"/>
          </p:nvPr>
        </p:nvSpPr>
        <p:spPr/>
        <p:txBody>
          <a:bodyPr/>
          <a:lstStyle/>
          <a:p>
            <a:fld id="{81E20C30-8C38-4373-98D5-CEA79E58FC05}" type="slidenum">
              <a:rPr lang="en-US" smtClean="0"/>
              <a:pPr/>
              <a:t>14</a:t>
            </a:fld>
            <a:endParaRPr lang="en-US"/>
          </a:p>
        </p:txBody>
      </p:sp>
      <p:pic>
        <p:nvPicPr>
          <p:cNvPr id="7" name="Picture 6" descr="Sequoia-Titan-Scaling[1].jpg"/>
          <p:cNvPicPr>
            <a:picLocks noChangeAspect="1"/>
          </p:cNvPicPr>
          <p:nvPr/>
        </p:nvPicPr>
        <p:blipFill rotWithShape="1">
          <a:blip r:embed="rId3">
            <a:extLst>
              <a:ext uri="{28A0092B-C50C-407E-A947-70E740481C1C}">
                <a14:useLocalDpi xmlns:a14="http://schemas.microsoft.com/office/drawing/2010/main" val="0"/>
              </a:ext>
            </a:extLst>
          </a:blip>
          <a:srcRect t="7323"/>
          <a:stretch/>
        </p:blipFill>
        <p:spPr>
          <a:xfrm>
            <a:off x="1580727" y="1587075"/>
            <a:ext cx="6484634" cy="4643927"/>
          </a:xfrm>
          <a:prstGeom prst="rect">
            <a:avLst/>
          </a:prstGeom>
        </p:spPr>
      </p:pic>
      <p:sp>
        <p:nvSpPr>
          <p:cNvPr id="19" name="TextBox 18"/>
          <p:cNvSpPr txBox="1"/>
          <p:nvPr/>
        </p:nvSpPr>
        <p:spPr>
          <a:xfrm>
            <a:off x="2067039" y="859900"/>
            <a:ext cx="5754359" cy="646331"/>
          </a:xfrm>
          <a:prstGeom prst="rect">
            <a:avLst/>
          </a:prstGeom>
          <a:noFill/>
        </p:spPr>
        <p:txBody>
          <a:bodyPr wrap="square" rtlCol="0">
            <a:spAutoFit/>
          </a:bodyPr>
          <a:lstStyle/>
          <a:p>
            <a:pPr algn="ctr"/>
            <a:r>
              <a:rPr lang="en-US" dirty="0" smtClean="0"/>
              <a:t>SNAP strong-scaling on </a:t>
            </a:r>
            <a:r>
              <a:rPr lang="en-US" dirty="0" smtClean="0"/>
              <a:t>Sequoia</a:t>
            </a:r>
            <a:r>
              <a:rPr lang="en-US" dirty="0" smtClean="0"/>
              <a:t>, Titan, </a:t>
            </a:r>
            <a:r>
              <a:rPr lang="en-US" dirty="0" smtClean="0"/>
              <a:t>Chama</a:t>
            </a:r>
          </a:p>
          <a:p>
            <a:pPr algn="ctr"/>
            <a:r>
              <a:rPr lang="en-US" dirty="0"/>
              <a:t>245,760 atom silicon </a:t>
            </a:r>
            <a:r>
              <a:rPr lang="en-US" dirty="0" smtClean="0"/>
              <a:t>benchmark</a:t>
            </a:r>
            <a:endParaRPr lang="en-US" dirty="0"/>
          </a:p>
        </p:txBody>
      </p:sp>
      <p:sp>
        <p:nvSpPr>
          <p:cNvPr id="4" name="TextBox 3"/>
          <p:cNvSpPr txBox="1"/>
          <p:nvPr/>
        </p:nvSpPr>
        <p:spPr>
          <a:xfrm>
            <a:off x="3855876" y="2422257"/>
            <a:ext cx="1215241" cy="523220"/>
          </a:xfrm>
          <a:prstGeom prst="rect">
            <a:avLst/>
          </a:prstGeom>
          <a:solidFill>
            <a:schemeClr val="bg1"/>
          </a:solidFill>
        </p:spPr>
        <p:txBody>
          <a:bodyPr wrap="square" rtlCol="0">
            <a:spAutoFit/>
          </a:bodyPr>
          <a:lstStyle/>
          <a:p>
            <a:r>
              <a:rPr lang="en-US" sz="1400" dirty="0" smtClean="0">
                <a:latin typeface="Times New Roman"/>
                <a:cs typeface="Times New Roman"/>
              </a:rPr>
              <a:t>1230 nodes</a:t>
            </a:r>
          </a:p>
          <a:p>
            <a:r>
              <a:rPr lang="en-US" sz="1400" dirty="0" smtClean="0">
                <a:latin typeface="Times New Roman"/>
                <a:cs typeface="Times New Roman"/>
              </a:rPr>
              <a:t>~200 </a:t>
            </a:r>
            <a:r>
              <a:rPr lang="en-US" sz="1400" dirty="0" smtClean="0">
                <a:latin typeface="Times New Roman"/>
                <a:cs typeface="Times New Roman"/>
              </a:rPr>
              <a:t>at/</a:t>
            </a:r>
            <a:r>
              <a:rPr lang="en-US" sz="1400" dirty="0" smtClean="0">
                <a:latin typeface="Times New Roman"/>
                <a:cs typeface="Times New Roman"/>
              </a:rPr>
              <a:t>node</a:t>
            </a:r>
            <a:endParaRPr lang="en-US" sz="1400" dirty="0">
              <a:latin typeface="Times New Roman"/>
              <a:cs typeface="Times New Roman"/>
            </a:endParaRPr>
          </a:p>
        </p:txBody>
      </p:sp>
      <p:cxnSp>
        <p:nvCxnSpPr>
          <p:cNvPr id="6" name="Straight Arrow Connector 5"/>
          <p:cNvCxnSpPr/>
          <p:nvPr/>
        </p:nvCxnSpPr>
        <p:spPr>
          <a:xfrm>
            <a:off x="4906648" y="2631279"/>
            <a:ext cx="484269" cy="63955"/>
          </a:xfrm>
          <a:prstGeom prst="straightConnector1">
            <a:avLst/>
          </a:prstGeom>
          <a:ln w="12700">
            <a:solidFill>
              <a:schemeClr val="tx1"/>
            </a:solidFill>
            <a:tailEnd type="arrow" w="sm" len="sm"/>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7089634" y="2321559"/>
            <a:ext cx="1125929" cy="400110"/>
          </a:xfrm>
          <a:prstGeom prst="rect">
            <a:avLst/>
          </a:prstGeom>
          <a:solidFill>
            <a:schemeClr val="bg1"/>
          </a:solidFill>
        </p:spPr>
        <p:txBody>
          <a:bodyPr wrap="none">
            <a:spAutoFit/>
          </a:bodyPr>
          <a:lstStyle/>
          <a:p>
            <a:r>
              <a:rPr lang="en-US" sz="2000" dirty="0">
                <a:solidFill>
                  <a:srgbClr val="0000FF"/>
                </a:solidFill>
              </a:rPr>
              <a:t>Sequoia</a:t>
            </a:r>
          </a:p>
        </p:txBody>
      </p:sp>
      <p:sp>
        <p:nvSpPr>
          <p:cNvPr id="11" name="Rectangle 10"/>
          <p:cNvSpPr/>
          <p:nvPr/>
        </p:nvSpPr>
        <p:spPr>
          <a:xfrm>
            <a:off x="6410553" y="1733911"/>
            <a:ext cx="689274" cy="369332"/>
          </a:xfrm>
          <a:prstGeom prst="rect">
            <a:avLst/>
          </a:prstGeom>
          <a:solidFill>
            <a:schemeClr val="bg1"/>
          </a:solidFill>
        </p:spPr>
        <p:txBody>
          <a:bodyPr wrap="none">
            <a:spAutoFit/>
          </a:bodyPr>
          <a:lstStyle/>
          <a:p>
            <a:r>
              <a:rPr lang="en-US" dirty="0" smtClean="0">
                <a:solidFill>
                  <a:srgbClr val="FFCC66"/>
                </a:solidFill>
              </a:rPr>
              <a:t>Titan</a:t>
            </a:r>
            <a:endParaRPr lang="en-US" dirty="0">
              <a:solidFill>
                <a:srgbClr val="FFCC66"/>
              </a:solidFill>
            </a:endParaRPr>
          </a:p>
        </p:txBody>
      </p:sp>
      <p:sp>
        <p:nvSpPr>
          <p:cNvPr id="9" name="Rectangle 8"/>
          <p:cNvSpPr/>
          <p:nvPr/>
        </p:nvSpPr>
        <p:spPr>
          <a:xfrm>
            <a:off x="3946453" y="2824058"/>
            <a:ext cx="928785" cy="369332"/>
          </a:xfrm>
          <a:prstGeom prst="rect">
            <a:avLst/>
          </a:prstGeom>
        </p:spPr>
        <p:txBody>
          <a:bodyPr wrap="none">
            <a:spAutoFit/>
          </a:bodyPr>
          <a:lstStyle/>
          <a:p>
            <a:r>
              <a:rPr lang="en-US" dirty="0" smtClean="0"/>
              <a:t>Chama</a:t>
            </a:r>
            <a:endParaRPr lang="en-US" dirty="0"/>
          </a:p>
        </p:txBody>
      </p:sp>
    </p:spTree>
    <p:extLst>
      <p:ext uri="{BB962C8B-B14F-4D97-AF65-F5344CB8AC3E}">
        <p14:creationId xmlns:p14="http://schemas.microsoft.com/office/powerpoint/2010/main" val="14674812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97" y="101604"/>
            <a:ext cx="7950970" cy="685800"/>
          </a:xfrm>
        </p:spPr>
        <p:txBody>
          <a:bodyPr/>
          <a:lstStyle/>
          <a:p>
            <a:pPr algn="ctr"/>
            <a:r>
              <a:rPr lang="en-US" sz="3200" dirty="0" smtClean="0"/>
              <a:t>Conclusions</a:t>
            </a:r>
            <a:endParaRPr lang="en-US" sz="3200" dirty="0"/>
          </a:p>
        </p:txBody>
      </p:sp>
      <p:sp>
        <p:nvSpPr>
          <p:cNvPr id="6" name="Slide Number Placeholder 5"/>
          <p:cNvSpPr>
            <a:spLocks noGrp="1"/>
          </p:cNvSpPr>
          <p:nvPr>
            <p:ph type="sldNum" sz="quarter" idx="12"/>
          </p:nvPr>
        </p:nvSpPr>
        <p:spPr/>
        <p:txBody>
          <a:bodyPr/>
          <a:lstStyle/>
          <a:p>
            <a:fld id="{81E20C30-8C38-4373-98D5-CEA79E58FC05}" type="slidenum">
              <a:rPr lang="en-US" smtClean="0"/>
              <a:pPr/>
              <a:t>15</a:t>
            </a:fld>
            <a:endParaRPr lang="en-US"/>
          </a:p>
        </p:txBody>
      </p:sp>
      <p:sp>
        <p:nvSpPr>
          <p:cNvPr id="13" name="Title 1"/>
          <p:cNvSpPr txBox="1">
            <a:spLocks/>
          </p:cNvSpPr>
          <p:nvPr/>
        </p:nvSpPr>
        <p:spPr bwMode="auto">
          <a:xfrm>
            <a:off x="432262" y="4162100"/>
            <a:ext cx="795097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r>
              <a:rPr lang="en-US" sz="1600" dirty="0" smtClean="0"/>
              <a:t>Acknowledgements</a:t>
            </a:r>
            <a:endParaRPr lang="en-US" sz="1600" dirty="0"/>
          </a:p>
        </p:txBody>
      </p:sp>
      <p:pic>
        <p:nvPicPr>
          <p:cNvPr id="15" name="Picture 14"/>
          <p:cNvPicPr>
            <a:picLocks noChangeAspect="1"/>
          </p:cNvPicPr>
          <p:nvPr/>
        </p:nvPicPr>
        <p:blipFill>
          <a:blip r:embed="rId2"/>
          <a:stretch>
            <a:fillRect/>
          </a:stretch>
        </p:blipFill>
        <p:spPr>
          <a:xfrm>
            <a:off x="121254" y="5604760"/>
            <a:ext cx="8937459" cy="1094986"/>
          </a:xfrm>
          <a:prstGeom prst="rect">
            <a:avLst/>
          </a:prstGeom>
        </p:spPr>
      </p:pic>
      <p:sp>
        <p:nvSpPr>
          <p:cNvPr id="17" name="TextBox 16"/>
          <p:cNvSpPr txBox="1"/>
          <p:nvPr/>
        </p:nvSpPr>
        <p:spPr>
          <a:xfrm>
            <a:off x="2569504" y="4731057"/>
            <a:ext cx="5589967" cy="1077218"/>
          </a:xfrm>
          <a:prstGeom prst="rect">
            <a:avLst/>
          </a:prstGeom>
          <a:noFill/>
        </p:spPr>
        <p:txBody>
          <a:bodyPr wrap="square" rtlCol="0">
            <a:spAutoFit/>
          </a:bodyPr>
          <a:lstStyle/>
          <a:p>
            <a:pPr marL="285750" indent="-285750">
              <a:buFont typeface="Arial"/>
              <a:buChar char="•"/>
            </a:pPr>
            <a:r>
              <a:rPr lang="en-US" sz="1600" dirty="0"/>
              <a:t>Christian </a:t>
            </a:r>
            <a:r>
              <a:rPr lang="en-US" sz="1600" dirty="0" err="1"/>
              <a:t>Trott</a:t>
            </a:r>
            <a:endParaRPr lang="en-US" sz="1600" dirty="0"/>
          </a:p>
          <a:p>
            <a:pPr marL="285750" indent="-285750">
              <a:buFont typeface="Arial"/>
              <a:buChar char="•"/>
            </a:pPr>
            <a:r>
              <a:rPr lang="en-US" sz="1600" dirty="0" smtClean="0"/>
              <a:t>Laura </a:t>
            </a:r>
            <a:r>
              <a:rPr lang="en-US" sz="1600" dirty="0" err="1" smtClean="0"/>
              <a:t>Swiler</a:t>
            </a:r>
            <a:endParaRPr lang="en-US" sz="1600" dirty="0"/>
          </a:p>
          <a:p>
            <a:pPr marL="285750" indent="-285750">
              <a:buFont typeface="Arial"/>
              <a:buChar char="•"/>
            </a:pPr>
            <a:r>
              <a:rPr lang="en-US" sz="1600" dirty="0" smtClean="0"/>
              <a:t>Stephen </a:t>
            </a:r>
            <a:r>
              <a:rPr lang="en-US" sz="1600" dirty="0" err="1" smtClean="0"/>
              <a:t>Foiles</a:t>
            </a:r>
            <a:r>
              <a:rPr lang="en-US" sz="1600" dirty="0" smtClean="0"/>
              <a:t>, </a:t>
            </a:r>
            <a:r>
              <a:rPr lang="en-US" sz="1600" dirty="0" err="1" smtClean="0"/>
              <a:t>Garritt</a:t>
            </a:r>
            <a:r>
              <a:rPr lang="en-US" sz="1600" dirty="0" smtClean="0"/>
              <a:t> </a:t>
            </a:r>
            <a:r>
              <a:rPr lang="en-US" sz="1600" dirty="0" smtClean="0"/>
              <a:t>Tucker, Chris Weinberger</a:t>
            </a:r>
          </a:p>
          <a:p>
            <a:pPr marL="285750" indent="-285750">
              <a:buFont typeface="Arial"/>
              <a:buChar char="•"/>
            </a:pPr>
            <a:r>
              <a:rPr lang="en-US" sz="1600" dirty="0" smtClean="0"/>
              <a:t>Peter Schultz, Stephen </a:t>
            </a:r>
            <a:r>
              <a:rPr lang="en-US" sz="1600" dirty="0" err="1" smtClean="0"/>
              <a:t>Foiles</a:t>
            </a:r>
            <a:endParaRPr lang="en-US" sz="1600" dirty="0" smtClean="0"/>
          </a:p>
        </p:txBody>
      </p:sp>
      <p:sp>
        <p:nvSpPr>
          <p:cNvPr id="3" name="Rectangle 2"/>
          <p:cNvSpPr/>
          <p:nvPr/>
        </p:nvSpPr>
        <p:spPr>
          <a:xfrm>
            <a:off x="732264" y="1375712"/>
            <a:ext cx="7311195" cy="2031325"/>
          </a:xfrm>
          <a:prstGeom prst="rect">
            <a:avLst/>
          </a:prstGeom>
        </p:spPr>
        <p:txBody>
          <a:bodyPr wrap="square">
            <a:spAutoFit/>
          </a:bodyPr>
          <a:lstStyle/>
          <a:p>
            <a:pPr marL="285750" indent="-285750">
              <a:buFont typeface="Arial"/>
              <a:buChar char="•"/>
            </a:pPr>
            <a:r>
              <a:rPr lang="en-US" dirty="0" smtClean="0"/>
              <a:t>SNAP provides a powerful framework for automated generation of interatomic potentials fit to QM data</a:t>
            </a:r>
          </a:p>
          <a:p>
            <a:pPr marL="285750" indent="-285750">
              <a:buFont typeface="Arial"/>
              <a:buChar char="•"/>
            </a:pPr>
            <a:r>
              <a:rPr lang="en-US" dirty="0" smtClean="0"/>
              <a:t>Uses the same underlying representation as GAP, and achieves similar accuracy, but uses a simpler regression scheme</a:t>
            </a:r>
          </a:p>
          <a:p>
            <a:pPr marL="285750" indent="-285750">
              <a:buFont typeface="Arial"/>
              <a:buChar char="•"/>
            </a:pPr>
            <a:r>
              <a:rPr lang="en-US" dirty="0" smtClean="0"/>
              <a:t>For tantalum, reproduces many standard properties, and correctly predicts energy barrier for dislocation motion</a:t>
            </a:r>
          </a:p>
          <a:p>
            <a:pPr marL="285750" indent="-285750">
              <a:buFont typeface="Arial"/>
              <a:buChar char="•"/>
            </a:pPr>
            <a:r>
              <a:rPr lang="en-US" dirty="0" smtClean="0"/>
              <a:t>We are now extending the approach to indium phosphide</a:t>
            </a:r>
            <a:endParaRPr lang="en-US" dirty="0"/>
          </a:p>
        </p:txBody>
      </p:sp>
    </p:spTree>
    <p:extLst>
      <p:ext uri="{BB962C8B-B14F-4D97-AF65-F5344CB8AC3E}">
        <p14:creationId xmlns:p14="http://schemas.microsoft.com/office/powerpoint/2010/main" val="3112219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62429"/>
            <a:ext cx="4473462" cy="523220"/>
          </a:xfrm>
          <a:prstGeom prst="rect">
            <a:avLst/>
          </a:prstGeom>
        </p:spPr>
        <p:txBody>
          <a:bodyPr wrap="square">
            <a:spAutoFit/>
          </a:bodyPr>
          <a:lstStyle/>
          <a:p>
            <a:pPr algn="ctr"/>
            <a:r>
              <a:rPr lang="en-US" sz="1600" dirty="0" smtClean="0"/>
              <a:t>Moore’s Law for Interatomic Potentials</a:t>
            </a:r>
          </a:p>
          <a:p>
            <a:pPr algn="ctr"/>
            <a:r>
              <a:rPr lang="en-US" sz="1200" dirty="0" smtClean="0"/>
              <a:t>Plimpton </a:t>
            </a:r>
            <a:r>
              <a:rPr lang="en-US" sz="1200" dirty="0"/>
              <a:t>and Thompson, MRS Bulletin (2012).</a:t>
            </a:r>
          </a:p>
        </p:txBody>
      </p:sp>
      <p:sp>
        <p:nvSpPr>
          <p:cNvPr id="28" name="Title 1"/>
          <p:cNvSpPr>
            <a:spLocks noGrp="1"/>
          </p:cNvSpPr>
          <p:nvPr>
            <p:ph type="title"/>
          </p:nvPr>
        </p:nvSpPr>
        <p:spPr>
          <a:xfrm>
            <a:off x="89295" y="0"/>
            <a:ext cx="8826106" cy="897467"/>
          </a:xfrm>
        </p:spPr>
        <p:txBody>
          <a:bodyPr>
            <a:normAutofit fontScale="90000"/>
          </a:bodyPr>
          <a:lstStyle/>
          <a:p>
            <a:pPr algn="ctr" eaLnBrk="1" hangingPunct="1"/>
            <a:r>
              <a:rPr lang="en-US" dirty="0" smtClean="0">
                <a:ea typeface="ＭＳ Ｐゴシック" pitchFamily="-65" charset="-128"/>
                <a:cs typeface="ＭＳ Ｐゴシック" pitchFamily="-65" charset="-128"/>
              </a:rPr>
              <a:t>Explosive Growth in Complexity of </a:t>
            </a:r>
            <a:r>
              <a:rPr lang="en-US" b="1" dirty="0" smtClean="0">
                <a:ea typeface="ＭＳ Ｐゴシック" pitchFamily="-65" charset="-128"/>
                <a:cs typeface="ＭＳ Ｐゴシック" pitchFamily="-65" charset="-128"/>
              </a:rPr>
              <a:t>Interatomic Potentials</a:t>
            </a:r>
          </a:p>
        </p:txBody>
      </p:sp>
      <p:sp>
        <p:nvSpPr>
          <p:cNvPr id="29" name="Rectangle 28"/>
          <p:cNvSpPr/>
          <p:nvPr/>
        </p:nvSpPr>
        <p:spPr>
          <a:xfrm>
            <a:off x="209346" y="5480033"/>
            <a:ext cx="5128170" cy="369332"/>
          </a:xfrm>
          <a:prstGeom prst="rect">
            <a:avLst/>
          </a:prstGeom>
        </p:spPr>
        <p:txBody>
          <a:bodyPr wrap="square">
            <a:spAutoFit/>
          </a:bodyPr>
          <a:lstStyle/>
          <a:p>
            <a:r>
              <a:rPr lang="en-US" u="sng" dirty="0">
                <a:solidFill>
                  <a:srgbClr val="3366FF"/>
                </a:solidFill>
              </a:rPr>
              <a:t>http://</a:t>
            </a:r>
            <a:r>
              <a:rPr lang="en-US" u="sng" dirty="0" err="1">
                <a:solidFill>
                  <a:srgbClr val="3366FF"/>
                </a:solidFill>
              </a:rPr>
              <a:t>lammps.sandia.gov</a:t>
            </a:r>
            <a:r>
              <a:rPr lang="en-US" u="sng" dirty="0">
                <a:solidFill>
                  <a:srgbClr val="3366FF"/>
                </a:solidFill>
              </a:rPr>
              <a:t>/</a:t>
            </a:r>
            <a:r>
              <a:rPr lang="en-US" u="sng" dirty="0" err="1">
                <a:solidFill>
                  <a:srgbClr val="3366FF"/>
                </a:solidFill>
              </a:rPr>
              <a:t>bench.html#potentials</a:t>
            </a:r>
            <a:endParaRPr lang="en-US" u="sng" dirty="0">
              <a:solidFill>
                <a:srgbClr val="3366FF"/>
              </a:solidFill>
            </a:endParaRPr>
          </a:p>
        </p:txBody>
      </p:sp>
      <p:grpSp>
        <p:nvGrpSpPr>
          <p:cNvPr id="25" name="Group 24"/>
          <p:cNvGrpSpPr/>
          <p:nvPr/>
        </p:nvGrpSpPr>
        <p:grpSpPr>
          <a:xfrm>
            <a:off x="4070976" y="2244369"/>
            <a:ext cx="5217628" cy="4478839"/>
            <a:chOff x="4070976" y="2253505"/>
            <a:chExt cx="5217628" cy="4478839"/>
          </a:xfrm>
        </p:grpSpPr>
        <p:grpSp>
          <p:nvGrpSpPr>
            <p:cNvPr id="24" name="Group 23"/>
            <p:cNvGrpSpPr/>
            <p:nvPr/>
          </p:nvGrpSpPr>
          <p:grpSpPr>
            <a:xfrm>
              <a:off x="4281071" y="2596620"/>
              <a:ext cx="4578287" cy="4135724"/>
              <a:chOff x="4281071" y="2596620"/>
              <a:chExt cx="4578287" cy="4135724"/>
            </a:xfrm>
          </p:grpSpPr>
          <p:grpSp>
            <p:nvGrpSpPr>
              <p:cNvPr id="5" name="Group 4"/>
              <p:cNvGrpSpPr/>
              <p:nvPr/>
            </p:nvGrpSpPr>
            <p:grpSpPr>
              <a:xfrm>
                <a:off x="4323505" y="2596620"/>
                <a:ext cx="4535853" cy="1488716"/>
                <a:chOff x="1094461" y="5278147"/>
                <a:chExt cx="4128448" cy="1315173"/>
              </a:xfrm>
            </p:grpSpPr>
            <p:pic>
              <p:nvPicPr>
                <p:cNvPr id="6" name="Picture 5" descr="ta-dipole.png"/>
                <p:cNvPicPr>
                  <a:picLocks noChangeAspect="1"/>
                </p:cNvPicPr>
                <p:nvPr/>
              </p:nvPicPr>
              <p:blipFill rotWithShape="1">
                <a:blip r:embed="rId3">
                  <a:extLst>
                    <a:ext uri="{28A0092B-C50C-407E-A947-70E740481C1C}">
                      <a14:useLocalDpi xmlns:a14="http://schemas.microsoft.com/office/drawing/2010/main" val="0"/>
                    </a:ext>
                  </a:extLst>
                </a:blip>
                <a:srcRect l="6928" t="37436" r="5560" b="34686"/>
                <a:stretch/>
              </p:blipFill>
              <p:spPr>
                <a:xfrm>
                  <a:off x="1094461" y="5278147"/>
                  <a:ext cx="4128448" cy="1315173"/>
                </a:xfrm>
                <a:prstGeom prst="rect">
                  <a:avLst/>
                </a:prstGeom>
              </p:spPr>
            </p:pic>
            <p:cxnSp>
              <p:nvCxnSpPr>
                <p:cNvPr id="8" name="Straight Arrow Connector 7"/>
                <p:cNvCxnSpPr/>
                <p:nvPr/>
              </p:nvCxnSpPr>
              <p:spPr>
                <a:xfrm>
                  <a:off x="3127089" y="5605895"/>
                  <a:ext cx="306755" cy="273125"/>
                </a:xfrm>
                <a:prstGeom prst="straightConnector1">
                  <a:avLst/>
                </a:prstGeom>
                <a:ln w="15875">
                  <a:solidFill>
                    <a:schemeClr val="bg1"/>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819842" y="5605895"/>
                  <a:ext cx="307247" cy="273125"/>
                </a:xfrm>
                <a:prstGeom prst="straightConnector1">
                  <a:avLst/>
                </a:prstGeom>
                <a:ln w="15875">
                  <a:solidFill>
                    <a:schemeClr val="bg1"/>
                  </a:solidFill>
                  <a:tailEnd type="stealth"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52897" y="5359676"/>
                  <a:ext cx="1980792" cy="271899"/>
                </a:xfrm>
                <a:prstGeom prst="rect">
                  <a:avLst/>
                </a:prstGeom>
                <a:noFill/>
              </p:spPr>
              <p:txBody>
                <a:bodyPr wrap="square" rtlCol="0">
                  <a:spAutoFit/>
                </a:bodyPr>
                <a:lstStyle/>
                <a:p>
                  <a:endParaRPr lang="en-US" sz="1400" dirty="0">
                    <a:solidFill>
                      <a:schemeClr val="bg1"/>
                    </a:solidFill>
                  </a:endParaRPr>
                </a:p>
              </p:txBody>
            </p:sp>
            <p:cxnSp>
              <p:nvCxnSpPr>
                <p:cNvPr id="11" name="Straight Connector 10"/>
                <p:cNvCxnSpPr/>
                <p:nvPr/>
              </p:nvCxnSpPr>
              <p:spPr>
                <a:xfrm>
                  <a:off x="2751564" y="5919994"/>
                  <a:ext cx="307248" cy="211675"/>
                </a:xfrm>
                <a:prstGeom prst="line">
                  <a:avLst/>
                </a:prstGeom>
                <a:ln w="12700">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751564" y="5660521"/>
                  <a:ext cx="0" cy="259468"/>
                </a:xfrm>
                <a:prstGeom prst="line">
                  <a:avLst/>
                </a:prstGeom>
                <a:ln w="12700">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471629" y="5919989"/>
                  <a:ext cx="279935" cy="211675"/>
                </a:xfrm>
                <a:prstGeom prst="line">
                  <a:avLst/>
                </a:prstGeom>
                <a:ln w="12700">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9366307">
                  <a:off x="2274934" y="5840814"/>
                  <a:ext cx="546462" cy="246221"/>
                </a:xfrm>
                <a:prstGeom prst="rect">
                  <a:avLst/>
                </a:prstGeom>
                <a:noFill/>
              </p:spPr>
              <p:txBody>
                <a:bodyPr wrap="square" rtlCol="0">
                  <a:spAutoFit/>
                </a:bodyPr>
                <a:lstStyle/>
                <a:p>
                  <a:r>
                    <a:rPr lang="en-US" sz="1000" dirty="0" smtClean="0">
                      <a:solidFill>
                        <a:srgbClr val="FFFFFF"/>
                      </a:solidFill>
                    </a:rPr>
                    <a:t>&lt;110&gt;</a:t>
                  </a:r>
                  <a:endParaRPr lang="en-US" sz="1000" dirty="0">
                    <a:solidFill>
                      <a:srgbClr val="FFFFFF"/>
                    </a:solidFill>
                  </a:endParaRPr>
                </a:p>
              </p:txBody>
            </p:sp>
          </p:grpSp>
          <p:pic>
            <p:nvPicPr>
              <p:cNvPr id="18" name="Picture 17" descr="image.0126.jpg"/>
              <p:cNvPicPr>
                <a:picLocks noChangeAspect="1"/>
              </p:cNvPicPr>
              <p:nvPr/>
            </p:nvPicPr>
            <p:blipFill rotWithShape="1">
              <a:blip r:embed="rId4">
                <a:extLst>
                  <a:ext uri="{28A0092B-C50C-407E-A947-70E740481C1C}">
                    <a14:useLocalDpi xmlns:a14="http://schemas.microsoft.com/office/drawing/2010/main" val="0"/>
                  </a:ext>
                </a:extLst>
              </a:blip>
              <a:srcRect l="10183" t="5139" r="12116" b="7181"/>
              <a:stretch/>
            </p:blipFill>
            <p:spPr>
              <a:xfrm>
                <a:off x="6057640" y="5178275"/>
                <a:ext cx="1377193" cy="1554069"/>
              </a:xfrm>
              <a:prstGeom prst="rect">
                <a:avLst/>
              </a:prstGeom>
            </p:spPr>
          </p:pic>
          <p:cxnSp>
            <p:nvCxnSpPr>
              <p:cNvPr id="20" name="Straight Connector 19"/>
              <p:cNvCxnSpPr/>
              <p:nvPr/>
            </p:nvCxnSpPr>
            <p:spPr>
              <a:xfrm flipV="1">
                <a:off x="6653041" y="4034614"/>
                <a:ext cx="2177585" cy="169111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735668" y="4063219"/>
                <a:ext cx="774779" cy="161494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Parallelogram 18"/>
              <p:cNvSpPr>
                <a:spLocks noChangeAspect="1"/>
              </p:cNvSpPr>
              <p:nvPr/>
            </p:nvSpPr>
            <p:spPr>
              <a:xfrm flipH="1">
                <a:off x="6504069" y="5683909"/>
                <a:ext cx="146470" cy="45720"/>
              </a:xfrm>
              <a:prstGeom prst="parallelogram">
                <a:avLst>
                  <a:gd name="adj" fmla="val 102978"/>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16"/>
              <p:cNvSpPr>
                <a:spLocks noChangeAspect="1"/>
              </p:cNvSpPr>
              <p:nvPr/>
            </p:nvSpPr>
            <p:spPr>
              <a:xfrm flipH="1">
                <a:off x="4281071" y="2631645"/>
                <a:ext cx="4529728" cy="1413936"/>
              </a:xfrm>
              <a:prstGeom prst="parallelogram">
                <a:avLst>
                  <a:gd name="adj" fmla="val 102978"/>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4070976" y="2253505"/>
              <a:ext cx="4883428" cy="369332"/>
            </a:xfrm>
            <a:prstGeom prst="rect">
              <a:avLst/>
            </a:prstGeom>
          </p:spPr>
          <p:txBody>
            <a:bodyPr wrap="square">
              <a:spAutoFit/>
            </a:bodyPr>
            <a:lstStyle/>
            <a:p>
              <a:r>
                <a:rPr lang="en-US" dirty="0">
                  <a:solidFill>
                    <a:srgbClr val="3366FF"/>
                  </a:solidFill>
                </a:rPr>
                <a:t>Screw Dislocation </a:t>
              </a:r>
              <a:r>
                <a:rPr lang="en-US" dirty="0" smtClean="0">
                  <a:solidFill>
                    <a:srgbClr val="3366FF"/>
                  </a:solidFill>
                </a:rPr>
                <a:t>Motion in BCC Tantalum</a:t>
              </a:r>
              <a:endParaRPr lang="en-US" dirty="0">
                <a:solidFill>
                  <a:srgbClr val="3366FF"/>
                </a:solidFill>
              </a:endParaRPr>
            </a:p>
          </p:txBody>
        </p:sp>
        <p:sp>
          <p:nvSpPr>
            <p:cNvPr id="16" name="TextBox 15"/>
            <p:cNvSpPr txBox="1"/>
            <p:nvPr/>
          </p:nvSpPr>
          <p:spPr>
            <a:xfrm>
              <a:off x="7878259" y="2579629"/>
              <a:ext cx="1399268" cy="646331"/>
            </a:xfrm>
            <a:prstGeom prst="rect">
              <a:avLst/>
            </a:prstGeom>
            <a:noFill/>
          </p:spPr>
          <p:txBody>
            <a:bodyPr wrap="square" rtlCol="0">
              <a:spAutoFit/>
            </a:bodyPr>
            <a:lstStyle/>
            <a:p>
              <a:pPr algn="ctr"/>
              <a:r>
                <a:rPr lang="en-US" dirty="0" smtClean="0"/>
                <a:t>VASP DFT</a:t>
              </a:r>
            </a:p>
            <a:p>
              <a:pPr algn="ctr"/>
              <a:r>
                <a:rPr lang="en-US" i="1" dirty="0" smtClean="0"/>
                <a:t>N</a:t>
              </a:r>
              <a:r>
                <a:rPr lang="en-US" dirty="0" smtClean="0"/>
                <a:t>≈100</a:t>
              </a:r>
              <a:endParaRPr lang="en-US" dirty="0"/>
            </a:p>
          </p:txBody>
        </p:sp>
        <p:sp>
          <p:nvSpPr>
            <p:cNvPr id="33" name="Rectangle 32"/>
            <p:cNvSpPr/>
            <p:nvPr/>
          </p:nvSpPr>
          <p:spPr>
            <a:xfrm>
              <a:off x="5945013" y="4024631"/>
              <a:ext cx="2462273" cy="523220"/>
            </a:xfrm>
            <a:prstGeom prst="rect">
              <a:avLst/>
            </a:prstGeom>
          </p:spPr>
          <p:txBody>
            <a:bodyPr wrap="square">
              <a:spAutoFit/>
            </a:bodyPr>
            <a:lstStyle/>
            <a:p>
              <a:pPr algn="ctr"/>
              <a:r>
                <a:rPr lang="en-US" sz="1400" dirty="0" smtClean="0"/>
                <a:t>Weinberger, Tucker, and </a:t>
              </a:r>
              <a:r>
                <a:rPr lang="en-US" sz="1400" dirty="0" err="1" smtClean="0"/>
                <a:t>Foiles</a:t>
              </a:r>
              <a:r>
                <a:rPr lang="en-US" sz="1400" dirty="0" smtClean="0"/>
                <a:t>, PRB (2013)</a:t>
              </a:r>
              <a:endParaRPr lang="en-US" sz="1400" dirty="0"/>
            </a:p>
          </p:txBody>
        </p:sp>
        <p:sp>
          <p:nvSpPr>
            <p:cNvPr id="22" name="TextBox 21"/>
            <p:cNvSpPr txBox="1"/>
            <p:nvPr/>
          </p:nvSpPr>
          <p:spPr>
            <a:xfrm>
              <a:off x="7577413" y="5585808"/>
              <a:ext cx="1711191" cy="646331"/>
            </a:xfrm>
            <a:prstGeom prst="rect">
              <a:avLst/>
            </a:prstGeom>
            <a:noFill/>
          </p:spPr>
          <p:txBody>
            <a:bodyPr wrap="square" rtlCol="0">
              <a:spAutoFit/>
            </a:bodyPr>
            <a:lstStyle/>
            <a:p>
              <a:pPr algn="ctr"/>
              <a:r>
                <a:rPr lang="en-US" dirty="0" smtClean="0"/>
                <a:t>LAMMPS MD</a:t>
              </a:r>
            </a:p>
            <a:p>
              <a:pPr algn="ctr"/>
              <a:r>
                <a:rPr lang="en-US" i="1" dirty="0" smtClean="0"/>
                <a:t>N</a:t>
              </a:r>
              <a:r>
                <a:rPr lang="en-US" dirty="0" smtClean="0"/>
                <a:t>≈10</a:t>
              </a:r>
              <a:r>
                <a:rPr lang="en-US" baseline="30000" dirty="0"/>
                <a:t>8</a:t>
              </a:r>
              <a:endParaRPr lang="en-US" dirty="0"/>
            </a:p>
          </p:txBody>
        </p:sp>
        <p:sp>
          <p:nvSpPr>
            <p:cNvPr id="23" name="Rectangle 22"/>
            <p:cNvSpPr/>
            <p:nvPr/>
          </p:nvSpPr>
          <p:spPr>
            <a:xfrm>
              <a:off x="4975306" y="4690860"/>
              <a:ext cx="3503333" cy="369332"/>
            </a:xfrm>
            <a:prstGeom prst="rect">
              <a:avLst/>
            </a:prstGeom>
          </p:spPr>
          <p:txBody>
            <a:bodyPr wrap="none">
              <a:spAutoFit/>
            </a:bodyPr>
            <a:lstStyle/>
            <a:p>
              <a:r>
                <a:rPr lang="en-US" dirty="0" smtClean="0">
                  <a:solidFill>
                    <a:srgbClr val="3366FF"/>
                  </a:solidFill>
                </a:rPr>
                <a:t>Polycrystalline Tantalum Sample</a:t>
              </a:r>
              <a:endParaRPr lang="en-US" dirty="0">
                <a:solidFill>
                  <a:srgbClr val="3366FF"/>
                </a:solidFill>
              </a:endParaRPr>
            </a:p>
          </p:txBody>
        </p:sp>
      </p:grpSp>
      <p:sp>
        <p:nvSpPr>
          <p:cNvPr id="27" name="Rectangle 26"/>
          <p:cNvSpPr/>
          <p:nvPr/>
        </p:nvSpPr>
        <p:spPr>
          <a:xfrm>
            <a:off x="4419447" y="1138736"/>
            <a:ext cx="4473462" cy="923330"/>
          </a:xfrm>
          <a:prstGeom prst="rect">
            <a:avLst/>
          </a:prstGeom>
        </p:spPr>
        <p:txBody>
          <a:bodyPr wrap="square">
            <a:spAutoFit/>
          </a:bodyPr>
          <a:lstStyle/>
          <a:p>
            <a:r>
              <a:rPr lang="en-US" b="1" dirty="0" smtClean="0"/>
              <a:t>Driver: Availability of Accurate QM data</a:t>
            </a:r>
            <a:endParaRPr lang="en-US" dirty="0"/>
          </a:p>
          <a:p>
            <a:pPr marL="171450" indent="-171450">
              <a:buFont typeface="Arial"/>
              <a:buChar char="•"/>
            </a:pPr>
            <a:r>
              <a:rPr lang="en-US" dirty="0" smtClean="0"/>
              <a:t>Exposes limitations of existing potentials</a:t>
            </a:r>
          </a:p>
          <a:p>
            <a:pPr marL="171450" indent="-171450">
              <a:buFont typeface="Arial"/>
              <a:buChar char="•"/>
            </a:pPr>
            <a:r>
              <a:rPr lang="en-US" dirty="0" smtClean="0"/>
              <a:t>Provides more data for fitting</a:t>
            </a:r>
          </a:p>
        </p:txBody>
      </p:sp>
      <p:pic>
        <p:nvPicPr>
          <p:cNvPr id="30" name="Picture 7" descr="ff_mrs.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565" y="2259549"/>
            <a:ext cx="3868849" cy="298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979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9295" y="0"/>
            <a:ext cx="8826106" cy="897467"/>
          </a:xfrm>
        </p:spPr>
        <p:txBody>
          <a:bodyPr>
            <a:normAutofit/>
          </a:bodyPr>
          <a:lstStyle/>
          <a:p>
            <a:pPr algn="ctr" eaLnBrk="1" hangingPunct="1"/>
            <a:r>
              <a:rPr lang="en-US" b="1" dirty="0" err="1" smtClean="0">
                <a:ea typeface="ＭＳ Ｐゴシック" pitchFamily="-65" charset="-128"/>
                <a:cs typeface="ＭＳ Ｐゴシック" pitchFamily="-65" charset="-128"/>
              </a:rPr>
              <a:t>Bispectrum</a:t>
            </a:r>
            <a:r>
              <a:rPr lang="en-US" dirty="0" smtClean="0">
                <a:ea typeface="ＭＳ Ｐゴシック" pitchFamily="-65" charset="-128"/>
                <a:cs typeface="ＭＳ Ｐゴシック" pitchFamily="-65" charset="-128"/>
              </a:rPr>
              <a:t>: Invariants of Atomic Neighborhood</a:t>
            </a:r>
            <a:endParaRPr lang="en-US" b="1" dirty="0" smtClean="0">
              <a:ea typeface="ＭＳ Ｐゴシック" pitchFamily="-65" charset="-128"/>
              <a:cs typeface="ＭＳ Ｐゴシック" pitchFamily="-65" charset="-128"/>
            </a:endParaRPr>
          </a:p>
        </p:txBody>
      </p:sp>
      <p:sp>
        <p:nvSpPr>
          <p:cNvPr id="16391" name="Text Box 43"/>
          <p:cNvSpPr txBox="1">
            <a:spLocks noChangeArrowheads="1"/>
          </p:cNvSpPr>
          <p:nvPr/>
        </p:nvSpPr>
        <p:spPr bwMode="auto">
          <a:xfrm>
            <a:off x="304800" y="1219200"/>
            <a:ext cx="4191000" cy="5647701"/>
          </a:xfrm>
          <a:prstGeom prst="rect">
            <a:avLst/>
          </a:prstGeom>
          <a:noFill/>
          <a:ln w="9525">
            <a:noFill/>
            <a:miter lim="800000"/>
            <a:headEnd/>
            <a:tailEnd/>
          </a:ln>
        </p:spPr>
        <p:txBody>
          <a:bodyPr wrap="square">
            <a:prstTxWarp prst="textNoShape">
              <a:avLst/>
            </a:prstTxWarp>
            <a:spAutoFit/>
          </a:bodyPr>
          <a:lstStyle/>
          <a:p>
            <a:pPr marL="285750" indent="-285750">
              <a:spcBef>
                <a:spcPts val="300"/>
              </a:spcBef>
              <a:buFont typeface="Arial"/>
              <a:buChar char="•"/>
            </a:pPr>
            <a:r>
              <a:rPr lang="en-US" sz="1600" dirty="0"/>
              <a:t>GAP Potential: Bartok et al., </a:t>
            </a:r>
            <a:r>
              <a:rPr lang="en-US" sz="1600" i="1" dirty="0"/>
              <a:t>PRL</a:t>
            </a:r>
            <a:r>
              <a:rPr lang="en-US" sz="1600" dirty="0"/>
              <a:t> </a:t>
            </a:r>
            <a:r>
              <a:rPr lang="en-US" sz="1600" b="1" dirty="0"/>
              <a:t>104</a:t>
            </a:r>
            <a:r>
              <a:rPr lang="en-US" sz="1600" dirty="0"/>
              <a:t> 136403 (2010)</a:t>
            </a:r>
          </a:p>
          <a:p>
            <a:pPr marL="285750" indent="-285750">
              <a:spcBef>
                <a:spcPts val="300"/>
              </a:spcBef>
              <a:buFont typeface="Arial"/>
              <a:buChar char="•"/>
            </a:pPr>
            <a:r>
              <a:rPr lang="en-US" sz="1600" dirty="0" smtClean="0"/>
              <a:t>Local </a:t>
            </a:r>
            <a:r>
              <a:rPr lang="en-US" sz="1600" dirty="0"/>
              <a:t>density around each atom </a:t>
            </a:r>
            <a:r>
              <a:rPr lang="en-US" sz="1600" dirty="0" smtClean="0"/>
              <a:t>expanded in </a:t>
            </a:r>
            <a:r>
              <a:rPr lang="en-US" sz="1600" dirty="0"/>
              <a:t>4D </a:t>
            </a:r>
            <a:r>
              <a:rPr lang="en-US" sz="1600" dirty="0" err="1" smtClean="0"/>
              <a:t>hyperspherical</a:t>
            </a:r>
            <a:r>
              <a:rPr lang="en-US" sz="1600" dirty="0" smtClean="0"/>
              <a:t> harmonics</a:t>
            </a:r>
          </a:p>
          <a:p>
            <a:pPr marL="285750" indent="-285750">
              <a:spcBef>
                <a:spcPts val="300"/>
              </a:spcBef>
              <a:buFont typeface="Arial"/>
              <a:buChar char="•"/>
            </a:pPr>
            <a:r>
              <a:rPr lang="en-US" sz="1600" dirty="0" smtClean="0"/>
              <a:t>Bond-</a:t>
            </a:r>
            <a:r>
              <a:rPr lang="en-US" sz="1600" dirty="0" err="1" smtClean="0"/>
              <a:t>orientational</a:t>
            </a:r>
            <a:r>
              <a:rPr lang="en-US" sz="1600" dirty="0" smtClean="0"/>
              <a:t> order parameters: Steinhardt </a:t>
            </a:r>
            <a:r>
              <a:rPr lang="en-US" sz="1600" i="1" dirty="0" smtClean="0"/>
              <a:t>et al.</a:t>
            </a:r>
            <a:r>
              <a:rPr lang="en-US" sz="1600" dirty="0" smtClean="0"/>
              <a:t> (1983), Landau (1937)</a:t>
            </a:r>
          </a:p>
          <a:p>
            <a:pPr marL="285750" indent="-285750">
              <a:spcBef>
                <a:spcPts val="300"/>
              </a:spcBef>
              <a:buFont typeface="Arial"/>
              <a:buChar char="•"/>
            </a:pPr>
            <a:endParaRPr lang="en-US" sz="1600" dirty="0"/>
          </a:p>
          <a:p>
            <a:pPr marL="285750" indent="-285750">
              <a:spcBef>
                <a:spcPts val="300"/>
              </a:spcBef>
              <a:buFont typeface="Arial"/>
              <a:buChar char="•"/>
            </a:pPr>
            <a:endParaRPr lang="en-US" sz="1600" dirty="0" smtClean="0"/>
          </a:p>
          <a:p>
            <a:pPr marL="285750" indent="-285750">
              <a:spcBef>
                <a:spcPts val="300"/>
              </a:spcBef>
              <a:buFont typeface="Arial"/>
              <a:buChar char="•"/>
            </a:pPr>
            <a:endParaRPr lang="en-US" sz="1600" dirty="0"/>
          </a:p>
          <a:p>
            <a:pPr marL="285750" indent="-285750">
              <a:spcBef>
                <a:spcPts val="300"/>
              </a:spcBef>
              <a:buFont typeface="Arial"/>
              <a:buChar char="•"/>
            </a:pPr>
            <a:endParaRPr lang="en-US" sz="1600" dirty="0" smtClean="0"/>
          </a:p>
          <a:p>
            <a:pPr marL="285750" indent="-285750">
              <a:spcBef>
                <a:spcPts val="300"/>
              </a:spcBef>
              <a:buFont typeface="Arial"/>
              <a:buChar char="•"/>
            </a:pPr>
            <a:r>
              <a:rPr lang="en-US" sz="1600" dirty="0" smtClean="0"/>
              <a:t>“</a:t>
            </a:r>
            <a:r>
              <a:rPr lang="en-US" sz="1600" dirty="0"/>
              <a:t>Shape” of atomic configurations captured by lowest-order coefficients in series</a:t>
            </a:r>
          </a:p>
          <a:p>
            <a:pPr marL="285750" indent="-285750">
              <a:spcBef>
                <a:spcPts val="300"/>
              </a:spcBef>
              <a:buFont typeface="Arial"/>
              <a:buChar char="•"/>
            </a:pPr>
            <a:r>
              <a:rPr lang="en-US" sz="1600" b="1" dirty="0" err="1"/>
              <a:t>Bispectrum</a:t>
            </a:r>
            <a:r>
              <a:rPr lang="en-US" sz="1600" b="1" dirty="0"/>
              <a:t> </a:t>
            </a:r>
            <a:r>
              <a:rPr lang="en-US" sz="1600" b="1" dirty="0" smtClean="0"/>
              <a:t>coefficients </a:t>
            </a:r>
            <a:r>
              <a:rPr lang="en-US" sz="1600" b="1" dirty="0"/>
              <a:t>are a superset of the bond-</a:t>
            </a:r>
            <a:r>
              <a:rPr lang="en-US" sz="1600" b="1" dirty="0" err="1"/>
              <a:t>orientational</a:t>
            </a:r>
            <a:r>
              <a:rPr lang="en-US" sz="1600" b="1" dirty="0"/>
              <a:t> order parameters, in 4D space.</a:t>
            </a:r>
          </a:p>
          <a:p>
            <a:pPr marL="285750" indent="-285750">
              <a:spcBef>
                <a:spcPts val="300"/>
              </a:spcBef>
              <a:buFont typeface="Arial"/>
              <a:buChar char="•"/>
            </a:pPr>
            <a:r>
              <a:rPr lang="en-US" sz="1600" dirty="0"/>
              <a:t>Preserve universal physical symmetries: invariance </a:t>
            </a:r>
            <a:r>
              <a:rPr lang="en-US" sz="1600" dirty="0" err="1"/>
              <a:t>w.r.t</a:t>
            </a:r>
            <a:r>
              <a:rPr lang="en-US" sz="1600" dirty="0"/>
              <a:t>. rotation, translation, permutation</a:t>
            </a:r>
          </a:p>
          <a:p>
            <a:pPr marL="285750" indent="-285750">
              <a:spcBef>
                <a:spcPts val="300"/>
              </a:spcBef>
              <a:buFont typeface="Arial"/>
              <a:buChar char="•"/>
            </a:pPr>
            <a:endParaRPr lang="en-US" sz="1600" dirty="0" smtClean="0"/>
          </a:p>
        </p:txBody>
      </p:sp>
      <p:graphicFrame>
        <p:nvGraphicFramePr>
          <p:cNvPr id="26" name="Object 25"/>
          <p:cNvGraphicFramePr>
            <a:graphicFrameLocks noChangeAspect="1"/>
          </p:cNvGraphicFramePr>
          <p:nvPr>
            <p:extLst>
              <p:ext uri="{D42A27DB-BD31-4B8C-83A1-F6EECF244321}">
                <p14:modId xmlns:p14="http://schemas.microsoft.com/office/powerpoint/2010/main" val="254475721"/>
              </p:ext>
            </p:extLst>
          </p:nvPr>
        </p:nvGraphicFramePr>
        <p:xfrm>
          <a:off x="753782" y="2974053"/>
          <a:ext cx="3719513" cy="1165225"/>
        </p:xfrm>
        <a:graphic>
          <a:graphicData uri="http://schemas.openxmlformats.org/presentationml/2006/ole">
            <mc:AlternateContent xmlns:mc="http://schemas.openxmlformats.org/markup-compatibility/2006">
              <mc:Choice xmlns:v="urn:schemas-microsoft-com:vml" Requires="v">
                <p:oleObj spid="_x0000_s1516" name="Equation" r:id="rId4" imgW="3810000" imgH="1193800" progId="Equation.3">
                  <p:embed/>
                </p:oleObj>
              </mc:Choice>
              <mc:Fallback>
                <p:oleObj name="Equation" r:id="rId4" imgW="3810000" imgH="1193800" progId="Equation.3">
                  <p:embed/>
                  <p:pic>
                    <p:nvPicPr>
                      <p:cNvPr id="0" name=""/>
                      <p:cNvPicPr/>
                      <p:nvPr/>
                    </p:nvPicPr>
                    <p:blipFill>
                      <a:blip r:embed="rId5"/>
                      <a:stretch>
                        <a:fillRect/>
                      </a:stretch>
                    </p:blipFill>
                    <p:spPr>
                      <a:xfrm>
                        <a:off x="753782" y="2974053"/>
                        <a:ext cx="3719513" cy="1165225"/>
                      </a:xfrm>
                      <a:prstGeom prst="rect">
                        <a:avLst/>
                      </a:prstGeom>
                    </p:spPr>
                  </p:pic>
                </p:oleObj>
              </mc:Fallback>
            </mc:AlternateContent>
          </a:graphicData>
        </a:graphic>
      </p:graphicFrame>
      <p:grpSp>
        <p:nvGrpSpPr>
          <p:cNvPr id="16384" name="Group 16383"/>
          <p:cNvGrpSpPr/>
          <p:nvPr/>
        </p:nvGrpSpPr>
        <p:grpSpPr>
          <a:xfrm>
            <a:off x="4604472" y="3768723"/>
            <a:ext cx="1502812" cy="1508760"/>
            <a:chOff x="4579072" y="1025525"/>
            <a:chExt cx="1502812" cy="1508760"/>
          </a:xfrm>
        </p:grpSpPr>
        <p:sp>
          <p:nvSpPr>
            <p:cNvPr id="7" name="Rectangle 6"/>
            <p:cNvSpPr/>
            <p:nvPr/>
          </p:nvSpPr>
          <p:spPr>
            <a:xfrm>
              <a:off x="4579072" y="1025525"/>
              <a:ext cx="1502812" cy="150876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p:cNvSpPr>
            <p:nvPr/>
          </p:nvSpPr>
          <p:spPr>
            <a:xfrm>
              <a:off x="5132740" y="1612265"/>
              <a:ext cx="276834" cy="284226"/>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p:cNvSpPr>
            <p:nvPr/>
          </p:nvSpPr>
          <p:spPr>
            <a:xfrm>
              <a:off x="5488669" y="177990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p:cNvSpPr>
            <p:nvPr/>
          </p:nvSpPr>
          <p:spPr>
            <a:xfrm>
              <a:off x="5330478" y="1154748"/>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p:cNvSpPr>
            <p:nvPr/>
          </p:nvSpPr>
          <p:spPr>
            <a:xfrm>
              <a:off x="4946253" y="192214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p:cNvSpPr>
            <p:nvPr/>
          </p:nvSpPr>
          <p:spPr>
            <a:xfrm>
              <a:off x="4892558" y="128968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p:cNvSpPr>
            <p:nvPr/>
          </p:nvSpPr>
          <p:spPr>
            <a:xfrm>
              <a:off x="4737263" y="165417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p:cNvSpPr>
            <p:nvPr/>
          </p:nvSpPr>
          <p:spPr>
            <a:xfrm>
              <a:off x="5251383" y="198945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5277748" y="1765936"/>
              <a:ext cx="382641" cy="172931"/>
            </a:xfrm>
            <a:prstGeom prst="straightConnector1">
              <a:avLst/>
            </a:prstGeom>
            <a:noFill/>
            <a:ln w="19050" cmpd="sng">
              <a:solidFill>
                <a:schemeClr val="tx1"/>
              </a:solidFill>
              <a:headEnd type="none"/>
              <a:tailEnd type="arrow"/>
            </a:ln>
            <a:effectLst/>
          </p:spPr>
          <p:style>
            <a:lnRef idx="1">
              <a:schemeClr val="accent1"/>
            </a:lnRef>
            <a:fillRef idx="3">
              <a:schemeClr val="accent1"/>
            </a:fillRef>
            <a:effectRef idx="2">
              <a:schemeClr val="accent1"/>
            </a:effectRef>
            <a:fontRef idx="minor">
              <a:schemeClr val="lt1"/>
            </a:fontRef>
          </p:style>
        </p:cxnSp>
        <p:graphicFrame>
          <p:nvGraphicFramePr>
            <p:cNvPr id="16" name="Object 15"/>
            <p:cNvGraphicFramePr>
              <a:graphicFrameLocks noChangeAspect="1"/>
            </p:cNvGraphicFramePr>
            <p:nvPr>
              <p:extLst>
                <p:ext uri="{D42A27DB-BD31-4B8C-83A1-F6EECF244321}">
                  <p14:modId xmlns:p14="http://schemas.microsoft.com/office/powerpoint/2010/main" val="4090131748"/>
                </p:ext>
              </p:extLst>
            </p:nvPr>
          </p:nvGraphicFramePr>
          <p:xfrm>
            <a:off x="5399234" y="1674809"/>
            <a:ext cx="148305" cy="174626"/>
          </p:xfrm>
          <a:graphic>
            <a:graphicData uri="http://schemas.openxmlformats.org/presentationml/2006/ole">
              <mc:AlternateContent xmlns:mc="http://schemas.openxmlformats.org/markup-compatibility/2006">
                <mc:Choice xmlns:v="urn:schemas-microsoft-com:vml" Requires="v">
                  <p:oleObj spid="_x0000_s1517" name="Equation" r:id="rId6" imgW="114300" imgH="127000" progId="Equation.3">
                    <p:embed/>
                  </p:oleObj>
                </mc:Choice>
                <mc:Fallback>
                  <p:oleObj name="Equation" r:id="rId6" imgW="114300" imgH="127000" progId="Equation.3">
                    <p:embed/>
                    <p:pic>
                      <p:nvPicPr>
                        <p:cNvPr id="0" name=""/>
                        <p:cNvPicPr/>
                        <p:nvPr/>
                      </p:nvPicPr>
                      <p:blipFill>
                        <a:blip r:embed="rId7"/>
                        <a:stretch>
                          <a:fillRect/>
                        </a:stretch>
                      </p:blipFill>
                      <p:spPr>
                        <a:xfrm>
                          <a:off x="5399234" y="1674809"/>
                          <a:ext cx="148305" cy="174626"/>
                        </a:xfrm>
                        <a:prstGeom prst="rect">
                          <a:avLst/>
                        </a:prstGeom>
                      </p:spPr>
                    </p:pic>
                  </p:oleObj>
                </mc:Fallback>
              </mc:AlternateContent>
            </a:graphicData>
          </a:graphic>
        </p:graphicFrame>
        <p:sp>
          <p:nvSpPr>
            <p:cNvPr id="18" name="Oval 17"/>
            <p:cNvSpPr>
              <a:spLocks/>
            </p:cNvSpPr>
            <p:nvPr/>
          </p:nvSpPr>
          <p:spPr>
            <a:xfrm>
              <a:off x="5729969" y="142430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p:cNvSpPr>
            <p:nvPr/>
          </p:nvSpPr>
          <p:spPr>
            <a:xfrm>
              <a:off x="5710919" y="213550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p:cNvSpPr>
            <p:nvPr/>
          </p:nvSpPr>
          <p:spPr>
            <a:xfrm>
              <a:off x="4606019" y="193865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659206" y="1162050"/>
              <a:ext cx="1219200" cy="1219200"/>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a:spLocks/>
            </p:cNvSpPr>
            <p:nvPr/>
          </p:nvSpPr>
          <p:spPr>
            <a:xfrm>
              <a:off x="4809219" y="220535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p:cNvSpPr>
            <p:nvPr/>
          </p:nvSpPr>
          <p:spPr>
            <a:xfrm>
              <a:off x="4625069" y="106235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p:cNvSpPr>
            <p:nvPr/>
          </p:nvSpPr>
          <p:spPr>
            <a:xfrm>
              <a:off x="5755369" y="108140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5286215" y="1354667"/>
              <a:ext cx="446141" cy="415502"/>
            </a:xfrm>
            <a:prstGeom prst="straightConnector1">
              <a:avLst/>
            </a:prstGeom>
            <a:noFill/>
            <a:ln w="19050" cmpd="sng">
              <a:solidFill>
                <a:schemeClr val="tx1"/>
              </a:solidFill>
              <a:prstDash val="dash"/>
              <a:headEnd type="none"/>
              <a:tailEnd type="arrow"/>
            </a:ln>
            <a:effectLst/>
          </p:spPr>
          <p:style>
            <a:lnRef idx="1">
              <a:schemeClr val="accent1"/>
            </a:lnRef>
            <a:fillRef idx="3">
              <a:schemeClr val="accent1"/>
            </a:fillRef>
            <a:effectRef idx="2">
              <a:schemeClr val="accent1"/>
            </a:effectRef>
            <a:fontRef idx="minor">
              <a:schemeClr val="lt1"/>
            </a:fontRef>
          </p:style>
        </p:cxnSp>
        <p:graphicFrame>
          <p:nvGraphicFramePr>
            <p:cNvPr id="34" name="Object 33"/>
            <p:cNvGraphicFramePr>
              <a:graphicFrameLocks noChangeAspect="1"/>
            </p:cNvGraphicFramePr>
            <p:nvPr>
              <p:extLst>
                <p:ext uri="{D42A27DB-BD31-4B8C-83A1-F6EECF244321}">
                  <p14:modId xmlns:p14="http://schemas.microsoft.com/office/powerpoint/2010/main" val="4224960417"/>
                </p:ext>
              </p:extLst>
            </p:nvPr>
          </p:nvGraphicFramePr>
          <p:xfrm>
            <a:off x="5520672" y="1428747"/>
            <a:ext cx="237084" cy="268695"/>
          </p:xfrm>
          <a:graphic>
            <a:graphicData uri="http://schemas.openxmlformats.org/presentationml/2006/ole">
              <mc:AlternateContent xmlns:mc="http://schemas.openxmlformats.org/markup-compatibility/2006">
                <mc:Choice xmlns:v="urn:schemas-microsoft-com:vml" Requires="v">
                  <p:oleObj spid="_x0000_s1518" name="Equation" r:id="rId8" imgW="203200" imgH="215900" progId="Equation.3">
                    <p:embed/>
                  </p:oleObj>
                </mc:Choice>
                <mc:Fallback>
                  <p:oleObj name="Equation" r:id="rId8" imgW="203200" imgH="215900" progId="Equation.3">
                    <p:embed/>
                    <p:pic>
                      <p:nvPicPr>
                        <p:cNvPr id="0" name=""/>
                        <p:cNvPicPr/>
                        <p:nvPr/>
                      </p:nvPicPr>
                      <p:blipFill>
                        <a:blip r:embed="rId9"/>
                        <a:stretch>
                          <a:fillRect/>
                        </a:stretch>
                      </p:blipFill>
                      <p:spPr>
                        <a:xfrm>
                          <a:off x="5520672" y="1428747"/>
                          <a:ext cx="237084" cy="268695"/>
                        </a:xfrm>
                        <a:prstGeom prst="rect">
                          <a:avLst/>
                        </a:prstGeom>
                      </p:spPr>
                    </p:pic>
                  </p:oleObj>
                </mc:Fallback>
              </mc:AlternateContent>
            </a:graphicData>
          </a:graphic>
        </p:graphicFrame>
      </p:grpSp>
      <p:grpSp>
        <p:nvGrpSpPr>
          <p:cNvPr id="25" name="Group 24"/>
          <p:cNvGrpSpPr/>
          <p:nvPr/>
        </p:nvGrpSpPr>
        <p:grpSpPr>
          <a:xfrm>
            <a:off x="4429125" y="3864119"/>
            <a:ext cx="4714875" cy="2916094"/>
            <a:chOff x="4429125" y="3864119"/>
            <a:chExt cx="4714875" cy="2916094"/>
          </a:xfrm>
        </p:grpSpPr>
        <p:graphicFrame>
          <p:nvGraphicFramePr>
            <p:cNvPr id="17" name="Object 16"/>
            <p:cNvGraphicFramePr>
              <a:graphicFrameLocks noChangeAspect="1"/>
            </p:cNvGraphicFramePr>
            <p:nvPr>
              <p:extLst>
                <p:ext uri="{D42A27DB-BD31-4B8C-83A1-F6EECF244321}">
                  <p14:modId xmlns:p14="http://schemas.microsoft.com/office/powerpoint/2010/main" val="8084114"/>
                </p:ext>
              </p:extLst>
            </p:nvPr>
          </p:nvGraphicFramePr>
          <p:xfrm>
            <a:off x="6175375" y="4189411"/>
            <a:ext cx="2968625" cy="708025"/>
          </p:xfrm>
          <a:graphic>
            <a:graphicData uri="http://schemas.openxmlformats.org/presentationml/2006/ole">
              <mc:AlternateContent xmlns:mc="http://schemas.openxmlformats.org/markup-compatibility/2006">
                <mc:Choice xmlns:v="urn:schemas-microsoft-com:vml" Requires="v">
                  <p:oleObj spid="_x0000_s1519" name="Equation" r:id="rId10" imgW="2235200" imgH="533400" progId="Equation.3">
                    <p:embed/>
                  </p:oleObj>
                </mc:Choice>
                <mc:Fallback>
                  <p:oleObj name="Equation" r:id="rId10" imgW="2235200" imgH="533400" progId="Equation.3">
                    <p:embed/>
                    <p:pic>
                      <p:nvPicPr>
                        <p:cNvPr id="0" name=""/>
                        <p:cNvPicPr/>
                        <p:nvPr/>
                      </p:nvPicPr>
                      <p:blipFill>
                        <a:blip r:embed="rId11"/>
                        <a:stretch>
                          <a:fillRect/>
                        </a:stretch>
                      </p:blipFill>
                      <p:spPr>
                        <a:xfrm>
                          <a:off x="6175375" y="4189411"/>
                          <a:ext cx="2968625" cy="708025"/>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859236451"/>
                </p:ext>
              </p:extLst>
            </p:nvPr>
          </p:nvGraphicFramePr>
          <p:xfrm>
            <a:off x="4429125" y="6151563"/>
            <a:ext cx="4700588" cy="628650"/>
          </p:xfrm>
          <a:graphic>
            <a:graphicData uri="http://schemas.openxmlformats.org/presentationml/2006/ole">
              <mc:AlternateContent xmlns:mc="http://schemas.openxmlformats.org/markup-compatibility/2006">
                <mc:Choice xmlns:v="urn:schemas-microsoft-com:vml" Requires="v">
                  <p:oleObj spid="_x0000_s1520" name="Equation" r:id="rId12" imgW="4178300" imgH="558800" progId="Equation.3">
                    <p:embed/>
                  </p:oleObj>
                </mc:Choice>
                <mc:Fallback>
                  <p:oleObj name="Equation" r:id="rId12" imgW="4178300" imgH="558800" progId="Equation.3">
                    <p:embed/>
                    <p:pic>
                      <p:nvPicPr>
                        <p:cNvPr id="0" name=""/>
                        <p:cNvPicPr/>
                        <p:nvPr/>
                      </p:nvPicPr>
                      <p:blipFill>
                        <a:blip r:embed="rId13"/>
                        <a:stretch>
                          <a:fillRect/>
                        </a:stretch>
                      </p:blipFill>
                      <p:spPr>
                        <a:xfrm>
                          <a:off x="4429125" y="6151563"/>
                          <a:ext cx="4700588" cy="62865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96118199"/>
                </p:ext>
              </p:extLst>
            </p:nvPr>
          </p:nvGraphicFramePr>
          <p:xfrm>
            <a:off x="4779963" y="5443538"/>
            <a:ext cx="4189412" cy="677862"/>
          </p:xfrm>
          <a:graphic>
            <a:graphicData uri="http://schemas.openxmlformats.org/presentationml/2006/ole">
              <mc:AlternateContent xmlns:mc="http://schemas.openxmlformats.org/markup-compatibility/2006">
                <mc:Choice xmlns:v="urn:schemas-microsoft-com:vml" Requires="v">
                  <p:oleObj spid="_x0000_s1521" name="Equation" r:id="rId14" imgW="3136900" imgH="508000" progId="Equation.3">
                    <p:embed/>
                  </p:oleObj>
                </mc:Choice>
                <mc:Fallback>
                  <p:oleObj name="Equation" r:id="rId14" imgW="3136900" imgH="508000" progId="Equation.3">
                    <p:embed/>
                    <p:pic>
                      <p:nvPicPr>
                        <p:cNvPr id="0" name=""/>
                        <p:cNvPicPr/>
                        <p:nvPr/>
                      </p:nvPicPr>
                      <p:blipFill>
                        <a:blip r:embed="rId15"/>
                        <a:stretch>
                          <a:fillRect/>
                        </a:stretch>
                      </p:blipFill>
                      <p:spPr>
                        <a:xfrm>
                          <a:off x="4779963" y="5443538"/>
                          <a:ext cx="4189412" cy="677862"/>
                        </a:xfrm>
                        <a:prstGeom prst="rect">
                          <a:avLst/>
                        </a:prstGeom>
                      </p:spPr>
                    </p:pic>
                  </p:oleObj>
                </mc:Fallback>
              </mc:AlternateContent>
            </a:graphicData>
          </a:graphic>
        </p:graphicFrame>
        <p:sp>
          <p:nvSpPr>
            <p:cNvPr id="55" name="Rectangle 54"/>
            <p:cNvSpPr/>
            <p:nvPr/>
          </p:nvSpPr>
          <p:spPr>
            <a:xfrm>
              <a:off x="6541911" y="3864119"/>
              <a:ext cx="2302933" cy="307777"/>
            </a:xfrm>
            <a:prstGeom prst="rect">
              <a:avLst/>
            </a:prstGeom>
          </p:spPr>
          <p:txBody>
            <a:bodyPr wrap="square">
              <a:spAutoFit/>
            </a:bodyPr>
            <a:lstStyle/>
            <a:p>
              <a:pPr algn="ctr">
                <a:spcBef>
                  <a:spcPts val="300"/>
                </a:spcBef>
              </a:pPr>
              <a:r>
                <a:rPr lang="en-US" sz="1400" b="1" dirty="0" smtClean="0"/>
                <a:t>In 3D, use 3-sphere </a:t>
              </a:r>
              <a:endParaRPr lang="en-US" sz="1400" b="1" dirty="0"/>
            </a:p>
          </p:txBody>
        </p:sp>
      </p:grpSp>
      <p:grpSp>
        <p:nvGrpSpPr>
          <p:cNvPr id="5" name="Group 4"/>
          <p:cNvGrpSpPr/>
          <p:nvPr/>
        </p:nvGrpSpPr>
        <p:grpSpPr>
          <a:xfrm>
            <a:off x="4136383" y="816119"/>
            <a:ext cx="4629450" cy="3046369"/>
            <a:chOff x="4136383" y="816119"/>
            <a:chExt cx="4629450" cy="3046369"/>
          </a:xfrm>
        </p:grpSpPr>
        <p:pic>
          <p:nvPicPr>
            <p:cNvPr id="6" name="Picture 5" descr="hexspectrum.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8843" y="2525105"/>
              <a:ext cx="1337733" cy="902970"/>
            </a:xfrm>
            <a:prstGeom prst="rect">
              <a:avLst/>
            </a:prstGeom>
          </p:spPr>
        </p:pic>
        <p:pic>
          <p:nvPicPr>
            <p:cNvPr id="21" name="Picture 20" descr="hexbispectrum.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05578" y="1554099"/>
              <a:ext cx="2114555" cy="2308389"/>
            </a:xfrm>
            <a:prstGeom prst="rect">
              <a:avLst/>
            </a:prstGeom>
          </p:spPr>
        </p:pic>
        <p:sp>
          <p:nvSpPr>
            <p:cNvPr id="16385" name="Rectangle 16384"/>
            <p:cNvSpPr/>
            <p:nvPr/>
          </p:nvSpPr>
          <p:spPr>
            <a:xfrm>
              <a:off x="4408311" y="816119"/>
              <a:ext cx="4306712" cy="307777"/>
            </a:xfrm>
            <a:prstGeom prst="rect">
              <a:avLst/>
            </a:prstGeom>
          </p:spPr>
          <p:txBody>
            <a:bodyPr wrap="square">
              <a:spAutoFit/>
            </a:bodyPr>
            <a:lstStyle/>
            <a:p>
              <a:pPr algn="ctr">
                <a:spcBef>
                  <a:spcPts val="300"/>
                </a:spcBef>
              </a:pPr>
              <a:r>
                <a:rPr lang="en-US" sz="1400" b="1" dirty="0" smtClean="0"/>
                <a:t>Example:  Neighbor Density on 1-sphere (circle) </a:t>
              </a:r>
              <a:endParaRPr lang="en-US" sz="1400" b="1" dirty="0"/>
            </a:p>
          </p:txBody>
        </p:sp>
        <p:sp>
          <p:nvSpPr>
            <p:cNvPr id="16387" name="TextBox 16386"/>
            <p:cNvSpPr txBox="1"/>
            <p:nvPr/>
          </p:nvSpPr>
          <p:spPr>
            <a:xfrm>
              <a:off x="4905033" y="2286009"/>
              <a:ext cx="1444978" cy="400110"/>
            </a:xfrm>
            <a:prstGeom prst="rect">
              <a:avLst/>
            </a:prstGeom>
            <a:noFill/>
          </p:spPr>
          <p:txBody>
            <a:bodyPr wrap="square" rtlCol="0">
              <a:spAutoFit/>
            </a:bodyPr>
            <a:lstStyle/>
            <a:p>
              <a:r>
                <a:rPr lang="en-US" sz="1000" dirty="0" smtClean="0"/>
                <a:t>Power spectrum peaks at </a:t>
              </a:r>
              <a:r>
                <a:rPr lang="en-US" sz="1000" i="1" dirty="0" smtClean="0"/>
                <a:t>k </a:t>
              </a:r>
              <a:r>
                <a:rPr lang="en-US" sz="1000" dirty="0" smtClean="0"/>
                <a:t>= 0,6,12,…</a:t>
              </a:r>
              <a:endParaRPr lang="en-US" sz="1000" dirty="0"/>
            </a:p>
          </p:txBody>
        </p:sp>
        <p:sp>
          <p:nvSpPr>
            <p:cNvPr id="58" name="TextBox 57"/>
            <p:cNvSpPr txBox="1"/>
            <p:nvPr/>
          </p:nvSpPr>
          <p:spPr>
            <a:xfrm>
              <a:off x="7320855" y="1095033"/>
              <a:ext cx="1444978" cy="400110"/>
            </a:xfrm>
            <a:prstGeom prst="rect">
              <a:avLst/>
            </a:prstGeom>
            <a:noFill/>
          </p:spPr>
          <p:txBody>
            <a:bodyPr wrap="square" rtlCol="0">
              <a:spAutoFit/>
            </a:bodyPr>
            <a:lstStyle/>
            <a:p>
              <a:r>
                <a:rPr lang="en-US" sz="1000" dirty="0" err="1" smtClean="0"/>
                <a:t>Bispectrum</a:t>
              </a:r>
              <a:r>
                <a:rPr lang="en-US" sz="1000" dirty="0" smtClean="0"/>
                <a:t> peaks at (0,0), (0,6), (6,0),…</a:t>
              </a:r>
              <a:endParaRPr lang="en-US" sz="1000" dirty="0"/>
            </a:p>
          </p:txBody>
        </p:sp>
        <p:sp>
          <p:nvSpPr>
            <p:cNvPr id="59" name="TextBox 58"/>
            <p:cNvSpPr txBox="1"/>
            <p:nvPr/>
          </p:nvSpPr>
          <p:spPr>
            <a:xfrm>
              <a:off x="4136383" y="1196961"/>
              <a:ext cx="1161087" cy="400110"/>
            </a:xfrm>
            <a:prstGeom prst="rect">
              <a:avLst/>
            </a:prstGeom>
            <a:noFill/>
          </p:spPr>
          <p:txBody>
            <a:bodyPr wrap="square" rtlCol="0">
              <a:spAutoFit/>
            </a:bodyPr>
            <a:lstStyle/>
            <a:p>
              <a:pPr algn="ctr"/>
              <a:r>
                <a:rPr lang="en-US" sz="1000" dirty="0" err="1" smtClean="0"/>
                <a:t>Hexatic</a:t>
              </a:r>
              <a:r>
                <a:rPr lang="en-US" sz="1000" dirty="0" smtClean="0"/>
                <a:t> neighborhood</a:t>
              </a:r>
              <a:endParaRPr lang="en-US" sz="1000" dirty="0"/>
            </a:p>
          </p:txBody>
        </p:sp>
        <p:grpSp>
          <p:nvGrpSpPr>
            <p:cNvPr id="4" name="Group 3"/>
            <p:cNvGrpSpPr/>
            <p:nvPr/>
          </p:nvGrpSpPr>
          <p:grpSpPr>
            <a:xfrm>
              <a:off x="4768850" y="1188085"/>
              <a:ext cx="1460500" cy="1120140"/>
              <a:chOff x="4768850" y="1188085"/>
              <a:chExt cx="1460500" cy="1120140"/>
            </a:xfrm>
          </p:grpSpPr>
          <p:sp>
            <p:nvSpPr>
              <p:cNvPr id="30" name="Oval 29"/>
              <p:cNvSpPr>
                <a:spLocks/>
              </p:cNvSpPr>
              <p:nvPr/>
            </p:nvSpPr>
            <p:spPr>
              <a:xfrm>
                <a:off x="5327342" y="1683308"/>
                <a:ext cx="276834" cy="284226"/>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p:cNvSpPr>
              <p:nvPr/>
            </p:nvSpPr>
            <p:spPr>
              <a:xfrm>
                <a:off x="5677627" y="168161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p:cNvSpPr>
              <p:nvPr/>
            </p:nvSpPr>
            <p:spPr>
              <a:xfrm>
                <a:off x="5502503" y="1389479"/>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p:cNvSpPr>
              <p:nvPr/>
            </p:nvSpPr>
            <p:spPr>
              <a:xfrm>
                <a:off x="5174719" y="1970613"/>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p:cNvSpPr>
              <p:nvPr/>
            </p:nvSpPr>
            <p:spPr>
              <a:xfrm>
                <a:off x="5143603" y="1400238"/>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p:cNvSpPr>
              <p:nvPr/>
            </p:nvSpPr>
            <p:spPr>
              <a:xfrm>
                <a:off x="4982663" y="1713928"/>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p:cNvSpPr>
              <p:nvPr/>
            </p:nvSpPr>
            <p:spPr>
              <a:xfrm>
                <a:off x="5502431" y="1975833"/>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a:off x="4768850" y="1832609"/>
                <a:ext cx="1460500" cy="0"/>
              </a:xfrm>
              <a:prstGeom prst="straightConnector1">
                <a:avLst/>
              </a:prstGeom>
              <a:noFill/>
              <a:ln w="9525" cmpd="sng">
                <a:solidFill>
                  <a:schemeClr val="tx1"/>
                </a:solidFill>
                <a:headEnd type="none"/>
                <a:tailEnd type="none"/>
              </a:ln>
              <a:effectLst/>
            </p:spPr>
            <p:style>
              <a:lnRef idx="1">
                <a:schemeClr val="accent1"/>
              </a:lnRef>
              <a:fillRef idx="3">
                <a:schemeClr val="accent1"/>
              </a:fillRef>
              <a:effectRef idx="2">
                <a:schemeClr val="accent1"/>
              </a:effectRef>
              <a:fontRef idx="minor">
                <a:schemeClr val="lt1"/>
              </a:fontRef>
            </p:style>
          </p:cxnSp>
          <p:cxnSp>
            <p:nvCxnSpPr>
              <p:cNvPr id="62" name="Straight Arrow Connector 61"/>
              <p:cNvCxnSpPr/>
              <p:nvPr/>
            </p:nvCxnSpPr>
            <p:spPr>
              <a:xfrm flipV="1">
                <a:off x="5476875" y="1504950"/>
                <a:ext cx="174625" cy="320676"/>
              </a:xfrm>
              <a:prstGeom prst="straightConnector1">
                <a:avLst/>
              </a:prstGeom>
              <a:noFill/>
              <a:ln w="19050" cmpd="sng">
                <a:solidFill>
                  <a:schemeClr val="tx1"/>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67" name="Straight Arrow Connector 66"/>
              <p:cNvCxnSpPr/>
              <p:nvPr/>
            </p:nvCxnSpPr>
            <p:spPr>
              <a:xfrm flipV="1">
                <a:off x="5476875" y="1188085"/>
                <a:ext cx="0" cy="1120140"/>
              </a:xfrm>
              <a:prstGeom prst="straightConnector1">
                <a:avLst/>
              </a:prstGeom>
              <a:noFill/>
              <a:ln w="9525" cmpd="sng">
                <a:solidFill>
                  <a:schemeClr val="tx1"/>
                </a:solidFill>
                <a:headEnd type="none"/>
                <a:tailEnd type="none"/>
              </a:ln>
              <a:effectLst/>
            </p:spPr>
            <p:style>
              <a:lnRef idx="1">
                <a:schemeClr val="accent1"/>
              </a:lnRef>
              <a:fillRef idx="3">
                <a:schemeClr val="accent1"/>
              </a:fillRef>
              <a:effectRef idx="2">
                <a:schemeClr val="accent1"/>
              </a:effectRef>
              <a:fontRef idx="minor">
                <a:schemeClr val="lt1"/>
              </a:fontRef>
            </p:style>
          </p:cxnSp>
          <p:sp>
            <p:nvSpPr>
              <p:cNvPr id="16400" name="Arc 16399"/>
              <p:cNvSpPr/>
              <p:nvPr/>
            </p:nvSpPr>
            <p:spPr>
              <a:xfrm>
                <a:off x="5368925" y="1657349"/>
                <a:ext cx="276226" cy="361949"/>
              </a:xfrm>
              <a:prstGeom prst="arc">
                <a:avLst>
                  <a:gd name="adj1" fmla="val 17311904"/>
                  <a:gd name="adj2" fmla="val 0"/>
                </a:avLst>
              </a:prstGeom>
              <a:noFill/>
              <a:ln w="9525" cmpd="sng">
                <a:solidFill>
                  <a:schemeClr val="tx1"/>
                </a:solidFill>
                <a:headEnd type="none"/>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01" name="TextBox 16400"/>
              <p:cNvSpPr txBox="1"/>
              <p:nvPr/>
            </p:nvSpPr>
            <p:spPr>
              <a:xfrm>
                <a:off x="5540375" y="1504950"/>
                <a:ext cx="313044" cy="369332"/>
              </a:xfrm>
              <a:prstGeom prst="rect">
                <a:avLst/>
              </a:prstGeom>
              <a:noFill/>
            </p:spPr>
            <p:txBody>
              <a:bodyPr wrap="none" rtlCol="0">
                <a:spAutoFit/>
              </a:bodyPr>
              <a:lstStyle/>
              <a:p>
                <a:r>
                  <a:rPr lang="en-US" dirty="0" err="1" smtClean="0"/>
                  <a:t>θ</a:t>
                </a:r>
                <a:endParaRPr lang="en-US" dirty="0"/>
              </a:p>
            </p:txBody>
          </p:sp>
        </p:grpSp>
        <p:graphicFrame>
          <p:nvGraphicFramePr>
            <p:cNvPr id="47" name="Object 46"/>
            <p:cNvGraphicFramePr>
              <a:graphicFrameLocks noChangeAspect="1"/>
            </p:cNvGraphicFramePr>
            <p:nvPr>
              <p:extLst>
                <p:ext uri="{D42A27DB-BD31-4B8C-83A1-F6EECF244321}">
                  <p14:modId xmlns:p14="http://schemas.microsoft.com/office/powerpoint/2010/main" val="3648698477"/>
                </p:ext>
              </p:extLst>
            </p:nvPr>
          </p:nvGraphicFramePr>
          <p:xfrm>
            <a:off x="5611433" y="968086"/>
            <a:ext cx="1700473" cy="566824"/>
          </p:xfrm>
          <a:graphic>
            <a:graphicData uri="http://schemas.openxmlformats.org/presentationml/2006/ole">
              <mc:AlternateContent xmlns:mc="http://schemas.openxmlformats.org/markup-compatibility/2006">
                <mc:Choice xmlns:v="urn:schemas-microsoft-com:vml" Requires="v">
                  <p:oleObj spid="_x0000_s1522" name="Equation" r:id="rId18" imgW="1524000" imgH="508000" progId="Equation.3">
                    <p:embed/>
                  </p:oleObj>
                </mc:Choice>
                <mc:Fallback>
                  <p:oleObj name="Equation" r:id="rId18" imgW="1524000" imgH="508000" progId="Equation.3">
                    <p:embed/>
                    <p:pic>
                      <p:nvPicPr>
                        <p:cNvPr id="0" name=""/>
                        <p:cNvPicPr/>
                        <p:nvPr/>
                      </p:nvPicPr>
                      <p:blipFill>
                        <a:blip r:embed="rId19"/>
                        <a:stretch>
                          <a:fillRect/>
                        </a:stretch>
                      </p:blipFill>
                      <p:spPr>
                        <a:xfrm>
                          <a:off x="5611433" y="968086"/>
                          <a:ext cx="1700473" cy="566824"/>
                        </a:xfrm>
                        <a:prstGeom prst="rect">
                          <a:avLst/>
                        </a:prstGeom>
                      </p:spPr>
                    </p:pic>
                  </p:oleObj>
                </mc:Fallback>
              </mc:AlternateContent>
            </a:graphicData>
          </a:graphic>
        </p:graphicFrame>
      </p:grpSp>
    </p:spTree>
    <p:extLst>
      <p:ext uri="{BB962C8B-B14F-4D97-AF65-F5344CB8AC3E}">
        <p14:creationId xmlns:p14="http://schemas.microsoft.com/office/powerpoint/2010/main" val="2173350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147" y="329907"/>
            <a:ext cx="7939186" cy="685800"/>
          </a:xfrm>
        </p:spPr>
        <p:txBody>
          <a:bodyPr/>
          <a:lstStyle/>
          <a:p>
            <a:r>
              <a:rPr lang="en-US" dirty="0" smtClean="0"/>
              <a:t>SNAP: Spectral Neighbor Analysis Potentials</a:t>
            </a:r>
            <a:endParaRPr lang="en-US" dirty="0"/>
          </a:p>
        </p:txBody>
      </p:sp>
      <p:sp>
        <p:nvSpPr>
          <p:cNvPr id="5" name="Rectangle 4"/>
          <p:cNvSpPr/>
          <p:nvPr/>
        </p:nvSpPr>
        <p:spPr>
          <a:xfrm>
            <a:off x="708120" y="3581411"/>
            <a:ext cx="8382001" cy="2031325"/>
          </a:xfrm>
          <a:prstGeom prst="rect">
            <a:avLst/>
          </a:prstGeom>
        </p:spPr>
        <p:txBody>
          <a:bodyPr wrap="square">
            <a:spAutoFit/>
          </a:bodyPr>
          <a:lstStyle/>
          <a:p>
            <a:pPr marL="285750" indent="-285750">
              <a:buFont typeface="Arial"/>
              <a:buChar char="•"/>
            </a:pPr>
            <a:r>
              <a:rPr lang="en-US" sz="1400" b="1" dirty="0"/>
              <a:t>GAP (Gaussian Approximation Potential): </a:t>
            </a:r>
            <a:r>
              <a:rPr lang="en-US" sz="1400" dirty="0"/>
              <a:t>Bartok, </a:t>
            </a:r>
            <a:r>
              <a:rPr lang="en-US" sz="1400" dirty="0" err="1"/>
              <a:t>Csanyi</a:t>
            </a:r>
            <a:r>
              <a:rPr lang="en-US" sz="1400" dirty="0"/>
              <a:t> et al., </a:t>
            </a:r>
            <a:r>
              <a:rPr lang="en-US" sz="1400" i="1" dirty="0"/>
              <a:t>Phys. Rev. </a:t>
            </a:r>
            <a:r>
              <a:rPr lang="en-US" sz="1400" i="1" dirty="0" err="1"/>
              <a:t>Lett</a:t>
            </a:r>
            <a:r>
              <a:rPr lang="en-US" sz="1400" i="1" dirty="0"/>
              <a:t>, 2010.</a:t>
            </a:r>
            <a:r>
              <a:rPr lang="en-US" sz="1400" dirty="0"/>
              <a:t> Uses 3D neighbor density </a:t>
            </a:r>
            <a:r>
              <a:rPr lang="en-US" sz="1400" dirty="0" err="1"/>
              <a:t>bispectrum</a:t>
            </a:r>
            <a:r>
              <a:rPr lang="en-US" sz="1400" dirty="0"/>
              <a:t> and </a:t>
            </a:r>
            <a:r>
              <a:rPr lang="en-US" sz="1400" b="1" dirty="0">
                <a:solidFill>
                  <a:srgbClr val="3366FF"/>
                </a:solidFill>
              </a:rPr>
              <a:t>Gaussian process regression</a:t>
            </a:r>
            <a:r>
              <a:rPr lang="en-US" sz="1400" dirty="0"/>
              <a:t>. </a:t>
            </a:r>
          </a:p>
          <a:p>
            <a:pPr marL="285750" indent="-285750">
              <a:buFont typeface="Arial"/>
              <a:buChar char="•"/>
            </a:pPr>
            <a:endParaRPr lang="en-US" sz="1400" b="1" dirty="0" smtClean="0"/>
          </a:p>
          <a:p>
            <a:pPr marL="285750" indent="-285750">
              <a:buFont typeface="Arial"/>
              <a:buChar char="•"/>
            </a:pPr>
            <a:r>
              <a:rPr lang="en-US" sz="1400" b="1" dirty="0" smtClean="0"/>
              <a:t>SNAP </a:t>
            </a:r>
            <a:r>
              <a:rPr lang="en-US" sz="1400" b="1" dirty="0"/>
              <a:t>(Spectral Neighbor Analysis Potential): </a:t>
            </a:r>
            <a:r>
              <a:rPr lang="en-US" sz="1400" dirty="0"/>
              <a:t>Our SNAP approach uses GAP’s </a:t>
            </a:r>
            <a:r>
              <a:rPr lang="en-US" sz="1400" dirty="0" smtClean="0"/>
              <a:t>neighbor </a:t>
            </a:r>
            <a:r>
              <a:rPr lang="en-US" sz="1400" dirty="0" err="1" smtClean="0"/>
              <a:t>bispectrum</a:t>
            </a:r>
            <a:r>
              <a:rPr lang="en-US" sz="1400" dirty="0" smtClean="0"/>
              <a:t>, </a:t>
            </a:r>
            <a:r>
              <a:rPr lang="en-US" sz="1400" dirty="0"/>
              <a:t>but replaces Gaussian process with </a:t>
            </a:r>
            <a:r>
              <a:rPr lang="en-US" sz="1400" b="1" dirty="0">
                <a:solidFill>
                  <a:srgbClr val="FF0000"/>
                </a:solidFill>
              </a:rPr>
              <a:t>linear regression</a:t>
            </a:r>
            <a:r>
              <a:rPr lang="en-US" sz="1400" dirty="0"/>
              <a:t>. </a:t>
            </a:r>
          </a:p>
          <a:p>
            <a:pPr marL="742950" lvl="1" indent="-285750">
              <a:buFont typeface="Lucida Grande"/>
              <a:buChar char="-"/>
            </a:pPr>
            <a:r>
              <a:rPr lang="en-US" sz="1400" dirty="0"/>
              <a:t>More robust</a:t>
            </a:r>
          </a:p>
          <a:p>
            <a:pPr marL="742950" lvl="1" indent="-285750">
              <a:buFont typeface="Lucida Grande"/>
              <a:buChar char="-"/>
            </a:pPr>
            <a:r>
              <a:rPr lang="en-US" sz="1400" dirty="0" smtClean="0"/>
              <a:t>Decouples MD speed from training set size</a:t>
            </a:r>
            <a:endParaRPr lang="en-US" sz="1400" dirty="0"/>
          </a:p>
          <a:p>
            <a:pPr marL="742950" lvl="1" indent="-285750">
              <a:buFont typeface="Lucida Grande"/>
              <a:buChar char="-"/>
            </a:pPr>
            <a:r>
              <a:rPr lang="en-US" sz="1400" dirty="0" smtClean="0"/>
              <a:t>Allows large </a:t>
            </a:r>
            <a:r>
              <a:rPr lang="en-US" sz="1400" dirty="0"/>
              <a:t>training data sets, more </a:t>
            </a:r>
            <a:r>
              <a:rPr lang="en-US" sz="1400" dirty="0" err="1"/>
              <a:t>bispectrum</a:t>
            </a:r>
            <a:r>
              <a:rPr lang="en-US" sz="1400" dirty="0"/>
              <a:t> coefficients</a:t>
            </a:r>
          </a:p>
          <a:p>
            <a:pPr marL="742950" lvl="1" indent="-285750">
              <a:buFont typeface="Lucida Grande"/>
              <a:buChar char="-"/>
            </a:pPr>
            <a:r>
              <a:rPr lang="en-US" sz="1400" dirty="0"/>
              <a:t>Straightforward sensitivity </a:t>
            </a:r>
            <a:r>
              <a:rPr lang="en-US" sz="1400" dirty="0" smtClean="0"/>
              <a:t>analysis</a:t>
            </a:r>
            <a:endParaRPr lang="en-US" sz="1400" dirty="0"/>
          </a:p>
        </p:txBody>
      </p:sp>
      <p:graphicFrame>
        <p:nvGraphicFramePr>
          <p:cNvPr id="30" name="Object 29"/>
          <p:cNvGraphicFramePr>
            <a:graphicFrameLocks noChangeAspect="1"/>
          </p:cNvGraphicFramePr>
          <p:nvPr>
            <p:extLst>
              <p:ext uri="{D42A27DB-BD31-4B8C-83A1-F6EECF244321}">
                <p14:modId xmlns:p14="http://schemas.microsoft.com/office/powerpoint/2010/main" val="2141946500"/>
              </p:ext>
            </p:extLst>
          </p:nvPr>
        </p:nvGraphicFramePr>
        <p:xfrm>
          <a:off x="3000375" y="1157288"/>
          <a:ext cx="3209925" cy="2100262"/>
        </p:xfrm>
        <a:graphic>
          <a:graphicData uri="http://schemas.openxmlformats.org/presentationml/2006/ole">
            <mc:AlternateContent xmlns:mc="http://schemas.openxmlformats.org/markup-compatibility/2006">
              <mc:Choice xmlns:v="urn:schemas-microsoft-com:vml" Requires="v">
                <p:oleObj spid="_x0000_s11455" name="Equation" r:id="rId3" imgW="1803400" imgH="1181100" progId="Equation.3">
                  <p:embed/>
                </p:oleObj>
              </mc:Choice>
              <mc:Fallback>
                <p:oleObj name="Equation" r:id="rId3" imgW="1803400" imgH="1181100" progId="Equation.3">
                  <p:embed/>
                  <p:pic>
                    <p:nvPicPr>
                      <p:cNvPr id="0" name=""/>
                      <p:cNvPicPr/>
                      <p:nvPr/>
                    </p:nvPicPr>
                    <p:blipFill>
                      <a:blip r:embed="rId4"/>
                      <a:stretch>
                        <a:fillRect/>
                      </a:stretch>
                    </p:blipFill>
                    <p:spPr>
                      <a:xfrm>
                        <a:off x="3000375" y="1157288"/>
                        <a:ext cx="3209925" cy="2100262"/>
                      </a:xfrm>
                      <a:prstGeom prst="rect">
                        <a:avLst/>
                      </a:prstGeom>
                    </p:spPr>
                  </p:pic>
                </p:oleObj>
              </mc:Fallback>
            </mc:AlternateContent>
          </a:graphicData>
        </a:graphic>
      </p:graphicFrame>
      <p:grpSp>
        <p:nvGrpSpPr>
          <p:cNvPr id="32" name="Group 31"/>
          <p:cNvGrpSpPr/>
          <p:nvPr/>
        </p:nvGrpSpPr>
        <p:grpSpPr>
          <a:xfrm>
            <a:off x="876516" y="1603399"/>
            <a:ext cx="1502812" cy="1508760"/>
            <a:chOff x="4579072" y="1025525"/>
            <a:chExt cx="1502812" cy="1508760"/>
          </a:xfrm>
        </p:grpSpPr>
        <p:sp>
          <p:nvSpPr>
            <p:cNvPr id="33" name="Rectangle 32"/>
            <p:cNvSpPr/>
            <p:nvPr/>
          </p:nvSpPr>
          <p:spPr>
            <a:xfrm>
              <a:off x="4579072" y="1025525"/>
              <a:ext cx="1502812" cy="150876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p:cNvSpPr>
            <p:nvPr/>
          </p:nvSpPr>
          <p:spPr>
            <a:xfrm>
              <a:off x="5132740" y="1612265"/>
              <a:ext cx="276834" cy="284226"/>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p:cNvSpPr>
            <p:nvPr/>
          </p:nvSpPr>
          <p:spPr>
            <a:xfrm>
              <a:off x="5488669" y="177990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p:cNvSpPr>
            <p:nvPr/>
          </p:nvSpPr>
          <p:spPr>
            <a:xfrm>
              <a:off x="5330478" y="1154748"/>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p:cNvSpPr>
            <p:nvPr/>
          </p:nvSpPr>
          <p:spPr>
            <a:xfrm>
              <a:off x="4946253" y="192214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p:cNvSpPr>
            <p:nvPr/>
          </p:nvSpPr>
          <p:spPr>
            <a:xfrm>
              <a:off x="4892558" y="128968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p:cNvSpPr>
            <p:nvPr/>
          </p:nvSpPr>
          <p:spPr>
            <a:xfrm>
              <a:off x="4737263" y="165417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p:cNvSpPr>
            <p:nvPr/>
          </p:nvSpPr>
          <p:spPr>
            <a:xfrm>
              <a:off x="5251383" y="1989455"/>
              <a:ext cx="276834" cy="284226"/>
            </a:xfrm>
            <a:prstGeom prst="ellipse">
              <a:avLst/>
            </a:prstGeom>
            <a:pattFill prst="wdDnDiag">
              <a:fgClr>
                <a:prstClr val="black"/>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a:off x="5277748" y="1765936"/>
              <a:ext cx="382641" cy="172931"/>
            </a:xfrm>
            <a:prstGeom prst="straightConnector1">
              <a:avLst/>
            </a:prstGeom>
            <a:noFill/>
            <a:ln w="19050" cmpd="sng">
              <a:solidFill>
                <a:schemeClr val="tx1"/>
              </a:solidFill>
              <a:headEnd type="none"/>
              <a:tailEnd type="arrow"/>
            </a:ln>
            <a:effectLst/>
          </p:spPr>
          <p:style>
            <a:lnRef idx="1">
              <a:schemeClr val="accent1"/>
            </a:lnRef>
            <a:fillRef idx="3">
              <a:schemeClr val="accent1"/>
            </a:fillRef>
            <a:effectRef idx="2">
              <a:schemeClr val="accent1"/>
            </a:effectRef>
            <a:fontRef idx="minor">
              <a:schemeClr val="lt1"/>
            </a:fontRef>
          </p:style>
        </p:cxnSp>
        <p:graphicFrame>
          <p:nvGraphicFramePr>
            <p:cNvPr id="64" name="Object 63"/>
            <p:cNvGraphicFramePr>
              <a:graphicFrameLocks noChangeAspect="1"/>
            </p:cNvGraphicFramePr>
            <p:nvPr>
              <p:extLst>
                <p:ext uri="{D42A27DB-BD31-4B8C-83A1-F6EECF244321}">
                  <p14:modId xmlns:p14="http://schemas.microsoft.com/office/powerpoint/2010/main" val="2118376539"/>
                </p:ext>
              </p:extLst>
            </p:nvPr>
          </p:nvGraphicFramePr>
          <p:xfrm>
            <a:off x="5399234" y="1674809"/>
            <a:ext cx="148305" cy="174626"/>
          </p:xfrm>
          <a:graphic>
            <a:graphicData uri="http://schemas.openxmlformats.org/presentationml/2006/ole">
              <mc:AlternateContent xmlns:mc="http://schemas.openxmlformats.org/markup-compatibility/2006">
                <mc:Choice xmlns:v="urn:schemas-microsoft-com:vml" Requires="v">
                  <p:oleObj spid="_x0000_s11456" name="Equation" r:id="rId5" imgW="114300" imgH="127000" progId="Equation.3">
                    <p:embed/>
                  </p:oleObj>
                </mc:Choice>
                <mc:Fallback>
                  <p:oleObj name="Equation" r:id="rId5" imgW="114300" imgH="127000" progId="Equation.3">
                    <p:embed/>
                    <p:pic>
                      <p:nvPicPr>
                        <p:cNvPr id="0" name=""/>
                        <p:cNvPicPr/>
                        <p:nvPr/>
                      </p:nvPicPr>
                      <p:blipFill>
                        <a:blip r:embed="rId6"/>
                        <a:stretch>
                          <a:fillRect/>
                        </a:stretch>
                      </p:blipFill>
                      <p:spPr>
                        <a:xfrm>
                          <a:off x="5399234" y="1674809"/>
                          <a:ext cx="148305" cy="174626"/>
                        </a:xfrm>
                        <a:prstGeom prst="rect">
                          <a:avLst/>
                        </a:prstGeom>
                      </p:spPr>
                    </p:pic>
                  </p:oleObj>
                </mc:Fallback>
              </mc:AlternateContent>
            </a:graphicData>
          </a:graphic>
        </p:graphicFrame>
        <p:sp>
          <p:nvSpPr>
            <p:cNvPr id="65" name="Oval 64"/>
            <p:cNvSpPr>
              <a:spLocks/>
            </p:cNvSpPr>
            <p:nvPr/>
          </p:nvSpPr>
          <p:spPr>
            <a:xfrm>
              <a:off x="5729969" y="142430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p:cNvSpPr>
            <p:nvPr/>
          </p:nvSpPr>
          <p:spPr>
            <a:xfrm>
              <a:off x="5710919" y="213550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p:cNvSpPr>
            <p:nvPr/>
          </p:nvSpPr>
          <p:spPr>
            <a:xfrm>
              <a:off x="4606019" y="193865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659206" y="1162050"/>
              <a:ext cx="1219200" cy="1219200"/>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Oval 68"/>
            <p:cNvSpPr>
              <a:spLocks/>
            </p:cNvSpPr>
            <p:nvPr/>
          </p:nvSpPr>
          <p:spPr>
            <a:xfrm>
              <a:off x="4809219" y="220535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a:spLocks/>
            </p:cNvSpPr>
            <p:nvPr/>
          </p:nvSpPr>
          <p:spPr>
            <a:xfrm>
              <a:off x="4625069" y="106235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p:cNvSpPr>
            <p:nvPr/>
          </p:nvSpPr>
          <p:spPr>
            <a:xfrm>
              <a:off x="5755369" y="1081405"/>
              <a:ext cx="276834" cy="28422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V="1">
              <a:off x="5286215" y="1354667"/>
              <a:ext cx="446141" cy="415502"/>
            </a:xfrm>
            <a:prstGeom prst="straightConnector1">
              <a:avLst/>
            </a:prstGeom>
            <a:noFill/>
            <a:ln w="19050" cmpd="sng">
              <a:solidFill>
                <a:schemeClr val="tx1"/>
              </a:solidFill>
              <a:prstDash val="dash"/>
              <a:headEnd type="none"/>
              <a:tailEnd type="arrow"/>
            </a:ln>
            <a:effectLst/>
          </p:spPr>
          <p:style>
            <a:lnRef idx="1">
              <a:schemeClr val="accent1"/>
            </a:lnRef>
            <a:fillRef idx="3">
              <a:schemeClr val="accent1"/>
            </a:fillRef>
            <a:effectRef idx="2">
              <a:schemeClr val="accent1"/>
            </a:effectRef>
            <a:fontRef idx="minor">
              <a:schemeClr val="lt1"/>
            </a:fontRef>
          </p:style>
        </p:cxnSp>
        <p:graphicFrame>
          <p:nvGraphicFramePr>
            <p:cNvPr id="73" name="Object 72"/>
            <p:cNvGraphicFramePr>
              <a:graphicFrameLocks noChangeAspect="1"/>
            </p:cNvGraphicFramePr>
            <p:nvPr>
              <p:extLst>
                <p:ext uri="{D42A27DB-BD31-4B8C-83A1-F6EECF244321}">
                  <p14:modId xmlns:p14="http://schemas.microsoft.com/office/powerpoint/2010/main" val="2143888477"/>
                </p:ext>
              </p:extLst>
            </p:nvPr>
          </p:nvGraphicFramePr>
          <p:xfrm>
            <a:off x="5520672" y="1428747"/>
            <a:ext cx="237084" cy="268695"/>
          </p:xfrm>
          <a:graphic>
            <a:graphicData uri="http://schemas.openxmlformats.org/presentationml/2006/ole">
              <mc:AlternateContent xmlns:mc="http://schemas.openxmlformats.org/markup-compatibility/2006">
                <mc:Choice xmlns:v="urn:schemas-microsoft-com:vml" Requires="v">
                  <p:oleObj spid="_x0000_s11457" name="Equation" r:id="rId7" imgW="203200" imgH="215900" progId="Equation.3">
                    <p:embed/>
                  </p:oleObj>
                </mc:Choice>
                <mc:Fallback>
                  <p:oleObj name="Equation" r:id="rId7" imgW="203200" imgH="215900" progId="Equation.3">
                    <p:embed/>
                    <p:pic>
                      <p:nvPicPr>
                        <p:cNvPr id="0" name=""/>
                        <p:cNvPicPr/>
                        <p:nvPr/>
                      </p:nvPicPr>
                      <p:blipFill>
                        <a:blip r:embed="rId8"/>
                        <a:stretch>
                          <a:fillRect/>
                        </a:stretch>
                      </p:blipFill>
                      <p:spPr>
                        <a:xfrm>
                          <a:off x="5520672" y="1428747"/>
                          <a:ext cx="237084" cy="268695"/>
                        </a:xfrm>
                        <a:prstGeom prst="rect">
                          <a:avLst/>
                        </a:prstGeom>
                      </p:spPr>
                    </p:pic>
                  </p:oleObj>
                </mc:Fallback>
              </mc:AlternateContent>
            </a:graphicData>
          </a:graphic>
        </p:graphicFrame>
      </p:grpSp>
    </p:spTree>
    <p:extLst>
      <p:ext uri="{BB962C8B-B14F-4D97-AF65-F5344CB8AC3E}">
        <p14:creationId xmlns:p14="http://schemas.microsoft.com/office/powerpoint/2010/main" val="17021031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5609"/>
            <a:ext cx="8615987" cy="1143000"/>
          </a:xfrm>
        </p:spPr>
        <p:txBody>
          <a:bodyPr/>
          <a:lstStyle/>
          <a:p>
            <a:r>
              <a:rPr lang="en-US" dirty="0" smtClean="0"/>
              <a:t>SNAP: Automated Machine-Learning Approach to Quantum-Accurate Potentials </a:t>
            </a:r>
            <a:r>
              <a:rPr lang="en-US" sz="2000" b="0" dirty="0" smtClean="0"/>
              <a:t>(with Laura </a:t>
            </a:r>
            <a:r>
              <a:rPr lang="en-US" sz="2000" b="0" dirty="0" err="1" smtClean="0"/>
              <a:t>Swiler</a:t>
            </a:r>
            <a:r>
              <a:rPr lang="en-US" sz="2000" b="0" dirty="0" smtClean="0"/>
              <a:t>, 1441)</a:t>
            </a:r>
            <a:endParaRPr lang="en-US" sz="2000" dirty="0"/>
          </a:p>
        </p:txBody>
      </p:sp>
      <p:sp>
        <p:nvSpPr>
          <p:cNvPr id="5" name="Rounded Rectangle 4"/>
          <p:cNvSpPr/>
          <p:nvPr/>
        </p:nvSpPr>
        <p:spPr>
          <a:xfrm>
            <a:off x="4474947" y="3042458"/>
            <a:ext cx="2438400" cy="1143000"/>
          </a:xfrm>
          <a:prstGeom prst="roundRect">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LAMMPS </a:t>
            </a:r>
          </a:p>
          <a:p>
            <a:pPr algn="ctr"/>
            <a:r>
              <a:rPr lang="en-US" dirty="0" err="1" smtClean="0"/>
              <a:t>bispectrum</a:t>
            </a:r>
            <a:r>
              <a:rPr lang="en-US" dirty="0" smtClean="0"/>
              <a:t> </a:t>
            </a:r>
            <a:r>
              <a:rPr lang="en-US" dirty="0" err="1" smtClean="0"/>
              <a:t>coeffs</a:t>
            </a:r>
            <a:endParaRPr lang="en-US" dirty="0" smtClean="0"/>
          </a:p>
          <a:p>
            <a:pPr algn="ctr"/>
            <a:r>
              <a:rPr lang="en-US" dirty="0"/>
              <a:t>p</a:t>
            </a:r>
            <a:r>
              <a:rPr lang="en-US" dirty="0" smtClean="0"/>
              <a:t>air potential</a:t>
            </a:r>
            <a:endParaRPr lang="en-US" dirty="0"/>
          </a:p>
        </p:txBody>
      </p:sp>
      <p:sp>
        <p:nvSpPr>
          <p:cNvPr id="7" name="Rounded Rectangle 6"/>
          <p:cNvSpPr/>
          <p:nvPr/>
        </p:nvSpPr>
        <p:spPr>
          <a:xfrm>
            <a:off x="4610492" y="4579360"/>
            <a:ext cx="1981200" cy="136842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LAPACK</a:t>
            </a:r>
          </a:p>
          <a:p>
            <a:pPr algn="ctr"/>
            <a:r>
              <a:rPr lang="en-US" dirty="0" smtClean="0"/>
              <a:t>SNAP </a:t>
            </a:r>
            <a:r>
              <a:rPr lang="en-US" dirty="0" err="1" smtClean="0"/>
              <a:t>coeffs</a:t>
            </a:r>
            <a:endParaRPr lang="en-US" dirty="0"/>
          </a:p>
        </p:txBody>
      </p:sp>
      <p:sp>
        <p:nvSpPr>
          <p:cNvPr id="8" name="Rounded Rectangle 7"/>
          <p:cNvSpPr/>
          <p:nvPr/>
        </p:nvSpPr>
        <p:spPr>
          <a:xfrm>
            <a:off x="4627347" y="1671959"/>
            <a:ext cx="1981200" cy="1071241"/>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Python</a:t>
            </a:r>
          </a:p>
          <a:p>
            <a:pPr algn="ctr"/>
            <a:r>
              <a:rPr lang="en-US" dirty="0" smtClean="0"/>
              <a:t>LAMMPS files</a:t>
            </a:r>
            <a:endParaRPr lang="en-US" dirty="0"/>
          </a:p>
        </p:txBody>
      </p:sp>
      <p:cxnSp>
        <p:nvCxnSpPr>
          <p:cNvPr id="17" name="Straight Arrow Connector 16"/>
          <p:cNvCxnSpPr>
            <a:stCxn id="8" idx="2"/>
          </p:cNvCxnSpPr>
          <p:nvPr/>
        </p:nvCxnSpPr>
        <p:spPr>
          <a:xfrm>
            <a:off x="5617947" y="2743200"/>
            <a:ext cx="0" cy="2992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93009" y="4185458"/>
            <a:ext cx="0" cy="3754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7200" y="3066011"/>
            <a:ext cx="2209800" cy="122474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DAKOTA</a:t>
            </a:r>
          </a:p>
        </p:txBody>
      </p:sp>
      <p:sp>
        <p:nvSpPr>
          <p:cNvPr id="23" name="Rounded Rectangle 22"/>
          <p:cNvSpPr/>
          <p:nvPr/>
        </p:nvSpPr>
        <p:spPr>
          <a:xfrm>
            <a:off x="3941547" y="1219201"/>
            <a:ext cx="3352800" cy="48747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24"/>
          <p:cNvCxnSpPr/>
          <p:nvPr/>
        </p:nvCxnSpPr>
        <p:spPr>
          <a:xfrm flipV="1">
            <a:off x="1570413" y="941048"/>
            <a:ext cx="4030658" cy="2076473"/>
          </a:xfrm>
          <a:prstGeom prst="bentConnector3">
            <a:avLst>
              <a:gd name="adj1" fmla="val -99"/>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8" idx="0"/>
          </p:cNvCxnSpPr>
          <p:nvPr/>
        </p:nvCxnSpPr>
        <p:spPr>
          <a:xfrm>
            <a:off x="5601322" y="942109"/>
            <a:ext cx="16625" cy="729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22" idx="2"/>
          </p:cNvCxnSpPr>
          <p:nvPr/>
        </p:nvCxnSpPr>
        <p:spPr>
          <a:xfrm rot="10800000">
            <a:off x="1562101" y="4290753"/>
            <a:ext cx="4038971" cy="197680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18761" y="936033"/>
            <a:ext cx="2566558" cy="1477328"/>
          </a:xfrm>
          <a:prstGeom prst="rect">
            <a:avLst/>
          </a:prstGeom>
          <a:noFill/>
        </p:spPr>
        <p:txBody>
          <a:bodyPr wrap="square" rtlCol="0">
            <a:spAutoFit/>
          </a:bodyPr>
          <a:lstStyle/>
          <a:p>
            <a:r>
              <a:rPr lang="en-US" b="1" dirty="0" smtClean="0"/>
              <a:t>Choose hyper-parameters:</a:t>
            </a:r>
          </a:p>
          <a:p>
            <a:r>
              <a:rPr lang="en-US" dirty="0" smtClean="0"/>
              <a:t>QM group weights, </a:t>
            </a:r>
            <a:r>
              <a:rPr lang="en-US" dirty="0" err="1" smtClean="0"/>
              <a:t>bispectrum</a:t>
            </a:r>
            <a:r>
              <a:rPr lang="en-US" dirty="0" smtClean="0"/>
              <a:t> indices,</a:t>
            </a:r>
          </a:p>
          <a:p>
            <a:r>
              <a:rPr lang="en-US" dirty="0" smtClean="0"/>
              <a:t>cutoff distance, </a:t>
            </a:r>
            <a:endParaRPr lang="en-US" dirty="0"/>
          </a:p>
        </p:txBody>
      </p:sp>
      <p:sp>
        <p:nvSpPr>
          <p:cNvPr id="35" name="TextBox 34"/>
          <p:cNvSpPr txBox="1"/>
          <p:nvPr/>
        </p:nvSpPr>
        <p:spPr>
          <a:xfrm>
            <a:off x="1634946" y="5000027"/>
            <a:ext cx="2261754" cy="1200329"/>
          </a:xfrm>
          <a:prstGeom prst="rect">
            <a:avLst/>
          </a:prstGeom>
          <a:noFill/>
        </p:spPr>
        <p:txBody>
          <a:bodyPr wrap="square" rtlCol="0">
            <a:spAutoFit/>
          </a:bodyPr>
          <a:lstStyle/>
          <a:p>
            <a:r>
              <a:rPr lang="en-US" b="1" dirty="0" smtClean="0"/>
              <a:t>Output responses: </a:t>
            </a:r>
          </a:p>
          <a:p>
            <a:r>
              <a:rPr lang="en-US" dirty="0" smtClean="0"/>
              <a:t>Energy, force, stress errors per group</a:t>
            </a:r>
            <a:r>
              <a:rPr lang="en-US" b="1" dirty="0" smtClean="0"/>
              <a:t>, </a:t>
            </a:r>
            <a:r>
              <a:rPr lang="en-US" dirty="0" smtClean="0"/>
              <a:t>elastic constants,…</a:t>
            </a:r>
            <a:endParaRPr lang="en-US" dirty="0"/>
          </a:p>
        </p:txBody>
      </p:sp>
      <p:cxnSp>
        <p:nvCxnSpPr>
          <p:cNvPr id="47" name="Straight Arrow Connector 46"/>
          <p:cNvCxnSpPr>
            <a:stCxn id="7" idx="2"/>
          </p:cNvCxnSpPr>
          <p:nvPr/>
        </p:nvCxnSpPr>
        <p:spPr>
          <a:xfrm flipH="1">
            <a:off x="5601071" y="5947788"/>
            <a:ext cx="21" cy="3563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8" idx="1"/>
            <a:endCxn id="8" idx="3"/>
          </p:cNvCxnSpPr>
          <p:nvPr/>
        </p:nvCxnSpPr>
        <p:spPr>
          <a:xfrm flipH="1" flipV="1">
            <a:off x="6608547" y="2207580"/>
            <a:ext cx="876833" cy="9667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485380" y="2794526"/>
            <a:ext cx="1447800" cy="7595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QM</a:t>
            </a:r>
          </a:p>
          <a:p>
            <a:pPr algn="ctr"/>
            <a:r>
              <a:rPr lang="en-US" dirty="0"/>
              <a:t>groups</a:t>
            </a:r>
          </a:p>
        </p:txBody>
      </p:sp>
      <p:sp>
        <p:nvSpPr>
          <p:cNvPr id="30" name="TextBox 29"/>
          <p:cNvSpPr txBox="1"/>
          <p:nvPr/>
        </p:nvSpPr>
        <p:spPr>
          <a:xfrm>
            <a:off x="7403143" y="3684248"/>
            <a:ext cx="1998980" cy="2031325"/>
          </a:xfrm>
          <a:prstGeom prst="rect">
            <a:avLst/>
          </a:prstGeom>
          <a:noFill/>
        </p:spPr>
        <p:txBody>
          <a:bodyPr wrap="square" rtlCol="0">
            <a:spAutoFit/>
          </a:bodyPr>
          <a:lstStyle/>
          <a:p>
            <a:r>
              <a:rPr lang="en-US" b="1" dirty="0" smtClean="0"/>
              <a:t>In</a:t>
            </a:r>
            <a:r>
              <a:rPr lang="en-US" dirty="0" smtClean="0"/>
              <a:t>: Cell Dimensions</a:t>
            </a:r>
          </a:p>
          <a:p>
            <a:r>
              <a:rPr lang="en-US" dirty="0" smtClean="0"/>
              <a:t>Atom </a:t>
            </a:r>
            <a:r>
              <a:rPr lang="en-US" dirty="0" err="1" smtClean="0"/>
              <a:t>Coords</a:t>
            </a:r>
            <a:endParaRPr lang="en-US" dirty="0" smtClean="0"/>
          </a:p>
          <a:p>
            <a:r>
              <a:rPr lang="en-US" dirty="0" smtClean="0"/>
              <a:t>Atom Types</a:t>
            </a:r>
          </a:p>
          <a:p>
            <a:r>
              <a:rPr lang="en-US" b="1" dirty="0" smtClean="0"/>
              <a:t>Out</a:t>
            </a:r>
            <a:r>
              <a:rPr lang="en-US" dirty="0" smtClean="0"/>
              <a:t>: Energy</a:t>
            </a:r>
            <a:endParaRPr lang="en-US" dirty="0"/>
          </a:p>
          <a:p>
            <a:r>
              <a:rPr lang="en-US" dirty="0" smtClean="0"/>
              <a:t>Atom Forces</a:t>
            </a:r>
          </a:p>
          <a:p>
            <a:r>
              <a:rPr lang="en-US" dirty="0" smtClean="0"/>
              <a:t>Stress Tensor</a:t>
            </a:r>
          </a:p>
        </p:txBody>
      </p:sp>
      <p:sp>
        <p:nvSpPr>
          <p:cNvPr id="3" name="Slide Number Placeholder 2"/>
          <p:cNvSpPr>
            <a:spLocks noGrp="1"/>
          </p:cNvSpPr>
          <p:nvPr>
            <p:ph type="sldNum" sz="quarter" idx="12"/>
          </p:nvPr>
        </p:nvSpPr>
        <p:spPr/>
        <p:txBody>
          <a:bodyPr/>
          <a:lstStyle/>
          <a:p>
            <a:fld id="{81E20C30-8C38-4373-98D5-CEA79E58FC05}" type="slidenum">
              <a:rPr lang="en-US" smtClean="0"/>
              <a:pPr/>
              <a:t>5</a:t>
            </a:fld>
            <a:endParaRPr lang="en-US"/>
          </a:p>
        </p:txBody>
      </p:sp>
      <p:pic>
        <p:nvPicPr>
          <p:cNvPr id="20" name="Picture 19" descr="Ta_confi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265" y="1180259"/>
            <a:ext cx="1621368" cy="1276828"/>
          </a:xfrm>
          <a:prstGeom prst="rect">
            <a:avLst/>
          </a:prstGeom>
        </p:spPr>
      </p:pic>
    </p:spTree>
    <p:extLst>
      <p:ext uri="{BB962C8B-B14F-4D97-AF65-F5344CB8AC3E}">
        <p14:creationId xmlns:p14="http://schemas.microsoft.com/office/powerpoint/2010/main" val="2131130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01604"/>
            <a:ext cx="8422217" cy="685800"/>
          </a:xfrm>
        </p:spPr>
        <p:txBody>
          <a:bodyPr/>
          <a:lstStyle/>
          <a:p>
            <a:r>
              <a:rPr lang="en-US" dirty="0" smtClean="0"/>
              <a:t>SNAP: Predictive Model for Tantalum</a:t>
            </a:r>
            <a:endParaRPr lang="en-US" dirty="0"/>
          </a:p>
        </p:txBody>
      </p:sp>
      <p:sp>
        <p:nvSpPr>
          <p:cNvPr id="25" name="TextBox 24"/>
          <p:cNvSpPr txBox="1"/>
          <p:nvPr/>
        </p:nvSpPr>
        <p:spPr>
          <a:xfrm>
            <a:off x="528609" y="803867"/>
            <a:ext cx="8143976" cy="1477328"/>
          </a:xfrm>
          <a:prstGeom prst="rect">
            <a:avLst/>
          </a:prstGeom>
          <a:noFill/>
        </p:spPr>
        <p:txBody>
          <a:bodyPr wrap="square" rtlCol="0">
            <a:spAutoFit/>
          </a:bodyPr>
          <a:lstStyle/>
          <a:p>
            <a:r>
              <a:rPr lang="en-US" b="1" i="1" dirty="0" smtClean="0"/>
              <a:t>Objective: </a:t>
            </a:r>
            <a:r>
              <a:rPr lang="en-US" dirty="0" smtClean="0"/>
              <a:t>model </a:t>
            </a:r>
            <a:r>
              <a:rPr lang="en-US" dirty="0"/>
              <a:t>the </a:t>
            </a:r>
            <a:r>
              <a:rPr lang="en-US" dirty="0" smtClean="0"/>
              <a:t>motion of </a:t>
            </a:r>
            <a:r>
              <a:rPr lang="en-US" dirty="0"/>
              <a:t>dislocation cores </a:t>
            </a:r>
            <a:r>
              <a:rPr lang="en-US" dirty="0" smtClean="0"/>
              <a:t>and interaction with </a:t>
            </a:r>
            <a:r>
              <a:rPr lang="en-US" dirty="0"/>
              <a:t>grain boundaries </a:t>
            </a:r>
            <a:r>
              <a:rPr lang="en-US" dirty="0" smtClean="0"/>
              <a:t>to </a:t>
            </a:r>
            <a:r>
              <a:rPr lang="en-US" dirty="0"/>
              <a:t>understand microscopic failure </a:t>
            </a:r>
            <a:r>
              <a:rPr lang="en-US" dirty="0" smtClean="0"/>
              <a:t>mechanisms in BCC metals.  </a:t>
            </a:r>
            <a:r>
              <a:rPr lang="en-US" dirty="0"/>
              <a:t>E</a:t>
            </a:r>
            <a:r>
              <a:rPr lang="en-US" dirty="0" smtClean="0"/>
              <a:t>xisting tantalum potentials do not reproduce key results from DFT calculations.  </a:t>
            </a:r>
          </a:p>
          <a:p>
            <a:endParaRPr lang="en-US" dirty="0" smtClean="0"/>
          </a:p>
        </p:txBody>
      </p:sp>
      <p:sp>
        <p:nvSpPr>
          <p:cNvPr id="10" name="Rectangle 9"/>
          <p:cNvSpPr/>
          <p:nvPr/>
        </p:nvSpPr>
        <p:spPr>
          <a:xfrm>
            <a:off x="656300" y="3541155"/>
            <a:ext cx="2737774" cy="369332"/>
          </a:xfrm>
          <a:prstGeom prst="rect">
            <a:avLst/>
          </a:prstGeom>
        </p:spPr>
        <p:txBody>
          <a:bodyPr wrap="none">
            <a:spAutoFit/>
          </a:bodyPr>
          <a:lstStyle/>
          <a:p>
            <a:r>
              <a:rPr lang="en-US" dirty="0" smtClean="0">
                <a:solidFill>
                  <a:srgbClr val="3366FF"/>
                </a:solidFill>
              </a:rPr>
              <a:t>VASP DFT Training Data </a:t>
            </a:r>
            <a:endParaRPr lang="en-US" dirty="0">
              <a:solidFill>
                <a:srgbClr val="3366FF"/>
              </a:solidFill>
            </a:endParaRPr>
          </a:p>
        </p:txBody>
      </p:sp>
      <p:sp>
        <p:nvSpPr>
          <p:cNvPr id="36" name="TextBox 35"/>
          <p:cNvSpPr txBox="1"/>
          <p:nvPr/>
        </p:nvSpPr>
        <p:spPr>
          <a:xfrm>
            <a:off x="3692956" y="3604650"/>
            <a:ext cx="5026809" cy="2862323"/>
          </a:xfrm>
          <a:prstGeom prst="rect">
            <a:avLst/>
          </a:prstGeom>
          <a:noFill/>
        </p:spPr>
        <p:txBody>
          <a:bodyPr wrap="square" rtlCol="0">
            <a:spAutoFit/>
          </a:bodyPr>
          <a:lstStyle/>
          <a:p>
            <a:pPr marL="285750" indent="-285750">
              <a:buFont typeface="Arial"/>
              <a:buChar char="•"/>
            </a:pPr>
            <a:r>
              <a:rPr lang="en-US" dirty="0" smtClean="0"/>
              <a:t> 363 DFT configurations</a:t>
            </a:r>
          </a:p>
          <a:p>
            <a:pPr marL="285750" indent="-285750">
              <a:buFont typeface="Arial"/>
              <a:buChar char="•"/>
            </a:pPr>
            <a:r>
              <a:rPr lang="en-US" dirty="0" smtClean="0"/>
              <a:t>~100-atom supercells with perturbed atoms: BCC, FCC, A15, Liquid</a:t>
            </a:r>
          </a:p>
          <a:p>
            <a:pPr marL="285750" indent="-285750">
              <a:buFont typeface="Arial"/>
              <a:buChar char="•"/>
            </a:pPr>
            <a:r>
              <a:rPr lang="en-US" dirty="0" smtClean="0"/>
              <a:t>Relaxed Surfaces</a:t>
            </a:r>
          </a:p>
          <a:p>
            <a:pPr marL="285750" indent="-285750">
              <a:buFont typeface="Arial"/>
              <a:buChar char="•"/>
            </a:pPr>
            <a:r>
              <a:rPr lang="en-US" dirty="0" smtClean="0"/>
              <a:t>Generalized stacking faults, relaxed and </a:t>
            </a:r>
            <a:r>
              <a:rPr lang="en-US" dirty="0" err="1" smtClean="0"/>
              <a:t>unrelaxed</a:t>
            </a:r>
            <a:endParaRPr lang="en-US" dirty="0" smtClean="0"/>
          </a:p>
          <a:p>
            <a:pPr marL="285750" indent="-285750">
              <a:buFont typeface="Arial"/>
              <a:buChar char="•"/>
            </a:pPr>
            <a:r>
              <a:rPr lang="en-US" dirty="0" smtClean="0"/>
              <a:t>2-atom strained cells for BCC, FCC</a:t>
            </a:r>
          </a:p>
          <a:p>
            <a:pPr marL="285750" indent="-285750">
              <a:buFont typeface="Arial"/>
              <a:buChar char="•"/>
            </a:pPr>
            <a:r>
              <a:rPr lang="en-US" b="1" dirty="0" smtClean="0"/>
              <a:t>No dislocation or defect structures</a:t>
            </a:r>
          </a:p>
          <a:p>
            <a:pPr marL="285750" indent="-285750">
              <a:buFont typeface="Arial"/>
              <a:buChar char="•"/>
            </a:pPr>
            <a:endParaRPr lang="en-US" dirty="0" smtClean="0"/>
          </a:p>
          <a:p>
            <a:pPr marL="285750" indent="-285750">
              <a:buFont typeface="Arial"/>
              <a:buChar char="•"/>
            </a:pPr>
            <a:endParaRPr lang="en-US" dirty="0" smtClean="0"/>
          </a:p>
        </p:txBody>
      </p:sp>
      <p:pic>
        <p:nvPicPr>
          <p:cNvPr id="3" name="Picture 2" descr="Ta_confi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86" y="4062726"/>
            <a:ext cx="3259440" cy="2566809"/>
          </a:xfrm>
          <a:prstGeom prst="rect">
            <a:avLst/>
          </a:prstGeom>
        </p:spPr>
      </p:pic>
      <p:pic>
        <p:nvPicPr>
          <p:cNvPr id="11" name="Picture 10" descr="ta-dipole.png"/>
          <p:cNvPicPr>
            <a:picLocks noChangeAspect="1"/>
          </p:cNvPicPr>
          <p:nvPr/>
        </p:nvPicPr>
        <p:blipFill rotWithShape="1">
          <a:blip r:embed="rId4">
            <a:extLst>
              <a:ext uri="{28A0092B-C50C-407E-A947-70E740481C1C}">
                <a14:useLocalDpi xmlns:a14="http://schemas.microsoft.com/office/drawing/2010/main" val="0"/>
              </a:ext>
            </a:extLst>
          </a:blip>
          <a:srcRect l="6928" t="37436" r="5560" b="34686"/>
          <a:stretch/>
        </p:blipFill>
        <p:spPr>
          <a:xfrm>
            <a:off x="2633134" y="1728461"/>
            <a:ext cx="4535853" cy="1488716"/>
          </a:xfrm>
          <a:prstGeom prst="rect">
            <a:avLst/>
          </a:prstGeom>
        </p:spPr>
      </p:pic>
    </p:spTree>
    <p:extLst>
      <p:ext uri="{BB962C8B-B14F-4D97-AF65-F5344CB8AC3E}">
        <p14:creationId xmlns:p14="http://schemas.microsoft.com/office/powerpoint/2010/main" val="32291898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ce_err_ad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63" y="1232815"/>
            <a:ext cx="3429614" cy="2650156"/>
          </a:xfrm>
          <a:prstGeom prst="rect">
            <a:avLst/>
          </a:prstGeom>
        </p:spPr>
      </p:pic>
      <p:sp>
        <p:nvSpPr>
          <p:cNvPr id="2" name="Title 1"/>
          <p:cNvSpPr>
            <a:spLocks noGrp="1"/>
          </p:cNvSpPr>
          <p:nvPr>
            <p:ph type="title"/>
          </p:nvPr>
        </p:nvSpPr>
        <p:spPr>
          <a:xfrm>
            <a:off x="1023697" y="101604"/>
            <a:ext cx="7950970" cy="685800"/>
          </a:xfrm>
        </p:spPr>
        <p:txBody>
          <a:bodyPr/>
          <a:lstStyle/>
          <a:p>
            <a:r>
              <a:rPr lang="en-US" dirty="0" smtClean="0"/>
              <a:t>Accuracy of SNAP Tantalum Potentials</a:t>
            </a:r>
            <a:endParaRPr lang="en-US" dirty="0"/>
          </a:p>
        </p:txBody>
      </p:sp>
      <p:sp>
        <p:nvSpPr>
          <p:cNvPr id="8" name="Rectangle 7"/>
          <p:cNvSpPr/>
          <p:nvPr/>
        </p:nvSpPr>
        <p:spPr>
          <a:xfrm>
            <a:off x="4064000" y="964495"/>
            <a:ext cx="3778250" cy="338554"/>
          </a:xfrm>
          <a:prstGeom prst="rect">
            <a:avLst/>
          </a:prstGeom>
        </p:spPr>
        <p:txBody>
          <a:bodyPr wrap="square">
            <a:spAutoFit/>
          </a:bodyPr>
          <a:lstStyle/>
          <a:p>
            <a:pPr algn="ctr"/>
            <a:r>
              <a:rPr lang="en-US" sz="1600" b="1" dirty="0"/>
              <a:t>BCC Lattice and Elastic </a:t>
            </a:r>
            <a:r>
              <a:rPr lang="en-US" sz="1600" b="1" dirty="0" smtClean="0"/>
              <a:t>Constants</a:t>
            </a:r>
            <a:endParaRPr lang="en-US" sz="1600" b="1" dirty="0"/>
          </a:p>
        </p:txBody>
      </p:sp>
      <p:graphicFrame>
        <p:nvGraphicFramePr>
          <p:cNvPr id="11" name="Table 10"/>
          <p:cNvGraphicFramePr>
            <a:graphicFrameLocks noGrp="1"/>
          </p:cNvGraphicFramePr>
          <p:nvPr>
            <p:extLst>
              <p:ext uri="{D42A27DB-BD31-4B8C-83A1-F6EECF244321}">
                <p14:modId xmlns:p14="http://schemas.microsoft.com/office/powerpoint/2010/main" val="3579366825"/>
              </p:ext>
            </p:extLst>
          </p:nvPr>
        </p:nvGraphicFramePr>
        <p:xfrm>
          <a:off x="4070350" y="1492250"/>
          <a:ext cx="4946650" cy="2062480"/>
        </p:xfrm>
        <a:graphic>
          <a:graphicData uri="http://schemas.openxmlformats.org/drawingml/2006/table">
            <a:tbl>
              <a:tblPr firstRow="1" bandRow="1">
                <a:tableStyleId>{5C22544A-7EE6-4342-B048-85BDC9FD1C3A}</a:tableStyleId>
              </a:tblPr>
              <a:tblGrid>
                <a:gridCol w="1548130"/>
                <a:gridCol w="849630"/>
                <a:gridCol w="849630"/>
                <a:gridCol w="849630"/>
                <a:gridCol w="849630"/>
              </a:tblGrid>
              <a:tr h="370840">
                <a:tc>
                  <a:txBody>
                    <a:bodyPr/>
                    <a:lstStyle/>
                    <a:p>
                      <a:pPr algn="ctr"/>
                      <a:endParaRPr lang="en-US" sz="1600" dirty="0">
                        <a:solidFill>
                          <a:schemeClr val="tx1"/>
                        </a:solidFill>
                      </a:endParaRPr>
                    </a:p>
                  </a:txBody>
                  <a:tcPr/>
                </a:tc>
                <a:tc>
                  <a:txBody>
                    <a:bodyPr/>
                    <a:lstStyle/>
                    <a:p>
                      <a:pPr algn="ctr"/>
                      <a:r>
                        <a:rPr lang="en-US" sz="1600" dirty="0" smtClean="0">
                          <a:solidFill>
                            <a:schemeClr val="tx1"/>
                          </a:solidFill>
                        </a:rPr>
                        <a:t>a </a:t>
                      </a:r>
                    </a:p>
                    <a:p>
                      <a:pPr algn="ctr"/>
                      <a:r>
                        <a:rPr lang="en-US" sz="1600" dirty="0" smtClean="0">
                          <a:solidFill>
                            <a:schemeClr val="tx1"/>
                          </a:solidFill>
                        </a:rPr>
                        <a:t>[A]</a:t>
                      </a:r>
                      <a:endParaRPr lang="en-US" sz="1600" dirty="0">
                        <a:solidFill>
                          <a:schemeClr val="tx1"/>
                        </a:solidFill>
                      </a:endParaRPr>
                    </a:p>
                  </a:txBody>
                  <a:tcPr/>
                </a:tc>
                <a:tc>
                  <a:txBody>
                    <a:bodyPr/>
                    <a:lstStyle/>
                    <a:p>
                      <a:pPr algn="ctr"/>
                      <a:r>
                        <a:rPr lang="en-US" sz="1600" dirty="0" smtClean="0">
                          <a:solidFill>
                            <a:schemeClr val="tx1"/>
                          </a:solidFill>
                        </a:rPr>
                        <a:t>C11 [</a:t>
                      </a:r>
                      <a:r>
                        <a:rPr lang="en-US" sz="1600" dirty="0" err="1" smtClean="0">
                          <a:solidFill>
                            <a:schemeClr val="tx1"/>
                          </a:solidFill>
                        </a:rPr>
                        <a:t>Gpa</a:t>
                      </a:r>
                      <a:r>
                        <a:rPr lang="en-US" sz="1600" dirty="0" smtClean="0">
                          <a:solidFill>
                            <a:schemeClr val="tx1"/>
                          </a:solidFill>
                        </a:rPr>
                        <a:t>]</a:t>
                      </a:r>
                      <a:endParaRPr lang="en-US" sz="1600" dirty="0">
                        <a:solidFill>
                          <a:schemeClr val="tx1"/>
                        </a:solidFill>
                      </a:endParaRPr>
                    </a:p>
                  </a:txBody>
                  <a:tcPr/>
                </a:tc>
                <a:tc>
                  <a:txBody>
                    <a:bodyPr/>
                    <a:lstStyle/>
                    <a:p>
                      <a:pPr algn="ctr"/>
                      <a:r>
                        <a:rPr lang="en-US" sz="1600" dirty="0" smtClean="0">
                          <a:solidFill>
                            <a:schemeClr val="tx1"/>
                          </a:solidFill>
                        </a:rPr>
                        <a:t>C12 [</a:t>
                      </a:r>
                      <a:r>
                        <a:rPr lang="en-US" sz="1600" dirty="0" err="1" smtClean="0">
                          <a:solidFill>
                            <a:schemeClr val="tx1"/>
                          </a:solidFill>
                        </a:rPr>
                        <a:t>Gpa</a:t>
                      </a:r>
                      <a:r>
                        <a:rPr lang="en-US" sz="1600" dirty="0" smtClean="0">
                          <a:solidFill>
                            <a:schemeClr val="tx1"/>
                          </a:solidFill>
                        </a:rPr>
                        <a:t>]</a:t>
                      </a:r>
                      <a:endParaRPr lang="en-US" sz="1600" dirty="0">
                        <a:solidFill>
                          <a:schemeClr val="tx1"/>
                        </a:solidFill>
                      </a:endParaRPr>
                    </a:p>
                  </a:txBody>
                  <a:tcPr/>
                </a:tc>
                <a:tc>
                  <a:txBody>
                    <a:bodyPr/>
                    <a:lstStyle/>
                    <a:p>
                      <a:pPr algn="ctr"/>
                      <a:r>
                        <a:rPr lang="en-US" sz="1600" dirty="0" smtClean="0">
                          <a:solidFill>
                            <a:schemeClr val="tx1"/>
                          </a:solidFill>
                        </a:rPr>
                        <a:t>C44 [</a:t>
                      </a:r>
                      <a:r>
                        <a:rPr lang="en-US" sz="1600" dirty="0" err="1" smtClean="0">
                          <a:solidFill>
                            <a:schemeClr val="tx1"/>
                          </a:solidFill>
                        </a:rPr>
                        <a:t>Gpa</a:t>
                      </a:r>
                      <a:r>
                        <a:rPr lang="en-US" sz="1600" dirty="0" smtClean="0">
                          <a:solidFill>
                            <a:schemeClr val="tx1"/>
                          </a:solidFill>
                        </a:rPr>
                        <a:t>]</a:t>
                      </a:r>
                      <a:endParaRPr lang="en-US" sz="1600" dirty="0">
                        <a:solidFill>
                          <a:schemeClr val="tx1"/>
                        </a:solidFill>
                      </a:endParaRPr>
                    </a:p>
                  </a:txBody>
                  <a:tcPr/>
                </a:tc>
              </a:tr>
              <a:tr h="370840">
                <a:tc>
                  <a:txBody>
                    <a:bodyPr/>
                    <a:lstStyle/>
                    <a:p>
                      <a:r>
                        <a:rPr lang="en-US" sz="1600" dirty="0" err="1" smtClean="0"/>
                        <a:t>Expt</a:t>
                      </a:r>
                      <a:endParaRPr lang="en-US" sz="1600" dirty="0"/>
                    </a:p>
                  </a:txBody>
                  <a:tcPr/>
                </a:tc>
                <a:tc>
                  <a:txBody>
                    <a:bodyPr/>
                    <a:lstStyle/>
                    <a:p>
                      <a:r>
                        <a:rPr lang="en-US" sz="1600" dirty="0" smtClean="0"/>
                        <a:t>3.303</a:t>
                      </a:r>
                      <a:endParaRPr lang="en-US" sz="1600" dirty="0"/>
                    </a:p>
                  </a:txBody>
                  <a:tcPr/>
                </a:tc>
                <a:tc>
                  <a:txBody>
                    <a:bodyPr/>
                    <a:lstStyle/>
                    <a:p>
                      <a:r>
                        <a:rPr lang="en-US" sz="1600" dirty="0" smtClean="0"/>
                        <a:t>266</a:t>
                      </a:r>
                      <a:endParaRPr lang="en-US" sz="1600" dirty="0"/>
                    </a:p>
                  </a:txBody>
                  <a:tcPr/>
                </a:tc>
                <a:tc>
                  <a:txBody>
                    <a:bodyPr/>
                    <a:lstStyle/>
                    <a:p>
                      <a:r>
                        <a:rPr lang="en-US" sz="1600" dirty="0" smtClean="0"/>
                        <a:t>158</a:t>
                      </a:r>
                      <a:endParaRPr lang="en-US" sz="1600" dirty="0"/>
                    </a:p>
                  </a:txBody>
                  <a:tcPr/>
                </a:tc>
                <a:tc>
                  <a:txBody>
                    <a:bodyPr/>
                    <a:lstStyle/>
                    <a:p>
                      <a:r>
                        <a:rPr lang="en-US" sz="1600" dirty="0" smtClean="0"/>
                        <a:t>87</a:t>
                      </a:r>
                      <a:endParaRPr lang="en-US" sz="1600" dirty="0"/>
                    </a:p>
                  </a:txBody>
                  <a:tcPr/>
                </a:tc>
              </a:tr>
              <a:tr h="370840">
                <a:tc>
                  <a:txBody>
                    <a:bodyPr/>
                    <a:lstStyle/>
                    <a:p>
                      <a:r>
                        <a:rPr lang="en-US" sz="1600" dirty="0" smtClean="0"/>
                        <a:t>ADP*</a:t>
                      </a:r>
                      <a:endParaRPr lang="en-US" sz="1600" dirty="0"/>
                    </a:p>
                  </a:txBody>
                  <a:tcPr/>
                </a:tc>
                <a:tc>
                  <a:txBody>
                    <a:bodyPr/>
                    <a:lstStyle/>
                    <a:p>
                      <a:r>
                        <a:rPr lang="en-US" sz="1600" dirty="0" smtClean="0"/>
                        <a:t>3.305 </a:t>
                      </a:r>
                      <a:endParaRPr lang="en-US" sz="1600" dirty="0"/>
                    </a:p>
                  </a:txBody>
                  <a:tcPr/>
                </a:tc>
                <a:tc>
                  <a:txBody>
                    <a:bodyPr/>
                    <a:lstStyle/>
                    <a:p>
                      <a:r>
                        <a:rPr lang="en-US" sz="1600" dirty="0" smtClean="0"/>
                        <a:t>265 </a:t>
                      </a:r>
                      <a:endParaRPr lang="en-US" sz="1600" dirty="0"/>
                    </a:p>
                  </a:txBody>
                  <a:tcPr/>
                </a:tc>
                <a:tc>
                  <a:txBody>
                    <a:bodyPr/>
                    <a:lstStyle/>
                    <a:p>
                      <a:r>
                        <a:rPr lang="en-US" sz="1600" dirty="0" smtClean="0"/>
                        <a:t>163 </a:t>
                      </a:r>
                      <a:endParaRPr lang="en-US" sz="1600" dirty="0"/>
                    </a:p>
                  </a:txBody>
                  <a:tcPr/>
                </a:tc>
                <a:tc>
                  <a:txBody>
                    <a:bodyPr/>
                    <a:lstStyle/>
                    <a:p>
                      <a:r>
                        <a:rPr lang="en-US" sz="1600" dirty="0" smtClean="0"/>
                        <a:t>85 </a:t>
                      </a:r>
                      <a:endParaRPr lang="en-US" sz="1600" dirty="0"/>
                    </a:p>
                  </a:txBody>
                  <a:tcPr/>
                </a:tc>
              </a:tr>
              <a:tr h="370840">
                <a:tc>
                  <a:txBody>
                    <a:bodyPr/>
                    <a:lstStyle/>
                    <a:p>
                      <a:r>
                        <a:rPr lang="en-US" sz="1600" dirty="0" smtClean="0"/>
                        <a:t>DFT</a:t>
                      </a:r>
                      <a:endParaRPr lang="en-US" sz="1600" dirty="0"/>
                    </a:p>
                  </a:txBody>
                  <a:tcPr/>
                </a:tc>
                <a:tc>
                  <a:txBody>
                    <a:bodyPr/>
                    <a:lstStyle/>
                    <a:p>
                      <a:r>
                        <a:rPr lang="en-US" sz="1600" dirty="0" smtClean="0"/>
                        <a:t>3.320</a:t>
                      </a:r>
                      <a:endParaRPr lang="en-US" sz="1600" dirty="0"/>
                    </a:p>
                  </a:txBody>
                  <a:tcPr/>
                </a:tc>
                <a:tc>
                  <a:txBody>
                    <a:bodyPr/>
                    <a:lstStyle/>
                    <a:p>
                      <a:r>
                        <a:rPr lang="en-US" sz="1600" kern="1200" dirty="0" smtClean="0">
                          <a:solidFill>
                            <a:schemeClr val="dk1"/>
                          </a:solidFill>
                          <a:latin typeface="+mn-lt"/>
                          <a:ea typeface="+mn-ea"/>
                          <a:cs typeface="+mn-cs"/>
                        </a:rPr>
                        <a:t>263</a:t>
                      </a:r>
                      <a:endParaRPr lang="en-US" sz="1600" dirty="0"/>
                    </a:p>
                  </a:txBody>
                  <a:tcPr/>
                </a:tc>
                <a:tc>
                  <a:txBody>
                    <a:bodyPr/>
                    <a:lstStyle/>
                    <a:p>
                      <a:r>
                        <a:rPr lang="en-US" sz="1600" kern="1200" dirty="0" smtClean="0">
                          <a:solidFill>
                            <a:schemeClr val="dk1"/>
                          </a:solidFill>
                          <a:latin typeface="+mn-lt"/>
                          <a:ea typeface="+mn-ea"/>
                          <a:cs typeface="+mn-cs"/>
                        </a:rPr>
                        <a:t>162</a:t>
                      </a:r>
                      <a:endParaRPr lang="en-US" sz="1600" kern="1200" dirty="0">
                        <a:solidFill>
                          <a:schemeClr val="dk1"/>
                        </a:solidFill>
                        <a:latin typeface="+mn-lt"/>
                        <a:ea typeface="+mn-ea"/>
                        <a:cs typeface="+mn-cs"/>
                      </a:endParaRPr>
                    </a:p>
                  </a:txBody>
                  <a:tcPr/>
                </a:tc>
                <a:tc>
                  <a:txBody>
                    <a:bodyPr/>
                    <a:lstStyle/>
                    <a:p>
                      <a:r>
                        <a:rPr lang="en-US" sz="1600" dirty="0" smtClean="0"/>
                        <a:t>75</a:t>
                      </a:r>
                      <a:endParaRPr lang="en-US" sz="1600" dirty="0"/>
                    </a:p>
                  </a:txBody>
                  <a:tcPr/>
                </a:tc>
              </a:tr>
              <a:tr h="370840">
                <a:tc>
                  <a:txBody>
                    <a:bodyPr/>
                    <a:lstStyle/>
                    <a:p>
                      <a:r>
                        <a:rPr lang="en-US" sz="1600" dirty="0" smtClean="0"/>
                        <a:t>SNAP04</a:t>
                      </a:r>
                      <a:endParaRPr lang="en-US" sz="1600" dirty="0"/>
                    </a:p>
                  </a:txBody>
                  <a:tcPr/>
                </a:tc>
                <a:tc>
                  <a:txBody>
                    <a:bodyPr/>
                    <a:lstStyle/>
                    <a:p>
                      <a:r>
                        <a:rPr lang="en-US" sz="1600" dirty="0" smtClean="0"/>
                        <a:t>3.316 </a:t>
                      </a:r>
                      <a:endParaRPr lang="en-US" sz="1600" dirty="0"/>
                    </a:p>
                  </a:txBody>
                  <a:tcPr/>
                </a:tc>
                <a:tc>
                  <a:txBody>
                    <a:bodyPr/>
                    <a:lstStyle/>
                    <a:p>
                      <a:r>
                        <a:rPr lang="en-US" sz="1600" dirty="0" smtClean="0"/>
                        <a:t>260 </a:t>
                      </a:r>
                      <a:endParaRPr lang="en-US" sz="1600" dirty="0"/>
                    </a:p>
                  </a:txBody>
                  <a:tcPr/>
                </a:tc>
                <a:tc>
                  <a:txBody>
                    <a:bodyPr/>
                    <a:lstStyle/>
                    <a:p>
                      <a:r>
                        <a:rPr lang="en-US" sz="1600" dirty="0" smtClean="0"/>
                        <a:t>164</a:t>
                      </a:r>
                      <a:endParaRPr lang="en-US" sz="1600" dirty="0"/>
                    </a:p>
                  </a:txBody>
                  <a:tcPr/>
                </a:tc>
                <a:tc>
                  <a:txBody>
                    <a:bodyPr/>
                    <a:lstStyle/>
                    <a:p>
                      <a:r>
                        <a:rPr lang="en-US" sz="1600" dirty="0" smtClean="0"/>
                        <a:t>78 </a:t>
                      </a:r>
                      <a:endParaRPr lang="en-US" sz="1600" dirty="0"/>
                    </a:p>
                  </a:txBody>
                  <a:tcPr/>
                </a:tc>
              </a:tr>
            </a:tbl>
          </a:graphicData>
        </a:graphic>
      </p:graphicFrame>
      <p:sp>
        <p:nvSpPr>
          <p:cNvPr id="13" name="Rectangle 12"/>
          <p:cNvSpPr/>
          <p:nvPr/>
        </p:nvSpPr>
        <p:spPr>
          <a:xfrm>
            <a:off x="1117533" y="1282288"/>
            <a:ext cx="633933" cy="369332"/>
          </a:xfrm>
          <a:prstGeom prst="rect">
            <a:avLst/>
          </a:prstGeom>
        </p:spPr>
        <p:txBody>
          <a:bodyPr wrap="none">
            <a:spAutoFit/>
          </a:bodyPr>
          <a:lstStyle/>
          <a:p>
            <a:r>
              <a:rPr lang="en-US" dirty="0" smtClean="0"/>
              <a:t>0.52</a:t>
            </a:r>
            <a:endParaRPr lang="en-US" dirty="0"/>
          </a:p>
        </p:txBody>
      </p:sp>
      <p:sp>
        <p:nvSpPr>
          <p:cNvPr id="14" name="Rectangle 13"/>
          <p:cNvSpPr/>
          <p:nvPr/>
        </p:nvSpPr>
        <p:spPr>
          <a:xfrm>
            <a:off x="2171634" y="1306276"/>
            <a:ext cx="762311" cy="369332"/>
          </a:xfrm>
          <a:prstGeom prst="rect">
            <a:avLst/>
          </a:prstGeom>
        </p:spPr>
        <p:txBody>
          <a:bodyPr wrap="none">
            <a:spAutoFit/>
          </a:bodyPr>
          <a:lstStyle/>
          <a:p>
            <a:r>
              <a:rPr lang="en-US" dirty="0" smtClean="0"/>
              <a:t>0.087</a:t>
            </a:r>
            <a:endParaRPr lang="en-US" dirty="0"/>
          </a:p>
        </p:txBody>
      </p:sp>
      <p:sp>
        <p:nvSpPr>
          <p:cNvPr id="15" name="TextBox 14"/>
          <p:cNvSpPr txBox="1"/>
          <p:nvPr/>
        </p:nvSpPr>
        <p:spPr>
          <a:xfrm>
            <a:off x="603250" y="1036625"/>
            <a:ext cx="2711450" cy="369332"/>
          </a:xfrm>
          <a:prstGeom prst="rect">
            <a:avLst/>
          </a:prstGeom>
          <a:noFill/>
        </p:spPr>
        <p:txBody>
          <a:bodyPr wrap="square" rtlCol="0">
            <a:spAutoFit/>
          </a:bodyPr>
          <a:lstStyle/>
          <a:p>
            <a:pPr algn="ctr"/>
            <a:r>
              <a:rPr lang="en-US" dirty="0" smtClean="0"/>
              <a:t>Tantalum |</a:t>
            </a:r>
            <a:r>
              <a:rPr lang="en-US" i="1" dirty="0" smtClean="0"/>
              <a:t>F-F</a:t>
            </a:r>
            <a:r>
              <a:rPr lang="en-US" i="1" baseline="-25000" dirty="0" smtClean="0"/>
              <a:t>QM</a:t>
            </a:r>
            <a:r>
              <a:rPr lang="en-US" i="1" dirty="0" smtClean="0"/>
              <a:t>| </a:t>
            </a:r>
            <a:r>
              <a:rPr lang="en-US" dirty="0" smtClean="0"/>
              <a:t>(eV/A)</a:t>
            </a:r>
          </a:p>
        </p:txBody>
      </p:sp>
      <p:sp>
        <p:nvSpPr>
          <p:cNvPr id="17" name="TextBox 16"/>
          <p:cNvSpPr txBox="1"/>
          <p:nvPr/>
        </p:nvSpPr>
        <p:spPr>
          <a:xfrm>
            <a:off x="1679309" y="4114800"/>
            <a:ext cx="4101065" cy="523220"/>
          </a:xfrm>
          <a:prstGeom prst="rect">
            <a:avLst/>
          </a:prstGeom>
          <a:noFill/>
        </p:spPr>
        <p:txBody>
          <a:bodyPr wrap="none" rtlCol="0">
            <a:spAutoFit/>
          </a:bodyPr>
          <a:lstStyle/>
          <a:p>
            <a:pPr algn="ctr"/>
            <a:r>
              <a:rPr lang="en-US" sz="1400" b="1" dirty="0" smtClean="0"/>
              <a:t>Radial Distribution Function, Molten Tantalum</a:t>
            </a:r>
          </a:p>
          <a:p>
            <a:pPr algn="ctr"/>
            <a:r>
              <a:rPr lang="en-US" sz="1400" b="1" dirty="0"/>
              <a:t>T=3500 K, volume/atom = 20.9 Å</a:t>
            </a:r>
            <a:r>
              <a:rPr lang="en-US" sz="1400" b="1" baseline="30000" dirty="0"/>
              <a:t>3</a:t>
            </a:r>
            <a:endParaRPr lang="en-US" sz="1400" b="1" dirty="0"/>
          </a:p>
        </p:txBody>
      </p:sp>
      <p:grpSp>
        <p:nvGrpSpPr>
          <p:cNvPr id="9" name="Group 8"/>
          <p:cNvGrpSpPr/>
          <p:nvPr/>
        </p:nvGrpSpPr>
        <p:grpSpPr>
          <a:xfrm>
            <a:off x="3997344" y="4700411"/>
            <a:ext cx="2685678" cy="1828800"/>
            <a:chOff x="3997344" y="4700411"/>
            <a:chExt cx="2685678" cy="1828800"/>
          </a:xfrm>
        </p:grpSpPr>
        <p:pic>
          <p:nvPicPr>
            <p:cNvPr id="24" name="Picture 23"/>
            <p:cNvPicPr>
              <a:picLocks noChangeAspect="1"/>
            </p:cNvPicPr>
            <p:nvPr/>
          </p:nvPicPr>
          <p:blipFill>
            <a:blip r:embed="rId4"/>
            <a:stretch>
              <a:fillRect/>
            </a:stretch>
          </p:blipFill>
          <p:spPr>
            <a:xfrm>
              <a:off x="3997344" y="4700411"/>
              <a:ext cx="2685678" cy="1828800"/>
            </a:xfrm>
            <a:prstGeom prst="rect">
              <a:avLst/>
            </a:prstGeom>
          </p:spPr>
        </p:pic>
        <p:sp>
          <p:nvSpPr>
            <p:cNvPr id="25" name="TextBox 24"/>
            <p:cNvSpPr txBox="1"/>
            <p:nvPr/>
          </p:nvSpPr>
          <p:spPr>
            <a:xfrm>
              <a:off x="5257800" y="4913865"/>
              <a:ext cx="1219200" cy="538609"/>
            </a:xfrm>
            <a:prstGeom prst="rect">
              <a:avLst/>
            </a:prstGeom>
            <a:noFill/>
          </p:spPr>
          <p:txBody>
            <a:bodyPr wrap="square" rtlCol="0">
              <a:spAutoFit/>
            </a:bodyPr>
            <a:lstStyle/>
            <a:p>
              <a:r>
                <a:rPr lang="en-US" dirty="0" smtClean="0"/>
                <a:t>SNAP</a:t>
              </a:r>
            </a:p>
            <a:p>
              <a:r>
                <a:rPr lang="en-US" sz="1100" dirty="0" smtClean="0"/>
                <a:t>Cand04</a:t>
              </a:r>
              <a:endParaRPr lang="en-US" sz="1100" dirty="0"/>
            </a:p>
          </p:txBody>
        </p:sp>
        <p:cxnSp>
          <p:nvCxnSpPr>
            <p:cNvPr id="26" name="Straight Connector 25"/>
            <p:cNvCxnSpPr/>
            <p:nvPr/>
          </p:nvCxnSpPr>
          <p:spPr>
            <a:xfrm flipV="1">
              <a:off x="4318000" y="5744633"/>
              <a:ext cx="2341033" cy="5292"/>
            </a:xfrm>
            <a:prstGeom prst="line">
              <a:avLst/>
            </a:prstGeom>
            <a:ln>
              <a:prstDash val="solid"/>
            </a:ln>
          </p:spPr>
          <p:style>
            <a:lnRef idx="1">
              <a:schemeClr val="dk1"/>
            </a:lnRef>
            <a:fillRef idx="0">
              <a:schemeClr val="dk1"/>
            </a:fillRef>
            <a:effectRef idx="0">
              <a:schemeClr val="dk1"/>
            </a:effectRef>
            <a:fontRef idx="minor">
              <a:schemeClr val="tx1"/>
            </a:fontRef>
          </p:style>
        </p:cxnSp>
      </p:grpSp>
      <p:pic>
        <p:nvPicPr>
          <p:cNvPr id="7" name="Picture 6" descr="rdf_jakse_ta.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025" y="4633977"/>
            <a:ext cx="2774498" cy="1926532"/>
          </a:xfrm>
          <a:prstGeom prst="rect">
            <a:avLst/>
          </a:prstGeom>
        </p:spPr>
      </p:pic>
      <p:sp>
        <p:nvSpPr>
          <p:cNvPr id="20" name="TextBox 19"/>
          <p:cNvSpPr txBox="1"/>
          <p:nvPr/>
        </p:nvSpPr>
        <p:spPr>
          <a:xfrm>
            <a:off x="2439789" y="4857401"/>
            <a:ext cx="1190044" cy="538609"/>
          </a:xfrm>
          <a:prstGeom prst="rect">
            <a:avLst/>
          </a:prstGeom>
          <a:noFill/>
        </p:spPr>
        <p:txBody>
          <a:bodyPr wrap="square" rtlCol="0">
            <a:spAutoFit/>
          </a:bodyPr>
          <a:lstStyle/>
          <a:p>
            <a:r>
              <a:rPr lang="en-US" dirty="0" smtClean="0"/>
              <a:t>QM</a:t>
            </a:r>
          </a:p>
          <a:p>
            <a:r>
              <a:rPr lang="en-US" sz="1100" dirty="0" err="1" smtClean="0"/>
              <a:t>Jakse</a:t>
            </a:r>
            <a:r>
              <a:rPr lang="en-US" sz="1100" dirty="0" smtClean="0"/>
              <a:t> </a:t>
            </a:r>
            <a:r>
              <a:rPr lang="en-US" sz="1100" i="1" dirty="0" smtClean="0"/>
              <a:t>et al.</a:t>
            </a:r>
            <a:r>
              <a:rPr lang="en-US" sz="1100" dirty="0" smtClean="0"/>
              <a:t>(2004)</a:t>
            </a:r>
            <a:endParaRPr lang="en-US" sz="1100" dirty="0"/>
          </a:p>
        </p:txBody>
      </p:sp>
      <p:cxnSp>
        <p:nvCxnSpPr>
          <p:cNvPr id="27" name="Straight Connector 26"/>
          <p:cNvCxnSpPr/>
          <p:nvPr/>
        </p:nvCxnSpPr>
        <p:spPr>
          <a:xfrm>
            <a:off x="1529644" y="5744280"/>
            <a:ext cx="2235200" cy="0"/>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166510" y="1694938"/>
            <a:ext cx="1095452" cy="369332"/>
          </a:xfrm>
          <a:prstGeom prst="rect">
            <a:avLst/>
          </a:prstGeom>
          <a:solidFill>
            <a:schemeClr val="bg1"/>
          </a:solidFill>
        </p:spPr>
        <p:txBody>
          <a:bodyPr wrap="square" rtlCol="0">
            <a:spAutoFit/>
          </a:bodyPr>
          <a:lstStyle/>
          <a:p>
            <a:r>
              <a:rPr lang="en-US" dirty="0" smtClean="0">
                <a:solidFill>
                  <a:srgbClr val="FF0000"/>
                </a:solidFill>
              </a:rPr>
              <a:t>SNAP04</a:t>
            </a:r>
          </a:p>
        </p:txBody>
      </p:sp>
      <p:sp>
        <p:nvSpPr>
          <p:cNvPr id="19" name="TextBox 18"/>
          <p:cNvSpPr txBox="1"/>
          <p:nvPr/>
        </p:nvSpPr>
        <p:spPr>
          <a:xfrm>
            <a:off x="820412" y="1701148"/>
            <a:ext cx="1095452" cy="369332"/>
          </a:xfrm>
          <a:prstGeom prst="rect">
            <a:avLst/>
          </a:prstGeom>
          <a:solidFill>
            <a:schemeClr val="bg1"/>
          </a:solidFill>
        </p:spPr>
        <p:txBody>
          <a:bodyPr wrap="square" rtlCol="0">
            <a:spAutoFit/>
          </a:bodyPr>
          <a:lstStyle/>
          <a:p>
            <a:r>
              <a:rPr lang="en-US" dirty="0" smtClean="0"/>
              <a:t>ADP*</a:t>
            </a:r>
          </a:p>
        </p:txBody>
      </p:sp>
      <p:sp>
        <p:nvSpPr>
          <p:cNvPr id="3" name="Rectangle 2"/>
          <p:cNvSpPr/>
          <p:nvPr/>
        </p:nvSpPr>
        <p:spPr>
          <a:xfrm>
            <a:off x="5054556" y="3653494"/>
            <a:ext cx="3031820" cy="246221"/>
          </a:xfrm>
          <a:prstGeom prst="rect">
            <a:avLst/>
          </a:prstGeom>
        </p:spPr>
        <p:txBody>
          <a:bodyPr wrap="square">
            <a:spAutoFit/>
          </a:bodyPr>
          <a:lstStyle/>
          <a:p>
            <a:r>
              <a:rPr lang="en-US" sz="1000" dirty="0" smtClean="0"/>
              <a:t>*Gilbert</a:t>
            </a:r>
            <a:r>
              <a:rPr lang="en-US" sz="1000" dirty="0"/>
              <a:t>, </a:t>
            </a:r>
            <a:r>
              <a:rPr lang="en-US" sz="1000" dirty="0" err="1" smtClean="0"/>
              <a:t>Queyreau</a:t>
            </a:r>
            <a:r>
              <a:rPr lang="en-US" sz="1000" dirty="0" smtClean="0"/>
              <a:t>, </a:t>
            </a:r>
            <a:r>
              <a:rPr lang="en-US" sz="1000" dirty="0"/>
              <a:t>and </a:t>
            </a:r>
            <a:r>
              <a:rPr lang="en-US" sz="1000" dirty="0" smtClean="0"/>
              <a:t>Marian, PRB</a:t>
            </a:r>
            <a:r>
              <a:rPr lang="en-US" sz="1000" dirty="0"/>
              <a:t>, </a:t>
            </a:r>
            <a:r>
              <a:rPr lang="en-US" sz="1000" dirty="0" smtClean="0"/>
              <a:t>(2011)</a:t>
            </a:r>
            <a:endParaRPr lang="en-US" sz="1000" dirty="0"/>
          </a:p>
        </p:txBody>
      </p:sp>
    </p:spTree>
    <p:extLst>
      <p:ext uri="{BB962C8B-B14F-4D97-AF65-F5344CB8AC3E}">
        <p14:creationId xmlns:p14="http://schemas.microsoft.com/office/powerpoint/2010/main" val="38916070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97" y="101604"/>
            <a:ext cx="7950970" cy="685800"/>
          </a:xfrm>
        </p:spPr>
        <p:txBody>
          <a:bodyPr/>
          <a:lstStyle/>
          <a:p>
            <a:r>
              <a:rPr lang="en-US" dirty="0" smtClean="0"/>
              <a:t>Accuracy of SNAP Tantalum Potentials</a:t>
            </a: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176920614"/>
              </p:ext>
            </p:extLst>
          </p:nvPr>
        </p:nvGraphicFramePr>
        <p:xfrm>
          <a:off x="323572" y="945129"/>
          <a:ext cx="8502932" cy="3991869"/>
        </p:xfrm>
        <a:graphic>
          <a:graphicData uri="http://schemas.openxmlformats.org/drawingml/2006/table">
            <a:tbl>
              <a:tblPr/>
              <a:tblGrid>
                <a:gridCol w="2557888"/>
                <a:gridCol w="619032"/>
                <a:gridCol w="502234"/>
                <a:gridCol w="548953"/>
                <a:gridCol w="525593"/>
                <a:gridCol w="455514"/>
                <a:gridCol w="455514"/>
                <a:gridCol w="560633"/>
                <a:gridCol w="467194"/>
                <a:gridCol w="595672"/>
                <a:gridCol w="455514"/>
                <a:gridCol w="759191"/>
              </a:tblGrid>
              <a:tr h="180870">
                <a:tc>
                  <a:txBody>
                    <a:bodyPr/>
                    <a:lstStyle/>
                    <a:p>
                      <a:pPr algn="l" fontAlgn="b"/>
                      <a:r>
                        <a:rPr lang="en-US" sz="1100" b="0" i="0" u="none" strike="noStrike">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fontAlgn="b"/>
                      <a:r>
                        <a:rPr lang="en-US" sz="1100" b="1" i="0" u="none" strike="noStrike">
                          <a:solidFill>
                            <a:srgbClr val="000000"/>
                          </a:solidFill>
                          <a:effectLst/>
                          <a:latin typeface="Calibri"/>
                        </a:rPr>
                        <a:t>SNAP candidate</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F7"/>
                    </a:solidFill>
                  </a:tcPr>
                </a:tc>
                <a:tc gridSpan="3">
                  <a:txBody>
                    <a:bodyPr/>
                    <a:lstStyle/>
                    <a:p>
                      <a:pPr algn="ctr" fontAlgn="b"/>
                      <a:r>
                        <a:rPr lang="en-US" sz="1100" b="1" i="0" u="none" strike="noStrike">
                          <a:solidFill>
                            <a:srgbClr val="000000"/>
                          </a:solidFill>
                          <a:effectLst/>
                          <a:latin typeface="Calibri"/>
                        </a:rPr>
                        <a:t>EAM</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F7"/>
                    </a:solidFill>
                  </a:tcPr>
                </a:tc>
                <a:tc hMerge="1">
                  <a:txBody>
                    <a:bodyPr/>
                    <a:lstStyle/>
                    <a:p>
                      <a:endParaRPr lang="en-US"/>
                    </a:p>
                  </a:txBody>
                  <a:tcPr/>
                </a:tc>
                <a:tc hMerge="1">
                  <a:txBody>
                    <a:bodyPr/>
                    <a:lstStyle/>
                    <a:p>
                      <a:endParaRPr lang="en-US"/>
                    </a:p>
                  </a:txBody>
                  <a:tcPr/>
                </a:tc>
                <a:tc>
                  <a:txBody>
                    <a:bodyPr/>
                    <a:lstStyle/>
                    <a:p>
                      <a:pPr algn="ctr" fontAlgn="b"/>
                      <a:r>
                        <a:rPr lang="en-US" sz="1100" b="1" i="0" u="none" strike="noStrike">
                          <a:solidFill>
                            <a:srgbClr val="000000"/>
                          </a:solidFill>
                          <a:effectLst/>
                          <a:latin typeface="Calibri"/>
                        </a:rPr>
                        <a:t>ADP</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F7"/>
                    </a:solidFill>
                  </a:tcPr>
                </a:tc>
              </a:tr>
              <a:tr h="180870">
                <a:tc>
                  <a:txBody>
                    <a:bodyPr/>
                    <a:lstStyle/>
                    <a:p>
                      <a:pPr algn="l" fontAlgn="b"/>
                      <a:r>
                        <a:rPr lang="en-US" sz="1100" b="0" i="1" u="none" strike="noStrike">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1" u="none" strike="noStrike">
                          <a:solidFill>
                            <a:srgbClr val="000000"/>
                          </a:solidFill>
                          <a:effectLst/>
                          <a:latin typeface="Calibri"/>
                        </a:rPr>
                        <a:t>1</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2</a:t>
                      </a:r>
                    </a:p>
                  </a:txBody>
                  <a:tcPr marL="11304" marR="11304" marT="113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3</a:t>
                      </a:r>
                    </a:p>
                  </a:txBody>
                  <a:tcPr marL="11304" marR="11304" marT="113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4</a:t>
                      </a:r>
                    </a:p>
                  </a:txBody>
                  <a:tcPr marL="11304" marR="11304" marT="113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6</a:t>
                      </a:r>
                    </a:p>
                  </a:txBody>
                  <a:tcPr marL="11304" marR="11304" marT="113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6A</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DFT</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Zhou</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Li</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ATFS</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c>
                  <a:txBody>
                    <a:bodyPr/>
                    <a:lstStyle/>
                    <a:p>
                      <a:pPr algn="ctr" fontAlgn="b"/>
                      <a:r>
                        <a:rPr lang="en-US" sz="1100" b="0" i="1" u="none" strike="noStrike">
                          <a:solidFill>
                            <a:srgbClr val="000000"/>
                          </a:solidFill>
                          <a:effectLst/>
                          <a:latin typeface="Calibri"/>
                        </a:rPr>
                        <a:t>Mishin</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DFD"/>
                    </a:solidFill>
                  </a:tcPr>
                </a:tc>
              </a:tr>
              <a:tr h="174088">
                <a:tc>
                  <a:txBody>
                    <a:bodyPr/>
                    <a:lstStyle/>
                    <a:p>
                      <a:pPr algn="l" fontAlgn="b"/>
                      <a:r>
                        <a:rPr lang="en-US" sz="1100" b="0" i="0" u="none" strike="noStrike">
                          <a:solidFill>
                            <a:srgbClr val="000000"/>
                          </a:solidFill>
                          <a:effectLst/>
                          <a:latin typeface="Calibri"/>
                        </a:rPr>
                        <a:t>Lattice Parameter (Angstroms)</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3.316</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3.317</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3.316</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3.316</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3.316</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3.316</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3.320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FF4"/>
                    </a:solidFill>
                  </a:tcPr>
                </a:tc>
                <a:tc>
                  <a:txBody>
                    <a:bodyPr/>
                    <a:lstStyle/>
                    <a:p>
                      <a:pPr algn="ctr" fontAlgn="b"/>
                      <a:r>
                        <a:rPr lang="en-US" sz="1100" b="0" i="0" u="none" strike="noStrike">
                          <a:solidFill>
                            <a:srgbClr val="000000"/>
                          </a:solidFill>
                          <a:effectLst/>
                          <a:latin typeface="Calibri"/>
                        </a:rPr>
                        <a:t>3.303</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3.303</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3.306</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3.305</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0870">
                <a:tc>
                  <a:txBody>
                    <a:bodyPr/>
                    <a:lstStyle/>
                    <a:p>
                      <a:pPr algn="l" fontAlgn="b"/>
                      <a:r>
                        <a:rPr lang="en-US" sz="1100" b="0" i="0" u="none" strike="noStrike">
                          <a:solidFill>
                            <a:srgbClr val="000000"/>
                          </a:solidFill>
                          <a:effectLst/>
                          <a:latin typeface="Calibri"/>
                        </a:rPr>
                        <a:t>Equilibrium Atomic Energy (eV)</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11.759</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11.843</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11.781</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11.787</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11.859</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11.852</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11.85</a:t>
                      </a:r>
                      <a:endParaRPr lang="en-US" sz="1100" b="1" i="0" u="none" strike="noStrike" dirty="0">
                        <a:solidFill>
                          <a:srgbClr val="000000"/>
                        </a:solidFill>
                        <a:effectLst/>
                        <a:latin typeface="Calibri"/>
                      </a:endParaRP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FFF4"/>
                    </a:solidFill>
                  </a:tcPr>
                </a:tc>
                <a:tc>
                  <a:txBody>
                    <a:bodyPr/>
                    <a:lstStyle/>
                    <a:p>
                      <a:pPr algn="ctr" fontAlgn="b"/>
                      <a:r>
                        <a:rPr lang="en-US" sz="1100" b="0" i="0" u="none" strike="noStrike">
                          <a:solidFill>
                            <a:srgbClr val="000000"/>
                          </a:solidFill>
                          <a:effectLst/>
                          <a:latin typeface="Calibri"/>
                        </a:rPr>
                        <a:t>8.090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8.089</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8.100</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8.100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4088">
                <a:tc>
                  <a:txBody>
                    <a:bodyPr/>
                    <a:lstStyle/>
                    <a:p>
                      <a:pPr algn="l" fontAlgn="b"/>
                      <a:r>
                        <a:rPr lang="en-US" sz="1100" b="0" i="0" u="none" strike="noStrike">
                          <a:solidFill>
                            <a:srgbClr val="000000"/>
                          </a:solidFill>
                          <a:effectLst/>
                          <a:latin typeface="Calibri"/>
                        </a:rPr>
                        <a:t>Vacancy Formation Energy (eV)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Calibri"/>
                        </a:rPr>
                        <a:t>-0.15</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3.55</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FF0000"/>
                          </a:solidFill>
                          <a:effectLst/>
                          <a:latin typeface="Calibri"/>
                        </a:rPr>
                        <a:t>-0.31</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0.01</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2.70</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2.71</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2.89</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FF4"/>
                    </a:solidFill>
                  </a:tcPr>
                </a:tc>
                <a:tc>
                  <a:txBody>
                    <a:bodyPr/>
                    <a:lstStyle/>
                    <a:p>
                      <a:pPr algn="ctr" fontAlgn="b"/>
                      <a:r>
                        <a:rPr lang="en-US" sz="1100" b="0" i="0" u="none" strike="noStrike">
                          <a:solidFill>
                            <a:srgbClr val="000000"/>
                          </a:solidFill>
                          <a:effectLst/>
                          <a:latin typeface="Calibri"/>
                        </a:rPr>
                        <a:t>2.974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2.747</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2.904</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2.920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0870">
                <a:tc>
                  <a:txBody>
                    <a:bodyPr/>
                    <a:lstStyle/>
                    <a:p>
                      <a:pPr algn="l" fontAlgn="b"/>
                      <a:r>
                        <a:rPr lang="en-US" sz="1100" b="0" i="0" u="none" strike="noStrike">
                          <a:solidFill>
                            <a:srgbClr val="000000"/>
                          </a:solidFill>
                          <a:effectLst/>
                          <a:latin typeface="Calibri"/>
                        </a:rPr>
                        <a:t>Vacancy Formation Energy (eV) - Unrelaxed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0.43</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3.68</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-0.08</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0.19</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3.03</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3.03</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3.36</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FFF4"/>
                    </a:solidFill>
                  </a:tcPr>
                </a:tc>
                <a:tc>
                  <a:txBody>
                    <a:bodyPr/>
                    <a:lstStyle/>
                    <a:p>
                      <a:pPr algn="ctr" fontAlgn="b"/>
                      <a:r>
                        <a:rPr lang="en-US" sz="1100" b="0" i="0" u="none" strike="noStrike">
                          <a:solidFill>
                            <a:srgbClr val="000000"/>
                          </a:solidFill>
                          <a:effectLst/>
                          <a:latin typeface="Calibri"/>
                        </a:rPr>
                        <a:t>3.078</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2.936</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3.133</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3.014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4088">
                <a:tc>
                  <a:txBody>
                    <a:bodyPr/>
                    <a:lstStyle/>
                    <a:p>
                      <a:pPr algn="l" fontAlgn="b"/>
                      <a:r>
                        <a:rPr lang="en-US" sz="1100" b="0" i="0" u="none" strike="noStrike">
                          <a:solidFill>
                            <a:srgbClr val="000000"/>
                          </a:solidFill>
                          <a:effectLst/>
                          <a:latin typeface="Calibri"/>
                        </a:rPr>
                        <a:t>100 Surface Energy (J/m2)-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0.02</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2.44</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0.62</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0.87</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2.73</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2.68</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2.40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FF4"/>
                    </a:solidFill>
                  </a:tcPr>
                </a:tc>
                <a:tc>
                  <a:txBody>
                    <a:bodyPr/>
                    <a:lstStyle/>
                    <a:p>
                      <a:pPr algn="ctr" fontAlgn="b"/>
                      <a:r>
                        <a:rPr lang="en-US" sz="1100" b="0" i="0" u="none" strike="noStrike">
                          <a:solidFill>
                            <a:srgbClr val="000000"/>
                          </a:solidFill>
                          <a:effectLst/>
                          <a:latin typeface="Calibri"/>
                        </a:rPr>
                        <a:t>2.342</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2.034</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2.329</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2.243</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4088">
                <a:tc>
                  <a:txBody>
                    <a:bodyPr/>
                    <a:lstStyle/>
                    <a:p>
                      <a:pPr algn="l" fontAlgn="b"/>
                      <a:r>
                        <a:rPr lang="en-US" sz="1100" b="0" i="0" u="none" strike="noStrike">
                          <a:solidFill>
                            <a:srgbClr val="000000"/>
                          </a:solidFill>
                          <a:effectLst/>
                          <a:latin typeface="Calibri"/>
                        </a:rPr>
                        <a:t>110 Surface Energy (J/m2)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0.14</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2.28</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0.56</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0.79</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2.40</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2.34</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2.25</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FF4"/>
                    </a:solidFill>
                  </a:tcPr>
                </a:tc>
                <a:tc>
                  <a:txBody>
                    <a:bodyPr/>
                    <a:lstStyle/>
                    <a:p>
                      <a:pPr algn="ctr" fontAlgn="b"/>
                      <a:r>
                        <a:rPr lang="en-US" sz="1100" b="0" i="0" u="none" strike="noStrike">
                          <a:solidFill>
                            <a:srgbClr val="000000"/>
                          </a:solidFill>
                          <a:effectLst/>
                          <a:latin typeface="Calibri"/>
                        </a:rPr>
                        <a:t>1.984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1.757</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1.982</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2.126</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4088">
                <a:tc>
                  <a:txBody>
                    <a:bodyPr/>
                    <a:lstStyle/>
                    <a:p>
                      <a:pPr algn="l" fontAlgn="b"/>
                      <a:r>
                        <a:rPr lang="en-US" sz="1100" b="0" i="0" u="none" strike="noStrike">
                          <a:solidFill>
                            <a:srgbClr val="000000"/>
                          </a:solidFill>
                          <a:effectLst/>
                          <a:latin typeface="Calibri"/>
                        </a:rPr>
                        <a:t>111 Surface Energy (J/m2)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Calibri"/>
                        </a:rPr>
                        <a:t>-0.18</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2.57</a:t>
                      </a:r>
                    </a:p>
                  </a:txBody>
                  <a:tcPr marL="11304" marR="11304" marT="11304" marB="0" anchor="b">
                    <a:lnL>
                      <a:noFill/>
                    </a:lnL>
                    <a:lnR>
                      <a:noFill/>
                    </a:lnR>
                    <a:lnT>
                      <a:noFill/>
                    </a:lnT>
                    <a:lnB>
                      <a:noFill/>
                    </a:lnB>
                  </a:tcPr>
                </a:tc>
                <a:tc>
                  <a:txBody>
                    <a:bodyPr/>
                    <a:lstStyle/>
                    <a:p>
                      <a:pPr algn="ctr" fontAlgn="b"/>
                      <a:r>
                        <a:rPr lang="en-US" sz="1100" b="0" i="0" u="none" strike="noStrike">
                          <a:solidFill>
                            <a:srgbClr val="FF0000"/>
                          </a:solidFill>
                          <a:effectLst/>
                          <a:latin typeface="Calibri"/>
                        </a:rPr>
                        <a:t>-0.09</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0.78</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2.65</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2.58</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2.66</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FF4"/>
                    </a:solidFill>
                  </a:tcPr>
                </a:tc>
                <a:tc>
                  <a:txBody>
                    <a:bodyPr/>
                    <a:lstStyle/>
                    <a:p>
                      <a:pPr algn="ctr" fontAlgn="b"/>
                      <a:r>
                        <a:rPr lang="en-US" sz="1100" b="0" i="0" u="none" strike="noStrike">
                          <a:solidFill>
                            <a:srgbClr val="000000"/>
                          </a:solidFill>
                          <a:effectLst/>
                          <a:latin typeface="Calibri"/>
                        </a:rPr>
                        <a:t>2.563</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2.197</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2.498</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2.574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0870">
                <a:tc>
                  <a:txBody>
                    <a:bodyPr/>
                    <a:lstStyle/>
                    <a:p>
                      <a:pPr algn="l" fontAlgn="b"/>
                      <a:r>
                        <a:rPr lang="en-US" sz="1100" b="0" i="0" u="none" strike="noStrike">
                          <a:solidFill>
                            <a:srgbClr val="000000"/>
                          </a:solidFill>
                          <a:effectLst/>
                          <a:latin typeface="Calibri"/>
                        </a:rPr>
                        <a:t>112 Surface Energy (J/m2)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2.47</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a:endParaRP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0.90</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2.35</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2.49</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2.60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FFF4"/>
                    </a:solidFill>
                  </a:tcPr>
                </a:tc>
                <a:tc>
                  <a:txBody>
                    <a:bodyPr/>
                    <a:lstStyle/>
                    <a:p>
                      <a:pPr algn="ctr" fontAlgn="b"/>
                      <a:r>
                        <a:rPr lang="en-US" sz="1100" b="0" i="0" u="none" strike="noStrike">
                          <a:solidFill>
                            <a:srgbClr val="000000"/>
                          </a:solidFill>
                          <a:effectLst/>
                          <a:latin typeface="Calibri"/>
                        </a:rPr>
                        <a:t>2.361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2.018</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2.302</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2.455</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4088">
                <a:tc>
                  <a:txBody>
                    <a:bodyPr/>
                    <a:lstStyle/>
                    <a:p>
                      <a:pPr algn="l" fontAlgn="b"/>
                      <a:r>
                        <a:rPr lang="en-US" sz="1100" b="0" i="0" u="none" strike="noStrike">
                          <a:solidFill>
                            <a:srgbClr val="000000"/>
                          </a:solidFill>
                          <a:effectLst/>
                          <a:latin typeface="Calibri"/>
                        </a:rPr>
                        <a:t>C11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285.6</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283.1</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273.7</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258.3</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268.9</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270.2</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263.0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FF4"/>
                    </a:solidFill>
                  </a:tcPr>
                </a:tc>
                <a:tc>
                  <a:txBody>
                    <a:bodyPr/>
                    <a:lstStyle/>
                    <a:p>
                      <a:pPr algn="ctr" fontAlgn="b"/>
                      <a:r>
                        <a:rPr lang="en-US" sz="1100" b="0" i="0" u="none" strike="noStrike">
                          <a:solidFill>
                            <a:srgbClr val="000000"/>
                          </a:solidFill>
                          <a:effectLst/>
                          <a:latin typeface="Calibri"/>
                        </a:rPr>
                        <a:t>263.8</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247.4</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266.1</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265.1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4088">
                <a:tc>
                  <a:txBody>
                    <a:bodyPr/>
                    <a:lstStyle/>
                    <a:p>
                      <a:pPr algn="l" fontAlgn="b"/>
                      <a:r>
                        <a:rPr lang="en-US" sz="1100" b="0" i="0" u="none" strike="noStrike">
                          <a:solidFill>
                            <a:srgbClr val="000000"/>
                          </a:solidFill>
                          <a:effectLst/>
                          <a:latin typeface="Calibri"/>
                        </a:rPr>
                        <a:t>C12</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155.1</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147.5</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155.3</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169.0</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152.8</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151.1</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161.6</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FF4"/>
                    </a:solidFill>
                  </a:tcPr>
                </a:tc>
                <a:tc>
                  <a:txBody>
                    <a:bodyPr/>
                    <a:lstStyle/>
                    <a:p>
                      <a:pPr algn="ctr" fontAlgn="b"/>
                      <a:r>
                        <a:rPr lang="en-US" sz="1100" b="0" i="0" u="none" strike="noStrike">
                          <a:solidFill>
                            <a:srgbClr val="000000"/>
                          </a:solidFill>
                          <a:effectLst/>
                          <a:latin typeface="Calibri"/>
                        </a:rPr>
                        <a:t>157.3</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147.0</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164.5</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163.1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4088">
                <a:tc>
                  <a:txBody>
                    <a:bodyPr/>
                    <a:lstStyle/>
                    <a:p>
                      <a:pPr algn="l" fontAlgn="b"/>
                      <a:r>
                        <a:rPr lang="en-US" sz="1100" b="0" i="0" u="none" strike="noStrike">
                          <a:solidFill>
                            <a:srgbClr val="000000"/>
                          </a:solidFill>
                          <a:effectLst/>
                          <a:latin typeface="Calibri"/>
                        </a:rPr>
                        <a:t>C44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56.2</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71.1</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80.0</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67.9</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77.8</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73.4</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75.3</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FF4"/>
                    </a:solidFill>
                  </a:tcPr>
                </a:tc>
                <a:tc>
                  <a:txBody>
                    <a:bodyPr/>
                    <a:lstStyle/>
                    <a:p>
                      <a:pPr algn="ctr" fontAlgn="b"/>
                      <a:r>
                        <a:rPr lang="en-US" sz="1100" b="0" i="0" u="none" strike="noStrike">
                          <a:solidFill>
                            <a:srgbClr val="000000"/>
                          </a:solidFill>
                          <a:effectLst/>
                          <a:latin typeface="Calibri"/>
                        </a:rPr>
                        <a:t>81.4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86.6</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82.6</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84.6</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0870">
                <a:tc>
                  <a:txBody>
                    <a:bodyPr/>
                    <a:lstStyle/>
                    <a:p>
                      <a:pPr algn="l" fontAlgn="b"/>
                      <a:r>
                        <a:rPr lang="en-US" sz="1100" b="0" i="0" u="none" strike="noStrike">
                          <a:solidFill>
                            <a:srgbClr val="000000"/>
                          </a:solidFill>
                          <a:effectLst/>
                          <a:latin typeface="Calibri"/>
                        </a:rPr>
                        <a:t>B</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198.6</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192.7</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194.7</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198.8</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191.5</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190.8</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195.4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FFF4"/>
                    </a:solidFill>
                  </a:tcPr>
                </a:tc>
                <a:tc>
                  <a:txBody>
                    <a:bodyPr/>
                    <a:lstStyle/>
                    <a:p>
                      <a:pPr algn="ctr" fontAlgn="b"/>
                      <a:r>
                        <a:rPr lang="en-US" sz="1100" b="0" i="0" u="none" strike="noStrike">
                          <a:solidFill>
                            <a:srgbClr val="000000"/>
                          </a:solidFill>
                          <a:effectLst/>
                          <a:latin typeface="Calibri"/>
                        </a:rPr>
                        <a:t>192.8</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180.4</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198.3</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197.1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0870">
                <a:tc>
                  <a:txBody>
                    <a:bodyPr/>
                    <a:lstStyle/>
                    <a:p>
                      <a:pPr algn="l" fontAlgn="b"/>
                      <a:r>
                        <a:rPr lang="en-US" sz="1100" b="0" i="0" u="none" strike="noStrike">
                          <a:solidFill>
                            <a:srgbClr val="000000"/>
                          </a:solidFill>
                          <a:effectLst/>
                          <a:latin typeface="Calibri"/>
                        </a:rPr>
                        <a:t>110 Unstable SFE (J/m</a:t>
                      </a:r>
                      <a:r>
                        <a:rPr lang="en-US" sz="1100" b="0" i="0" u="none" strike="noStrike" baseline="30000">
                          <a:solidFill>
                            <a:srgbClr val="000000"/>
                          </a:solidFill>
                          <a:effectLst/>
                          <a:latin typeface="Calibri"/>
                        </a:rPr>
                        <a:t>2</a:t>
                      </a:r>
                      <a:r>
                        <a:rPr lang="en-US" sz="1100" b="0" i="0" u="none" strike="noStrike">
                          <a:solidFill>
                            <a:srgbClr val="000000"/>
                          </a:solidFill>
                          <a:effectLst/>
                          <a:latin typeface="Calibri"/>
                        </a:rPr>
                        <a:t>) - Unrelaxed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0.530</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0.957</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1.030</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0.613</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1.190</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1.188</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0.850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FF4"/>
                    </a:solidFill>
                  </a:tcPr>
                </a:tc>
                <a:tc>
                  <a:txBody>
                    <a:bodyPr/>
                    <a:lstStyle/>
                    <a:p>
                      <a:pPr algn="ctr" fontAlgn="b"/>
                      <a:r>
                        <a:rPr lang="en-US" sz="1100" b="0" i="0" u="none" strike="noStrike">
                          <a:solidFill>
                            <a:srgbClr val="000000"/>
                          </a:solidFill>
                          <a:effectLst/>
                          <a:latin typeface="Calibri"/>
                        </a:rPr>
                        <a:t>0.759</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0.982</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1.010</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0.609</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2175">
                <a:tc>
                  <a:txBody>
                    <a:bodyPr/>
                    <a:lstStyle/>
                    <a:p>
                      <a:pPr algn="l" fontAlgn="b"/>
                      <a:r>
                        <a:rPr lang="en-US" sz="1100" b="0" i="0" u="none" strike="noStrike">
                          <a:solidFill>
                            <a:srgbClr val="000000"/>
                          </a:solidFill>
                          <a:effectLst/>
                          <a:latin typeface="Calibri"/>
                        </a:rPr>
                        <a:t>112 Unstable SFE (J/m</a:t>
                      </a:r>
                      <a:r>
                        <a:rPr lang="en-US" sz="1100" b="0" i="0" u="none" strike="noStrike" baseline="30000">
                          <a:solidFill>
                            <a:srgbClr val="000000"/>
                          </a:solidFill>
                          <a:effectLst/>
                          <a:latin typeface="Calibri"/>
                        </a:rPr>
                        <a:t>2</a:t>
                      </a:r>
                      <a:r>
                        <a:rPr lang="en-US" sz="1100" b="0" i="0" u="none" strike="noStrike">
                          <a:solidFill>
                            <a:srgbClr val="000000"/>
                          </a:solidFill>
                          <a:effectLst/>
                          <a:latin typeface="Calibri"/>
                        </a:rPr>
                        <a:t>) - Unrelaxed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0.410</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1.056</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0.946</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0.537</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1.330</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1.346</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1.000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FF4"/>
                    </a:solidFill>
                  </a:tcPr>
                </a:tc>
                <a:tc>
                  <a:txBody>
                    <a:bodyPr/>
                    <a:lstStyle/>
                    <a:p>
                      <a:pPr algn="ctr" fontAlgn="b"/>
                      <a:r>
                        <a:rPr lang="en-US" sz="1100" b="0" i="0" u="none" strike="noStrike">
                          <a:solidFill>
                            <a:srgbClr val="000000"/>
                          </a:solidFill>
                          <a:effectLst/>
                          <a:latin typeface="Calibri"/>
                        </a:rPr>
                        <a:t>0.876</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1.136</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1.167</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0.771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2175">
                <a:tc>
                  <a:txBody>
                    <a:bodyPr/>
                    <a:lstStyle/>
                    <a:p>
                      <a:pPr algn="l" fontAlgn="b"/>
                      <a:r>
                        <a:rPr lang="en-US" sz="1100" b="0" i="0" u="none" strike="noStrike">
                          <a:solidFill>
                            <a:srgbClr val="000000"/>
                          </a:solidFill>
                          <a:effectLst/>
                          <a:latin typeface="Calibri"/>
                        </a:rPr>
                        <a:t>110 Unstable SFE (J/m</a:t>
                      </a:r>
                      <a:r>
                        <a:rPr lang="en-US" sz="1100" b="0" i="0" u="none" strike="noStrike" baseline="30000">
                          <a:solidFill>
                            <a:srgbClr val="000000"/>
                          </a:solidFill>
                          <a:effectLst/>
                          <a:latin typeface="Calibri"/>
                        </a:rPr>
                        <a:t>2</a:t>
                      </a:r>
                      <a:r>
                        <a:rPr lang="en-US" sz="1100" b="0" i="0" u="none" strike="noStrike">
                          <a:solidFill>
                            <a:srgbClr val="000000"/>
                          </a:solidFill>
                          <a:effectLst/>
                          <a:latin typeface="Calibri"/>
                        </a:rPr>
                        <a:t>)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0.198</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0.717</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0.513</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0.374</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1.130</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1.138</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0.715</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FF4"/>
                    </a:solidFill>
                  </a:tcPr>
                </a:tc>
                <a:tc>
                  <a:txBody>
                    <a:bodyPr/>
                    <a:lstStyle/>
                    <a:p>
                      <a:pPr algn="ctr" fontAlgn="b"/>
                      <a:r>
                        <a:rPr lang="en-US" sz="1100" b="0" i="0" u="none" strike="noStrike">
                          <a:solidFill>
                            <a:srgbClr val="000000"/>
                          </a:solidFill>
                          <a:effectLst/>
                          <a:latin typeface="Calibri"/>
                        </a:rPr>
                        <a:t>0.748</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0.931</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0.950</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0.584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2175">
                <a:tc>
                  <a:txBody>
                    <a:bodyPr/>
                    <a:lstStyle/>
                    <a:p>
                      <a:pPr algn="l" fontAlgn="b"/>
                      <a:r>
                        <a:rPr lang="en-US" sz="1100" b="0" i="0" u="none" strike="noStrike">
                          <a:solidFill>
                            <a:srgbClr val="000000"/>
                          </a:solidFill>
                          <a:effectLst/>
                          <a:latin typeface="Calibri"/>
                        </a:rPr>
                        <a:t>112 Unstable SFE (J/m</a:t>
                      </a:r>
                      <a:r>
                        <a:rPr lang="en-US" sz="1100" b="0" i="0" u="none" strike="noStrike" baseline="30000">
                          <a:solidFill>
                            <a:srgbClr val="000000"/>
                          </a:solidFill>
                          <a:effectLst/>
                          <a:latin typeface="Calibri"/>
                        </a:rPr>
                        <a:t>2</a:t>
                      </a:r>
                      <a:r>
                        <a:rPr lang="en-US" sz="1100" b="0" i="0" u="none" strike="noStrike">
                          <a:solidFill>
                            <a:srgbClr val="000000"/>
                          </a:solidFill>
                          <a:effectLst/>
                          <a:latin typeface="Calibri"/>
                        </a:rPr>
                        <a:t>)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0.135</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0.803</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0.303</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0.340</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1.230</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1.252</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0.841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FFF4"/>
                    </a:solidFill>
                  </a:tcPr>
                </a:tc>
                <a:tc>
                  <a:txBody>
                    <a:bodyPr/>
                    <a:lstStyle/>
                    <a:p>
                      <a:pPr algn="ctr" fontAlgn="b"/>
                      <a:r>
                        <a:rPr lang="en-US" sz="1100" b="0" i="0" u="none" strike="noStrike">
                          <a:solidFill>
                            <a:srgbClr val="000000"/>
                          </a:solidFill>
                          <a:effectLst/>
                          <a:latin typeface="Calibri"/>
                        </a:rPr>
                        <a:t>0.866</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1.079</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1.100</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0.739</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4088">
                <a:tc>
                  <a:txBody>
                    <a:bodyPr/>
                    <a:lstStyle/>
                    <a:p>
                      <a:pPr algn="l" fontAlgn="b"/>
                      <a:r>
                        <a:rPr lang="en-US" sz="1100" b="0" i="0" u="none" strike="noStrike">
                          <a:solidFill>
                            <a:srgbClr val="000000"/>
                          </a:solidFill>
                          <a:effectLst/>
                          <a:latin typeface="Calibri"/>
                        </a:rPr>
                        <a:t>SI - crowd ion (eV)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4.35</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1.99</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5.87</a:t>
                      </a:r>
                    </a:p>
                  </a:txBody>
                  <a:tcPr marL="11304" marR="11304" marT="1130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5.46</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4.45</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FF4"/>
                    </a:solidFill>
                  </a:tcPr>
                </a:tc>
                <a:tc>
                  <a:txBody>
                    <a:bodyPr/>
                    <a:lstStyle/>
                    <a:p>
                      <a:pPr algn="ctr" fontAlgn="b"/>
                      <a:r>
                        <a:rPr lang="en-US" sz="1100" b="0" i="0" u="none" strike="noStrike">
                          <a:solidFill>
                            <a:srgbClr val="000000"/>
                          </a:solidFill>
                          <a:effectLst/>
                          <a:latin typeface="Calibri"/>
                        </a:rPr>
                        <a:t>5.062</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6.536</a:t>
                      </a:r>
                    </a:p>
                  </a:txBody>
                  <a:tcPr marL="11304" marR="11304" marT="11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7.121</a:t>
                      </a:r>
                    </a:p>
                  </a:txBody>
                  <a:tcPr marL="11304" marR="11304" marT="11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7.481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4088">
                <a:tc>
                  <a:txBody>
                    <a:bodyPr/>
                    <a:lstStyle/>
                    <a:p>
                      <a:pPr algn="l" fontAlgn="b"/>
                      <a:r>
                        <a:rPr lang="en-US" sz="1100" b="0" i="0" u="none" strike="noStrike">
                          <a:solidFill>
                            <a:srgbClr val="000000"/>
                          </a:solidFill>
                          <a:effectLst/>
                          <a:latin typeface="Calibri"/>
                        </a:rPr>
                        <a:t>SI - octahedral (eV)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5.59</a:t>
                      </a:r>
                    </a:p>
                  </a:txBody>
                  <a:tcPr marL="11304" marR="11304" marT="11304"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4.64</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7.60</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6.78</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FF4"/>
                    </a:solidFill>
                  </a:tcPr>
                </a:tc>
                <a:tc>
                  <a:txBody>
                    <a:bodyPr/>
                    <a:lstStyle/>
                    <a:p>
                      <a:pPr algn="ctr" fontAlgn="b"/>
                      <a:r>
                        <a:rPr lang="en-US" sz="1100" b="0" i="0" u="none" strike="noStrike">
                          <a:solidFill>
                            <a:srgbClr val="000000"/>
                          </a:solidFill>
                          <a:effectLst/>
                          <a:latin typeface="Calibri"/>
                        </a:rPr>
                        <a:t>5.094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7.528</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7.915</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39.877</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4088">
                <a:tc>
                  <a:txBody>
                    <a:bodyPr/>
                    <a:lstStyle/>
                    <a:p>
                      <a:pPr algn="l" fontAlgn="b"/>
                      <a:r>
                        <a:rPr lang="en-US" sz="1100" b="0" i="0" u="none" strike="noStrike">
                          <a:solidFill>
                            <a:srgbClr val="000000"/>
                          </a:solidFill>
                          <a:effectLst/>
                          <a:latin typeface="Calibri"/>
                        </a:rPr>
                        <a:t>SI - &lt;100&gt; dumbbell (eV)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5.00</a:t>
                      </a:r>
                    </a:p>
                  </a:txBody>
                  <a:tcPr marL="11304" marR="11304" marT="11304"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3.18</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7.12</a:t>
                      </a:r>
                    </a:p>
                  </a:txBody>
                  <a:tcPr marL="11304" marR="11304" marT="11304"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6.58</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5.58</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FF4"/>
                    </a:solidFill>
                  </a:tcPr>
                </a:tc>
                <a:tc>
                  <a:txBody>
                    <a:bodyPr/>
                    <a:lstStyle/>
                    <a:p>
                      <a:pPr algn="ctr" fontAlgn="b"/>
                      <a:r>
                        <a:rPr lang="en-US" sz="1100" b="0" i="0" u="none" strike="noStrike">
                          <a:solidFill>
                            <a:srgbClr val="000000"/>
                          </a:solidFill>
                          <a:effectLst/>
                          <a:latin typeface="Calibri"/>
                        </a:rPr>
                        <a:t>5.243</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8.031</a:t>
                      </a:r>
                    </a:p>
                  </a:txBody>
                  <a:tcPr marL="11304" marR="11304" marT="1130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8.029</a:t>
                      </a:r>
                    </a:p>
                  </a:txBody>
                  <a:tcPr marL="11304" marR="11304" marT="1130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26.470</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0870">
                <a:tc>
                  <a:txBody>
                    <a:bodyPr/>
                    <a:lstStyle/>
                    <a:p>
                      <a:pPr algn="l" fontAlgn="b"/>
                      <a:r>
                        <a:rPr lang="en-US" sz="1100" b="0" i="0" u="none" strike="noStrike" dirty="0">
                          <a:solidFill>
                            <a:srgbClr val="000000"/>
                          </a:solidFill>
                          <a:effectLst/>
                          <a:latin typeface="Calibri"/>
                        </a:rPr>
                        <a:t>SI - &lt;110&gt; dumbbell (</a:t>
                      </a:r>
                      <a:r>
                        <a:rPr lang="en-US" sz="1100" b="0" i="0" u="none" strike="noStrike" dirty="0" err="1">
                          <a:solidFill>
                            <a:srgbClr val="000000"/>
                          </a:solidFill>
                          <a:effectLst/>
                          <a:latin typeface="Calibri"/>
                        </a:rPr>
                        <a:t>eV</a:t>
                      </a:r>
                      <a:r>
                        <a:rPr lang="en-US" sz="1100" b="0" i="0" u="none" strike="noStrike" dirty="0">
                          <a:solidFill>
                            <a:srgbClr val="000000"/>
                          </a:solidFill>
                          <a:effectLst/>
                          <a:latin typeface="Calibri"/>
                        </a:rPr>
                        <a:t>) - Relaxed</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4.74</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2.73</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5.73</a:t>
                      </a:r>
                    </a:p>
                  </a:txBody>
                  <a:tcPr marL="11304" marR="11304" marT="1130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5.15</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5.14</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FFF4"/>
                    </a:solidFill>
                  </a:tcPr>
                </a:tc>
                <a:tc>
                  <a:txBody>
                    <a:bodyPr/>
                    <a:lstStyle/>
                    <a:p>
                      <a:pPr algn="ctr" fontAlgn="b"/>
                      <a:r>
                        <a:rPr lang="en-US" sz="1100" b="0" i="0" u="none" strike="noStrike">
                          <a:solidFill>
                            <a:srgbClr val="000000"/>
                          </a:solidFill>
                          <a:effectLst/>
                          <a:latin typeface="Calibri"/>
                        </a:rPr>
                        <a:t>4.931</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6.088</a:t>
                      </a:r>
                    </a:p>
                  </a:txBody>
                  <a:tcPr marL="11304" marR="11304" marT="113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6.784</a:t>
                      </a:r>
                    </a:p>
                  </a:txBody>
                  <a:tcPr marL="11304" marR="11304" marT="113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80.789</a:t>
                      </a:r>
                    </a:p>
                  </a:txBody>
                  <a:tcPr marL="11304" marR="11304" marT="11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2" name="TextBox 21"/>
          <p:cNvSpPr txBox="1"/>
          <p:nvPr/>
        </p:nvSpPr>
        <p:spPr>
          <a:xfrm>
            <a:off x="323572" y="5027931"/>
            <a:ext cx="7575009" cy="1077218"/>
          </a:xfrm>
          <a:prstGeom prst="rect">
            <a:avLst/>
          </a:prstGeom>
          <a:noFill/>
        </p:spPr>
        <p:txBody>
          <a:bodyPr wrap="square" rtlCol="0">
            <a:spAutoFit/>
          </a:bodyPr>
          <a:lstStyle/>
          <a:p>
            <a:pPr marL="285750" indent="-285750">
              <a:buFont typeface="Wingdings" charset="2"/>
              <a:buChar char="²"/>
            </a:pPr>
            <a:r>
              <a:rPr lang="en-US" sz="1600" dirty="0" smtClean="0">
                <a:solidFill>
                  <a:srgbClr val="000090"/>
                </a:solidFill>
              </a:rPr>
              <a:t>SNAP_1 and SNAP_3 have unrealistic behavior</a:t>
            </a:r>
          </a:p>
          <a:p>
            <a:pPr marL="285750" indent="-285750">
              <a:buFont typeface="Wingdings" charset="2"/>
              <a:buChar char="²"/>
            </a:pPr>
            <a:r>
              <a:rPr lang="en-US" sz="1600" dirty="0" smtClean="0">
                <a:solidFill>
                  <a:srgbClr val="000090"/>
                </a:solidFill>
              </a:rPr>
              <a:t>SNAP_6A </a:t>
            </a:r>
            <a:r>
              <a:rPr lang="en-US" sz="1600" dirty="0" smtClean="0">
                <a:solidFill>
                  <a:srgbClr val="000090"/>
                </a:solidFill>
              </a:rPr>
              <a:t>and SNAP_6 have </a:t>
            </a:r>
            <a:r>
              <a:rPr lang="en-US" sz="1600" dirty="0" smtClean="0">
                <a:solidFill>
                  <a:srgbClr val="000090"/>
                </a:solidFill>
              </a:rPr>
              <a:t>give the best</a:t>
            </a:r>
            <a:r>
              <a:rPr lang="en-US" sz="1600" dirty="0" smtClean="0">
                <a:solidFill>
                  <a:srgbClr val="000090"/>
                </a:solidFill>
              </a:rPr>
              <a:t> </a:t>
            </a:r>
            <a:r>
              <a:rPr lang="en-US" sz="1600" dirty="0" smtClean="0">
                <a:solidFill>
                  <a:srgbClr val="000090"/>
                </a:solidFill>
              </a:rPr>
              <a:t>agreement with </a:t>
            </a:r>
            <a:r>
              <a:rPr lang="en-US" sz="1600" dirty="0" smtClean="0">
                <a:solidFill>
                  <a:srgbClr val="000090"/>
                </a:solidFill>
              </a:rPr>
              <a:t>DFT</a:t>
            </a:r>
            <a:endParaRPr lang="en-US" sz="1600" dirty="0" smtClean="0">
              <a:solidFill>
                <a:srgbClr val="000090"/>
              </a:solidFill>
            </a:endParaRPr>
          </a:p>
          <a:p>
            <a:pPr marL="285750" indent="-285750">
              <a:buFont typeface="Wingdings" charset="2"/>
              <a:buChar char="²"/>
            </a:pPr>
            <a:r>
              <a:rPr lang="en-US" sz="1600" dirty="0" smtClean="0">
                <a:solidFill>
                  <a:srgbClr val="000090"/>
                </a:solidFill>
              </a:rPr>
              <a:t>In general, SNAP_6 and SNAP_6A have better agreement with DFT than the EAM and ADP </a:t>
            </a:r>
            <a:r>
              <a:rPr lang="en-US" sz="1600" dirty="0" smtClean="0">
                <a:solidFill>
                  <a:srgbClr val="000090"/>
                </a:solidFill>
              </a:rPr>
              <a:t>potentials</a:t>
            </a:r>
            <a:r>
              <a:rPr lang="en-US" sz="1600" dirty="0">
                <a:solidFill>
                  <a:srgbClr val="000090"/>
                </a:solidFill>
              </a:rPr>
              <a:t>.</a:t>
            </a:r>
            <a:endParaRPr lang="en-US" sz="1600" dirty="0">
              <a:solidFill>
                <a:srgbClr val="000090"/>
              </a:solidFill>
            </a:endParaRPr>
          </a:p>
        </p:txBody>
      </p:sp>
    </p:spTree>
    <p:extLst>
      <p:ext uri="{BB962C8B-B14F-4D97-AF65-F5344CB8AC3E}">
        <p14:creationId xmlns:p14="http://schemas.microsoft.com/office/powerpoint/2010/main" val="29277763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4583" b="56903"/>
          <a:stretch/>
        </p:blipFill>
        <p:spPr>
          <a:xfrm>
            <a:off x="77501" y="1825717"/>
            <a:ext cx="4877550" cy="1501422"/>
          </a:xfrm>
          <a:prstGeom prst="rect">
            <a:avLst/>
          </a:prstGeom>
        </p:spPr>
      </p:pic>
      <p:sp>
        <p:nvSpPr>
          <p:cNvPr id="8" name="TextBox 7"/>
          <p:cNvSpPr txBox="1"/>
          <p:nvPr/>
        </p:nvSpPr>
        <p:spPr>
          <a:xfrm>
            <a:off x="365750" y="1765774"/>
            <a:ext cx="858503" cy="738664"/>
          </a:xfrm>
          <a:prstGeom prst="rect">
            <a:avLst/>
          </a:prstGeom>
          <a:noFill/>
        </p:spPr>
        <p:txBody>
          <a:bodyPr wrap="square" rtlCol="0">
            <a:spAutoFit/>
          </a:bodyPr>
          <a:lstStyle/>
          <a:p>
            <a:r>
              <a:rPr lang="en-US" b="1" dirty="0" smtClean="0"/>
              <a:t>QM</a:t>
            </a:r>
          </a:p>
          <a:p>
            <a:r>
              <a:rPr lang="en-US" sz="1200" dirty="0"/>
              <a:t>c</a:t>
            </a:r>
            <a:r>
              <a:rPr lang="en-US" sz="1200" dirty="0" smtClean="0"/>
              <a:t>ompact core</a:t>
            </a:r>
            <a:endParaRPr lang="en-US" sz="1200" dirty="0"/>
          </a:p>
        </p:txBody>
      </p:sp>
      <p:sp>
        <p:nvSpPr>
          <p:cNvPr id="9" name="TextBox 8"/>
          <p:cNvSpPr txBox="1"/>
          <p:nvPr/>
        </p:nvSpPr>
        <p:spPr>
          <a:xfrm>
            <a:off x="5208996" y="1904847"/>
            <a:ext cx="3840217" cy="646331"/>
          </a:xfrm>
          <a:prstGeom prst="rect">
            <a:avLst/>
          </a:prstGeom>
          <a:noFill/>
        </p:spPr>
        <p:txBody>
          <a:bodyPr wrap="square" rtlCol="0">
            <a:spAutoFit/>
          </a:bodyPr>
          <a:lstStyle/>
          <a:p>
            <a:pPr algn="ctr"/>
            <a:r>
              <a:rPr lang="en-US" dirty="0" smtClean="0">
                <a:solidFill>
                  <a:srgbClr val="008000"/>
                </a:solidFill>
              </a:rPr>
              <a:t>Energy barrier for screw dislocation dipole motion on {110}&lt;112&gt;</a:t>
            </a:r>
          </a:p>
        </p:txBody>
      </p:sp>
      <p:sp>
        <p:nvSpPr>
          <p:cNvPr id="2" name="Rectangle 1"/>
          <p:cNvSpPr/>
          <p:nvPr/>
        </p:nvSpPr>
        <p:spPr>
          <a:xfrm>
            <a:off x="979485" y="1249812"/>
            <a:ext cx="3258073" cy="369332"/>
          </a:xfrm>
          <a:prstGeom prst="rect">
            <a:avLst/>
          </a:prstGeom>
        </p:spPr>
        <p:txBody>
          <a:bodyPr wrap="none">
            <a:spAutoFit/>
          </a:bodyPr>
          <a:lstStyle/>
          <a:p>
            <a:r>
              <a:rPr lang="en-US" dirty="0">
                <a:solidFill>
                  <a:srgbClr val="008000"/>
                </a:solidFill>
              </a:rPr>
              <a:t>Screw dislocation core </a:t>
            </a:r>
            <a:r>
              <a:rPr lang="en-US" dirty="0" smtClean="0">
                <a:solidFill>
                  <a:srgbClr val="008000"/>
                </a:solidFill>
              </a:rPr>
              <a:t>structure</a:t>
            </a:r>
            <a:endParaRPr lang="en-US" dirty="0">
              <a:solidFill>
                <a:srgbClr val="008000"/>
              </a:solidFill>
            </a:endParaRPr>
          </a:p>
        </p:txBody>
      </p:sp>
      <p:sp>
        <p:nvSpPr>
          <p:cNvPr id="10" name="TextBox 9"/>
          <p:cNvSpPr txBox="1"/>
          <p:nvPr/>
        </p:nvSpPr>
        <p:spPr>
          <a:xfrm>
            <a:off x="936978" y="535245"/>
            <a:ext cx="7749821" cy="461665"/>
          </a:xfrm>
          <a:prstGeom prst="rect">
            <a:avLst/>
          </a:prstGeom>
          <a:noFill/>
        </p:spPr>
        <p:txBody>
          <a:bodyPr wrap="square" rtlCol="0">
            <a:spAutoFit/>
          </a:bodyPr>
          <a:lstStyle/>
          <a:p>
            <a:r>
              <a:rPr lang="en-US" sz="2400" b="1" dirty="0" smtClean="0"/>
              <a:t>Testing SNAP </a:t>
            </a:r>
            <a:r>
              <a:rPr lang="en-US" sz="2400" b="1" dirty="0" smtClean="0"/>
              <a:t>against </a:t>
            </a:r>
            <a:r>
              <a:rPr lang="en-US" sz="2400" b="1" dirty="0" smtClean="0"/>
              <a:t>QM for </a:t>
            </a:r>
            <a:r>
              <a:rPr lang="en-US" sz="2400" b="1" dirty="0" smtClean="0"/>
              <a:t>Ta Screw </a:t>
            </a:r>
            <a:r>
              <a:rPr lang="en-US" sz="2400" b="1" dirty="0" smtClean="0"/>
              <a:t>Dislocation </a:t>
            </a:r>
          </a:p>
        </p:txBody>
      </p:sp>
      <p:pic>
        <p:nvPicPr>
          <p:cNvPr id="11" name="Picture 10"/>
          <p:cNvPicPr>
            <a:picLocks noChangeAspect="1"/>
          </p:cNvPicPr>
          <p:nvPr/>
        </p:nvPicPr>
        <p:blipFill rotWithShape="1">
          <a:blip r:embed="rId3"/>
          <a:srcRect l="8479" t="51351" r="51018" b="6805"/>
          <a:stretch/>
        </p:blipFill>
        <p:spPr>
          <a:xfrm>
            <a:off x="388233" y="3308506"/>
            <a:ext cx="1975554" cy="1631244"/>
          </a:xfrm>
          <a:prstGeom prst="rect">
            <a:avLst/>
          </a:prstGeom>
        </p:spPr>
      </p:pic>
      <p:sp>
        <p:nvSpPr>
          <p:cNvPr id="3" name="Rectangle 2"/>
          <p:cNvSpPr/>
          <p:nvPr/>
        </p:nvSpPr>
        <p:spPr>
          <a:xfrm>
            <a:off x="386690" y="5460243"/>
            <a:ext cx="4573252" cy="830997"/>
          </a:xfrm>
          <a:prstGeom prst="rect">
            <a:avLst/>
          </a:prstGeom>
        </p:spPr>
        <p:txBody>
          <a:bodyPr wrap="square">
            <a:spAutoFit/>
          </a:bodyPr>
          <a:lstStyle/>
          <a:p>
            <a:pPr marL="171450" indent="-171450">
              <a:buFont typeface="Arial"/>
              <a:buChar char="•"/>
            </a:pPr>
            <a:r>
              <a:rPr lang="en-US" sz="1200" dirty="0" smtClean="0"/>
              <a:t>SNAP potential superior to existing </a:t>
            </a:r>
            <a:r>
              <a:rPr lang="en-US" sz="1200" dirty="0"/>
              <a:t>ADP and EAM </a:t>
            </a:r>
            <a:r>
              <a:rPr lang="en-US" sz="1200" dirty="0" smtClean="0"/>
              <a:t>potentials.</a:t>
            </a:r>
            <a:endParaRPr lang="en-US" sz="1200" dirty="0"/>
          </a:p>
          <a:p>
            <a:pPr marL="171450" indent="-171450">
              <a:buFont typeface="Arial"/>
              <a:buChar char="•"/>
            </a:pPr>
            <a:r>
              <a:rPr lang="en-US" sz="1200" dirty="0" smtClean="0"/>
              <a:t>Correctly describes energy </a:t>
            </a:r>
            <a:r>
              <a:rPr lang="en-US" sz="1200" dirty="0"/>
              <a:t>barrier for screw dislocation </a:t>
            </a:r>
            <a:r>
              <a:rPr lang="en-US" sz="1200" dirty="0" smtClean="0"/>
              <a:t>migration; no </a:t>
            </a:r>
            <a:r>
              <a:rPr lang="en-US" sz="1200" dirty="0"/>
              <a:t>metastable </a:t>
            </a:r>
            <a:r>
              <a:rPr lang="en-US" sz="1200" dirty="0" smtClean="0"/>
              <a:t>intermediate (SNAP04).</a:t>
            </a:r>
          </a:p>
          <a:p>
            <a:pPr marL="171450" indent="-171450">
              <a:buFont typeface="Arial"/>
              <a:buChar char="•"/>
            </a:pPr>
            <a:r>
              <a:rPr lang="en-US" sz="1200" dirty="0" smtClean="0"/>
              <a:t>SNAP potential also captures </a:t>
            </a:r>
            <a:r>
              <a:rPr lang="en-US" sz="1200" dirty="0"/>
              <a:t>the correct core </a:t>
            </a:r>
            <a:r>
              <a:rPr lang="en-US" sz="1200" dirty="0" smtClean="0"/>
              <a:t>configurations.</a:t>
            </a:r>
            <a:endParaRPr lang="en-US" sz="1200" dirty="0"/>
          </a:p>
        </p:txBody>
      </p:sp>
      <p:pic>
        <p:nvPicPr>
          <p:cNvPr id="12" name="Picture 11"/>
          <p:cNvPicPr>
            <a:picLocks noChangeAspect="1"/>
          </p:cNvPicPr>
          <p:nvPr/>
        </p:nvPicPr>
        <p:blipFill rotWithShape="1">
          <a:blip r:embed="rId3"/>
          <a:srcRect l="49061" t="51791" r="10436" b="6365"/>
          <a:stretch/>
        </p:blipFill>
        <p:spPr>
          <a:xfrm>
            <a:off x="2445663" y="3335044"/>
            <a:ext cx="1975554" cy="1631244"/>
          </a:xfrm>
          <a:prstGeom prst="rect">
            <a:avLst/>
          </a:prstGeom>
        </p:spPr>
      </p:pic>
      <p:sp>
        <p:nvSpPr>
          <p:cNvPr id="13" name="Rectangle 12"/>
          <p:cNvSpPr/>
          <p:nvPr/>
        </p:nvSpPr>
        <p:spPr>
          <a:xfrm>
            <a:off x="318041" y="1538293"/>
            <a:ext cx="5099566" cy="307777"/>
          </a:xfrm>
          <a:prstGeom prst="rect">
            <a:avLst/>
          </a:prstGeom>
        </p:spPr>
        <p:txBody>
          <a:bodyPr wrap="square">
            <a:spAutoFit/>
          </a:bodyPr>
          <a:lstStyle/>
          <a:p>
            <a:pPr algn="ctr"/>
            <a:r>
              <a:rPr lang="en-US" sz="1400" dirty="0" smtClean="0"/>
              <a:t>Weinberger, Tucker, and </a:t>
            </a:r>
            <a:r>
              <a:rPr lang="en-US" sz="1400" dirty="0" err="1" smtClean="0"/>
              <a:t>Foiles</a:t>
            </a:r>
            <a:r>
              <a:rPr lang="en-US" sz="1400" dirty="0" smtClean="0"/>
              <a:t>, PRB (2013)</a:t>
            </a:r>
            <a:endParaRPr lang="en-US" sz="1400" dirty="0"/>
          </a:p>
        </p:txBody>
      </p:sp>
      <p:sp>
        <p:nvSpPr>
          <p:cNvPr id="14" name="Rectangle 13"/>
          <p:cNvSpPr/>
          <p:nvPr/>
        </p:nvSpPr>
        <p:spPr>
          <a:xfrm>
            <a:off x="662308" y="4937738"/>
            <a:ext cx="1108371" cy="276999"/>
          </a:xfrm>
          <a:prstGeom prst="rect">
            <a:avLst/>
          </a:prstGeom>
        </p:spPr>
        <p:txBody>
          <a:bodyPr wrap="none">
            <a:spAutoFit/>
          </a:bodyPr>
          <a:lstStyle/>
          <a:p>
            <a:r>
              <a:rPr lang="en-US" sz="1200" dirty="0"/>
              <a:t>c</a:t>
            </a:r>
            <a:r>
              <a:rPr lang="en-US" sz="1200" dirty="0" smtClean="0"/>
              <a:t>ompact core</a:t>
            </a:r>
            <a:endParaRPr lang="en-US" sz="1200" dirty="0"/>
          </a:p>
        </p:txBody>
      </p:sp>
      <p:sp>
        <p:nvSpPr>
          <p:cNvPr id="15" name="Rectangle 14"/>
          <p:cNvSpPr/>
          <p:nvPr/>
        </p:nvSpPr>
        <p:spPr>
          <a:xfrm>
            <a:off x="2879921" y="4998603"/>
            <a:ext cx="800444" cy="276999"/>
          </a:xfrm>
          <a:prstGeom prst="rect">
            <a:avLst/>
          </a:prstGeom>
        </p:spPr>
        <p:txBody>
          <a:bodyPr wrap="none">
            <a:spAutoFit/>
          </a:bodyPr>
          <a:lstStyle/>
          <a:p>
            <a:r>
              <a:rPr lang="en-US" sz="1200" dirty="0"/>
              <a:t>s</a:t>
            </a:r>
            <a:r>
              <a:rPr lang="en-US" sz="1200" dirty="0" smtClean="0"/>
              <a:t>plit core</a:t>
            </a:r>
            <a:endParaRPr lang="en-US" sz="1200" dirty="0"/>
          </a:p>
        </p:txBody>
      </p:sp>
      <p:pic>
        <p:nvPicPr>
          <p:cNvPr id="5" name="Picture 4" descr="Eb-SNAP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5140" y="2594733"/>
            <a:ext cx="4099220" cy="3554055"/>
          </a:xfrm>
          <a:prstGeom prst="rect">
            <a:avLst/>
          </a:prstGeom>
        </p:spPr>
      </p:pic>
      <p:sp>
        <p:nvSpPr>
          <p:cNvPr id="16" name="TextBox 15"/>
          <p:cNvSpPr txBox="1"/>
          <p:nvPr/>
        </p:nvSpPr>
        <p:spPr>
          <a:xfrm>
            <a:off x="6652850" y="5157619"/>
            <a:ext cx="1095452" cy="369332"/>
          </a:xfrm>
          <a:prstGeom prst="rect">
            <a:avLst/>
          </a:prstGeom>
          <a:noFill/>
        </p:spPr>
        <p:txBody>
          <a:bodyPr wrap="square" rtlCol="0">
            <a:spAutoFit/>
          </a:bodyPr>
          <a:lstStyle/>
          <a:p>
            <a:r>
              <a:rPr lang="en-US" dirty="0" smtClean="0">
                <a:solidFill>
                  <a:srgbClr val="FF0000"/>
                </a:solidFill>
              </a:rPr>
              <a:t>ADP</a:t>
            </a:r>
          </a:p>
        </p:txBody>
      </p:sp>
      <p:sp>
        <p:nvSpPr>
          <p:cNvPr id="17" name="TextBox 16"/>
          <p:cNvSpPr txBox="1"/>
          <p:nvPr/>
        </p:nvSpPr>
        <p:spPr>
          <a:xfrm>
            <a:off x="5903603" y="3074522"/>
            <a:ext cx="1095452" cy="369332"/>
          </a:xfrm>
          <a:prstGeom prst="rect">
            <a:avLst/>
          </a:prstGeom>
          <a:noFill/>
        </p:spPr>
        <p:txBody>
          <a:bodyPr wrap="square" rtlCol="0">
            <a:spAutoFit/>
          </a:bodyPr>
          <a:lstStyle/>
          <a:p>
            <a:r>
              <a:rPr lang="en-US" dirty="0" smtClean="0">
                <a:solidFill>
                  <a:srgbClr val="3366FF"/>
                </a:solidFill>
              </a:rPr>
              <a:t>SNAP04</a:t>
            </a:r>
          </a:p>
        </p:txBody>
      </p:sp>
      <p:sp>
        <p:nvSpPr>
          <p:cNvPr id="18" name="TextBox 17"/>
          <p:cNvSpPr txBox="1"/>
          <p:nvPr/>
        </p:nvSpPr>
        <p:spPr>
          <a:xfrm>
            <a:off x="6945240" y="3933351"/>
            <a:ext cx="812201" cy="369332"/>
          </a:xfrm>
          <a:prstGeom prst="rect">
            <a:avLst/>
          </a:prstGeom>
          <a:noFill/>
        </p:spPr>
        <p:txBody>
          <a:bodyPr wrap="square" rtlCol="0">
            <a:spAutoFit/>
          </a:bodyPr>
          <a:lstStyle/>
          <a:p>
            <a:r>
              <a:rPr lang="en-US" dirty="0" smtClean="0"/>
              <a:t>DFT</a:t>
            </a:r>
          </a:p>
        </p:txBody>
      </p:sp>
      <p:sp>
        <p:nvSpPr>
          <p:cNvPr id="19" name="TextBox 18"/>
          <p:cNvSpPr txBox="1"/>
          <p:nvPr/>
        </p:nvSpPr>
        <p:spPr>
          <a:xfrm>
            <a:off x="7563631" y="2486883"/>
            <a:ext cx="1427321" cy="923330"/>
          </a:xfrm>
          <a:prstGeom prst="rect">
            <a:avLst/>
          </a:prstGeom>
          <a:solidFill>
            <a:schemeClr val="bg1"/>
          </a:solidFill>
        </p:spPr>
        <p:txBody>
          <a:bodyPr wrap="square" rtlCol="0">
            <a:spAutoFit/>
          </a:bodyPr>
          <a:lstStyle/>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Tree>
    <p:extLst>
      <p:ext uri="{BB962C8B-B14F-4D97-AF65-F5344CB8AC3E}">
        <p14:creationId xmlns:p14="http://schemas.microsoft.com/office/powerpoint/2010/main" val="10521131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59681</TotalTime>
  <Words>2141</Words>
  <Application>Microsoft Macintosh PowerPoint</Application>
  <PresentationFormat>On-screen Show (4:3)</PresentationFormat>
  <Paragraphs>537</Paragraphs>
  <Slides>15</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blank</vt:lpstr>
      <vt:lpstr>Equation</vt:lpstr>
      <vt:lpstr>Microsoft Equation</vt:lpstr>
      <vt:lpstr> SNAP: Automated Generation of Quantum Accurate Potentials for Large-Scale Atomistic Materials Simulation  Aidan Thompson, Stephen Foiles, Peter Schultz,  Laura Swiler, Christian Trott, Garritt Tucker Sandia National Laboratories  SAND Numbers: 2013-2093C, 2013-4097P</vt:lpstr>
      <vt:lpstr>Explosive Growth in Complexity of Interatomic Potentials</vt:lpstr>
      <vt:lpstr>Bispectrum: Invariants of Atomic Neighborhood</vt:lpstr>
      <vt:lpstr>SNAP: Spectral Neighbor Analysis Potentials</vt:lpstr>
      <vt:lpstr>SNAP: Automated Machine-Learning Approach to Quantum-Accurate Potentials (with Laura Swiler, 1441)</vt:lpstr>
      <vt:lpstr>SNAP: Predictive Model for Tantalum</vt:lpstr>
      <vt:lpstr>Accuracy of SNAP Tantalum Potentials</vt:lpstr>
      <vt:lpstr>Accuracy of SNAP Tantalum Potentials</vt:lpstr>
      <vt:lpstr>PowerPoint Presentation</vt:lpstr>
      <vt:lpstr>SNAP: Predictive Model for Indium Phosphide</vt:lpstr>
      <vt:lpstr>SNAP: Predictive Model for Indium Phosphide</vt:lpstr>
      <vt:lpstr>Initial Results for InP Zincblende Crystal</vt:lpstr>
      <vt:lpstr>Computational Aspects of SNAP</vt:lpstr>
      <vt:lpstr>Computational Aspects of SNAP</vt:lpstr>
      <vt:lpstr>Conclusions</vt:lpstr>
    </vt:vector>
  </TitlesOfParts>
  <Company>Sandia National Laboratories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hrwestr</dc:creator>
  <cp:lastModifiedBy>Aidan Thompson</cp:lastModifiedBy>
  <cp:revision>375</cp:revision>
  <cp:lastPrinted>2012-10-24T16:01:40Z</cp:lastPrinted>
  <dcterms:created xsi:type="dcterms:W3CDTF">2009-06-26T14:44:46Z</dcterms:created>
  <dcterms:modified xsi:type="dcterms:W3CDTF">2013-08-08T16:31:22Z</dcterms:modified>
</cp:coreProperties>
</file>