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Lst>
  <p:notesMasterIdLst>
    <p:notesMasterId r:id="rId15"/>
  </p:notesMasterIdLst>
  <p:handoutMasterIdLst>
    <p:handoutMasterId r:id="rId16"/>
  </p:handoutMasterIdLst>
  <p:sldIdLst>
    <p:sldId id="716" r:id="rId2"/>
    <p:sldId id="712" r:id="rId3"/>
    <p:sldId id="713" r:id="rId4"/>
    <p:sldId id="714" r:id="rId5"/>
    <p:sldId id="614" r:id="rId6"/>
    <p:sldId id="703" r:id="rId7"/>
    <p:sldId id="615" r:id="rId8"/>
    <p:sldId id="616" r:id="rId9"/>
    <p:sldId id="617" r:id="rId10"/>
    <p:sldId id="620" r:id="rId11"/>
    <p:sldId id="618" r:id="rId12"/>
    <p:sldId id="621" r:id="rId13"/>
    <p:sldId id="715" r:id="rId14"/>
  </p:sldIdLst>
  <p:sldSz cx="9144000" cy="6858000" type="letter"/>
  <p:notesSz cx="7010400" cy="9296400"/>
  <p:defaultTextStyle>
    <a:defPPr>
      <a:defRPr lang="en-US"/>
    </a:defPPr>
    <a:lvl1pPr algn="ctr"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999FF"/>
    <a:srgbClr val="CC6600"/>
    <a:srgbClr val="FFFF00"/>
    <a:srgbClr val="6600FF"/>
    <a:srgbClr val="CC99FF"/>
    <a:srgbClr val="800000"/>
    <a:srgbClr val="FF5050"/>
    <a:srgbClr val="215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5" autoAdjust="0"/>
    <p:restoredTop sz="64757" autoAdjust="0"/>
  </p:normalViewPr>
  <p:slideViewPr>
    <p:cSldViewPr>
      <p:cViewPr>
        <p:scale>
          <a:sx n="150" d="100"/>
          <a:sy n="150" d="100"/>
        </p:scale>
        <p:origin x="-1040" y="-232"/>
      </p:cViewPr>
      <p:guideLst>
        <p:guide orient="horz" pos="3216"/>
        <p:guide pos="29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526"/>
    </p:cViewPr>
  </p:sorterViewPr>
  <p:notesViewPr>
    <p:cSldViewPr>
      <p:cViewPr>
        <p:scale>
          <a:sx n="100" d="100"/>
          <a:sy n="100" d="100"/>
        </p:scale>
        <p:origin x="-708" y="-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9650" name="Rectangle 2"/>
          <p:cNvSpPr>
            <a:spLocks noGrp="1" noChangeArrowheads="1"/>
          </p:cNvSpPr>
          <p:nvPr>
            <p:ph type="hdr" sz="quarter"/>
          </p:nvPr>
        </p:nvSpPr>
        <p:spPr bwMode="auto">
          <a:xfrm>
            <a:off x="0" y="0"/>
            <a:ext cx="3039219" cy="464820"/>
          </a:xfrm>
          <a:prstGeom prst="rect">
            <a:avLst/>
          </a:prstGeom>
          <a:noFill/>
          <a:ln w="9525">
            <a:noFill/>
            <a:miter lim="800000"/>
            <a:headEnd/>
            <a:tailEnd/>
          </a:ln>
          <a:effectLst/>
        </p:spPr>
        <p:txBody>
          <a:bodyPr vert="horz" wrap="square" lIns="92208" tIns="46104" rIns="92208" bIns="46104" numCol="1" anchor="t" anchorCtr="0" compatLnSpc="1">
            <a:prstTxWarp prst="textNoShape">
              <a:avLst/>
            </a:prstTxWarp>
          </a:bodyPr>
          <a:lstStyle>
            <a:lvl1pPr algn="l" defTabSz="922868" eaLnBrk="1" hangingPunct="1">
              <a:defRPr sz="1200" smtClean="0">
                <a:ea typeface="ＭＳ Ｐゴシック" pitchFamily="-111" charset="-128"/>
              </a:defRPr>
            </a:lvl1pPr>
          </a:lstStyle>
          <a:p>
            <a:pPr>
              <a:defRPr/>
            </a:pPr>
            <a:endParaRPr lang="en-US" dirty="0"/>
          </a:p>
        </p:txBody>
      </p:sp>
      <p:sp>
        <p:nvSpPr>
          <p:cNvPr id="539651" name="Rectangle 3"/>
          <p:cNvSpPr>
            <a:spLocks noGrp="1" noChangeArrowheads="1"/>
          </p:cNvSpPr>
          <p:nvPr>
            <p:ph type="dt" sz="quarter" idx="1"/>
          </p:nvPr>
        </p:nvSpPr>
        <p:spPr bwMode="auto">
          <a:xfrm>
            <a:off x="3969592" y="0"/>
            <a:ext cx="3039219" cy="464820"/>
          </a:xfrm>
          <a:prstGeom prst="rect">
            <a:avLst/>
          </a:prstGeom>
          <a:noFill/>
          <a:ln w="9525">
            <a:noFill/>
            <a:miter lim="800000"/>
            <a:headEnd/>
            <a:tailEnd/>
          </a:ln>
          <a:effectLst/>
        </p:spPr>
        <p:txBody>
          <a:bodyPr vert="horz" wrap="square" lIns="92208" tIns="46104" rIns="92208" bIns="46104" numCol="1" anchor="t" anchorCtr="0" compatLnSpc="1">
            <a:prstTxWarp prst="textNoShape">
              <a:avLst/>
            </a:prstTxWarp>
          </a:bodyPr>
          <a:lstStyle>
            <a:lvl1pPr algn="r" defTabSz="922868" eaLnBrk="1" hangingPunct="1">
              <a:defRPr sz="1200" smtClean="0">
                <a:ea typeface="ＭＳ Ｐゴシック" pitchFamily="-111" charset="-128"/>
              </a:defRPr>
            </a:lvl1pPr>
          </a:lstStyle>
          <a:p>
            <a:pPr>
              <a:defRPr/>
            </a:pPr>
            <a:endParaRPr lang="en-US" dirty="0"/>
          </a:p>
        </p:txBody>
      </p:sp>
      <p:sp>
        <p:nvSpPr>
          <p:cNvPr id="539652" name="Rectangle 4"/>
          <p:cNvSpPr>
            <a:spLocks noGrp="1" noChangeArrowheads="1"/>
          </p:cNvSpPr>
          <p:nvPr>
            <p:ph type="ftr" sz="quarter" idx="2"/>
          </p:nvPr>
        </p:nvSpPr>
        <p:spPr bwMode="auto">
          <a:xfrm>
            <a:off x="0" y="8829989"/>
            <a:ext cx="3039219" cy="464820"/>
          </a:xfrm>
          <a:prstGeom prst="rect">
            <a:avLst/>
          </a:prstGeom>
          <a:noFill/>
          <a:ln w="9525">
            <a:noFill/>
            <a:miter lim="800000"/>
            <a:headEnd/>
            <a:tailEnd/>
          </a:ln>
          <a:effectLst/>
        </p:spPr>
        <p:txBody>
          <a:bodyPr vert="horz" wrap="square" lIns="92208" tIns="46104" rIns="92208" bIns="46104" numCol="1" anchor="b" anchorCtr="0" compatLnSpc="1">
            <a:prstTxWarp prst="textNoShape">
              <a:avLst/>
            </a:prstTxWarp>
          </a:bodyPr>
          <a:lstStyle>
            <a:lvl1pPr algn="l" defTabSz="922868" eaLnBrk="1" hangingPunct="1">
              <a:defRPr sz="1200" smtClean="0">
                <a:ea typeface="ＭＳ Ｐゴシック" pitchFamily="-111" charset="-128"/>
              </a:defRPr>
            </a:lvl1pPr>
          </a:lstStyle>
          <a:p>
            <a:pPr>
              <a:defRPr/>
            </a:pPr>
            <a:endParaRPr lang="en-US" dirty="0"/>
          </a:p>
        </p:txBody>
      </p:sp>
      <p:sp>
        <p:nvSpPr>
          <p:cNvPr id="539653" name="Rectangle 5"/>
          <p:cNvSpPr>
            <a:spLocks noGrp="1" noChangeArrowheads="1"/>
          </p:cNvSpPr>
          <p:nvPr>
            <p:ph type="sldNum" sz="quarter" idx="3"/>
          </p:nvPr>
        </p:nvSpPr>
        <p:spPr bwMode="auto">
          <a:xfrm>
            <a:off x="3969592" y="8829989"/>
            <a:ext cx="3039219" cy="464820"/>
          </a:xfrm>
          <a:prstGeom prst="rect">
            <a:avLst/>
          </a:prstGeom>
          <a:noFill/>
          <a:ln w="9525">
            <a:noFill/>
            <a:miter lim="800000"/>
            <a:headEnd/>
            <a:tailEnd/>
          </a:ln>
          <a:effectLst/>
        </p:spPr>
        <p:txBody>
          <a:bodyPr vert="horz" wrap="square" lIns="92208" tIns="46104" rIns="92208" bIns="46104" numCol="1" anchor="b" anchorCtr="0" compatLnSpc="1">
            <a:prstTxWarp prst="textNoShape">
              <a:avLst/>
            </a:prstTxWarp>
          </a:bodyPr>
          <a:lstStyle>
            <a:lvl1pPr algn="r" defTabSz="922868" eaLnBrk="1" hangingPunct="1">
              <a:defRPr sz="1200" smtClean="0">
                <a:ea typeface="ＭＳ Ｐゴシック" pitchFamily="-111" charset="-128"/>
              </a:defRPr>
            </a:lvl1pPr>
          </a:lstStyle>
          <a:p>
            <a:pPr>
              <a:defRPr/>
            </a:pPr>
            <a:fld id="{BC37145E-A8BA-47A1-A845-17272AB06CBD}" type="slidenum">
              <a:rPr lang="en-US"/>
              <a:pPr>
                <a:defRPr/>
              </a:pPr>
              <a:t>‹#›</a:t>
            </a:fld>
            <a:endParaRPr lang="en-US" dirty="0"/>
          </a:p>
        </p:txBody>
      </p:sp>
    </p:spTree>
    <p:extLst>
      <p:ext uri="{BB962C8B-B14F-4D97-AF65-F5344CB8AC3E}">
        <p14:creationId xmlns:p14="http://schemas.microsoft.com/office/powerpoint/2010/main" val="29218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39219" cy="463229"/>
          </a:xfrm>
          <a:prstGeom prst="rect">
            <a:avLst/>
          </a:prstGeom>
          <a:noFill/>
          <a:ln w="9525">
            <a:noFill/>
            <a:miter lim="800000"/>
            <a:headEnd/>
            <a:tailEnd/>
          </a:ln>
          <a:effectLst/>
        </p:spPr>
        <p:txBody>
          <a:bodyPr vert="horz" wrap="square" lIns="93094" tIns="46546" rIns="93094" bIns="46546" numCol="1" anchor="t" anchorCtr="0" compatLnSpc="1">
            <a:prstTxWarp prst="textNoShape">
              <a:avLst/>
            </a:prstTxWarp>
          </a:bodyPr>
          <a:lstStyle>
            <a:lvl1pPr algn="l" defTabSz="932415" eaLnBrk="1" hangingPunct="1">
              <a:defRPr sz="1200" smtClean="0">
                <a:ea typeface="ＭＳ Ｐゴシック" pitchFamily="-111" charset="-128"/>
              </a:defRPr>
            </a:lvl1pPr>
          </a:lstStyle>
          <a:p>
            <a:pPr>
              <a:defRPr/>
            </a:pPr>
            <a:endParaRPr lang="en-US" dirty="0"/>
          </a:p>
        </p:txBody>
      </p:sp>
      <p:sp>
        <p:nvSpPr>
          <p:cNvPr id="58371" name="Rectangle 3"/>
          <p:cNvSpPr>
            <a:spLocks noGrp="1" noChangeArrowheads="1"/>
          </p:cNvSpPr>
          <p:nvPr>
            <p:ph type="dt" idx="1"/>
          </p:nvPr>
        </p:nvSpPr>
        <p:spPr bwMode="auto">
          <a:xfrm>
            <a:off x="3969592" y="0"/>
            <a:ext cx="3039219" cy="463229"/>
          </a:xfrm>
          <a:prstGeom prst="rect">
            <a:avLst/>
          </a:prstGeom>
          <a:noFill/>
          <a:ln w="9525">
            <a:noFill/>
            <a:miter lim="800000"/>
            <a:headEnd/>
            <a:tailEnd/>
          </a:ln>
          <a:effectLst/>
        </p:spPr>
        <p:txBody>
          <a:bodyPr vert="horz" wrap="square" lIns="93094" tIns="46546" rIns="93094" bIns="46546" numCol="1" anchor="t" anchorCtr="0" compatLnSpc="1">
            <a:prstTxWarp prst="textNoShape">
              <a:avLst/>
            </a:prstTxWarp>
          </a:bodyPr>
          <a:lstStyle>
            <a:lvl1pPr algn="r" defTabSz="932415" eaLnBrk="1" hangingPunct="1">
              <a:defRPr sz="1200" smtClean="0">
                <a:ea typeface="ＭＳ Ｐゴシック" pitchFamily="-111" charset="-128"/>
              </a:defRPr>
            </a:lvl1pPr>
          </a:lstStyle>
          <a:p>
            <a:pPr>
              <a:defRPr/>
            </a:pPr>
            <a:endParaRPr lang="en-US" dirty="0"/>
          </a:p>
        </p:txBody>
      </p:sp>
      <p:sp>
        <p:nvSpPr>
          <p:cNvPr id="819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58373" name="Rectangle 5"/>
          <p:cNvSpPr>
            <a:spLocks noGrp="1" noChangeArrowheads="1"/>
          </p:cNvSpPr>
          <p:nvPr>
            <p:ph type="body" sz="quarter" idx="3"/>
          </p:nvPr>
        </p:nvSpPr>
        <p:spPr bwMode="auto">
          <a:xfrm>
            <a:off x="701359" y="4415790"/>
            <a:ext cx="5607684" cy="4181789"/>
          </a:xfrm>
          <a:prstGeom prst="rect">
            <a:avLst/>
          </a:prstGeom>
          <a:noFill/>
          <a:ln w="9525">
            <a:noFill/>
            <a:miter lim="800000"/>
            <a:headEnd/>
            <a:tailEnd/>
          </a:ln>
          <a:effectLst/>
        </p:spPr>
        <p:txBody>
          <a:bodyPr vert="horz" wrap="square" lIns="93094" tIns="46546" rIns="93094" bIns="4654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noChangeArrowheads="1"/>
          </p:cNvSpPr>
          <p:nvPr>
            <p:ph type="ftr" sz="quarter" idx="4"/>
          </p:nvPr>
        </p:nvSpPr>
        <p:spPr bwMode="auto">
          <a:xfrm>
            <a:off x="0" y="8831580"/>
            <a:ext cx="3039219" cy="463229"/>
          </a:xfrm>
          <a:prstGeom prst="rect">
            <a:avLst/>
          </a:prstGeom>
          <a:noFill/>
          <a:ln w="9525">
            <a:noFill/>
            <a:miter lim="800000"/>
            <a:headEnd/>
            <a:tailEnd/>
          </a:ln>
          <a:effectLst/>
        </p:spPr>
        <p:txBody>
          <a:bodyPr vert="horz" wrap="square" lIns="93094" tIns="46546" rIns="93094" bIns="46546" numCol="1" anchor="b" anchorCtr="0" compatLnSpc="1">
            <a:prstTxWarp prst="textNoShape">
              <a:avLst/>
            </a:prstTxWarp>
          </a:bodyPr>
          <a:lstStyle>
            <a:lvl1pPr algn="l" defTabSz="932415" eaLnBrk="1" hangingPunct="1">
              <a:defRPr sz="1200" smtClean="0">
                <a:ea typeface="ＭＳ Ｐゴシック" pitchFamily="-111" charset="-128"/>
              </a:defRPr>
            </a:lvl1pPr>
          </a:lstStyle>
          <a:p>
            <a:pPr>
              <a:defRPr/>
            </a:pPr>
            <a:endParaRPr lang="en-US" dirty="0"/>
          </a:p>
        </p:txBody>
      </p:sp>
      <p:sp>
        <p:nvSpPr>
          <p:cNvPr id="58375" name="Rectangle 7"/>
          <p:cNvSpPr>
            <a:spLocks noGrp="1" noChangeArrowheads="1"/>
          </p:cNvSpPr>
          <p:nvPr>
            <p:ph type="sldNum" sz="quarter" idx="5"/>
          </p:nvPr>
        </p:nvSpPr>
        <p:spPr bwMode="auto">
          <a:xfrm>
            <a:off x="3969592" y="8831580"/>
            <a:ext cx="3039219" cy="463229"/>
          </a:xfrm>
          <a:prstGeom prst="rect">
            <a:avLst/>
          </a:prstGeom>
          <a:noFill/>
          <a:ln w="9525">
            <a:noFill/>
            <a:miter lim="800000"/>
            <a:headEnd/>
            <a:tailEnd/>
          </a:ln>
          <a:effectLst/>
        </p:spPr>
        <p:txBody>
          <a:bodyPr vert="horz" wrap="square" lIns="93094" tIns="46546" rIns="93094" bIns="46546" numCol="1" anchor="b" anchorCtr="0" compatLnSpc="1">
            <a:prstTxWarp prst="textNoShape">
              <a:avLst/>
            </a:prstTxWarp>
          </a:bodyPr>
          <a:lstStyle>
            <a:lvl1pPr algn="r" defTabSz="932415" eaLnBrk="1" hangingPunct="1">
              <a:defRPr sz="1200" smtClean="0">
                <a:ea typeface="ＭＳ Ｐゴシック" pitchFamily="-111" charset="-128"/>
              </a:defRPr>
            </a:lvl1pPr>
          </a:lstStyle>
          <a:p>
            <a:pPr>
              <a:defRPr/>
            </a:pPr>
            <a:fld id="{85012CB8-3BB4-478E-B746-F0EF82754A10}" type="slidenum">
              <a:rPr lang="en-US"/>
              <a:pPr>
                <a:defRPr/>
              </a:pPr>
              <a:t>‹#›</a:t>
            </a:fld>
            <a:endParaRPr lang="en-US" dirty="0"/>
          </a:p>
        </p:txBody>
      </p:sp>
    </p:spTree>
    <p:extLst>
      <p:ext uri="{BB962C8B-B14F-4D97-AF65-F5344CB8AC3E}">
        <p14:creationId xmlns:p14="http://schemas.microsoft.com/office/powerpoint/2010/main" val="30384542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ea typeface="+mn-ea"/>
                <a:cs typeface="+mn-cs"/>
              </a:rPr>
              <a:t>It is a great pleasure to speak about our recent large-scale reactive MD simulations in this symposium.  I am Ray Shan, post-doc from Sandia National Labs, and this work is in collaboration with Aidan Thompson, whom I have been working with for almost two years.</a:t>
            </a:r>
          </a:p>
          <a:p>
            <a:endParaRPr lang="en-US" dirty="0">
              <a:latin typeface="+mn-lt"/>
              <a:ea typeface="+mn-ea"/>
              <a:cs typeface="+mn-cs"/>
            </a:endParaRPr>
          </a:p>
          <a:p>
            <a:r>
              <a:rPr lang="en-US" dirty="0">
                <a:latin typeface="+mn-lt"/>
                <a:ea typeface="+mn-ea"/>
                <a:cs typeface="+mn-cs"/>
              </a:rPr>
              <a:t>In this talk, I will speak about the shock-induced initiation processes in energetic materials ANFO and PETN using reactive MD simulations.  For ANFO, we investigated the effects of orientation and fueling conditions on initiation, and for PETN, we introduced porosities, in the form of a spherical void, applied an explicit shock, then we observed void collapse, resulted formation of hotspots, and enhanced chemical reactivity.  </a:t>
            </a:r>
          </a:p>
          <a:p>
            <a:endParaRPr lang="en-US" dirty="0">
              <a:latin typeface="+mn-lt"/>
              <a:ea typeface="+mn-ea"/>
              <a:cs typeface="+mn-cs"/>
            </a:endParaRPr>
          </a:p>
          <a:p>
            <a:r>
              <a:rPr lang="en-US" dirty="0">
                <a:latin typeface="+mn-lt"/>
                <a:ea typeface="+mn-ea"/>
                <a:cs typeface="+mn-cs"/>
              </a:rPr>
              <a:t>Our MD simulations are reactive, which allow us to observe and examine chemical reactions.</a:t>
            </a: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513992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1" fontAlgn="auto" hangingPunct="1">
              <a:spcBef>
                <a:spcPts val="0"/>
              </a:spcBef>
              <a:spcAft>
                <a:spcPts val="0"/>
              </a:spcAft>
              <a:defRPr/>
            </a:pPr>
            <a:r>
              <a:rPr lang="en-US" dirty="0">
                <a:latin typeface="+mn-lt"/>
                <a:ea typeface="+mn-ea"/>
                <a:cs typeface="+mn-cs"/>
              </a:rPr>
              <a:t>A brief introduction on reactive MD simulations.  I know many of you may have seen this plot for a million times, but it serves as a great illustration to the capability of reactive MD.</a:t>
            </a:r>
          </a:p>
          <a:p>
            <a:pPr defTabSz="465887" eaLnBrk="1" fontAlgn="auto" hangingPunct="1">
              <a:spcBef>
                <a:spcPts val="0"/>
              </a:spcBef>
              <a:spcAft>
                <a:spcPts val="0"/>
              </a:spcAft>
              <a:defRPr/>
            </a:pPr>
            <a:endParaRPr lang="en-US" dirty="0">
              <a:latin typeface="+mn-lt"/>
              <a:ea typeface="+mn-ea"/>
              <a:cs typeface="+mn-cs"/>
            </a:endParaRPr>
          </a:p>
          <a:p>
            <a:pPr defTabSz="465887" eaLnBrk="1" fontAlgn="auto" hangingPunct="1">
              <a:spcBef>
                <a:spcPts val="0"/>
              </a:spcBef>
              <a:spcAft>
                <a:spcPts val="0"/>
              </a:spcAft>
              <a:defRPr/>
            </a:pPr>
            <a:r>
              <a:rPr lang="en-US" dirty="0">
                <a:latin typeface="+mn-lt"/>
                <a:ea typeface="+mn-ea"/>
                <a:cs typeface="+mn-cs"/>
              </a:rPr>
              <a:t>Quantum mechanical methods provide accurate description of systems of roughly several thousand atoms.  Continuum hydrodynamics models, in shock simulations particularly, describe propagation of shock and detonation fronts in real devices.  However, these two methods can not be directly compared. ......</a:t>
            </a:r>
          </a:p>
          <a:p>
            <a:pPr defTabSz="465887" eaLnBrk="1" fontAlgn="auto" hangingPunct="1">
              <a:spcBef>
                <a:spcPts val="0"/>
              </a:spcBef>
              <a:spcAft>
                <a:spcPts val="0"/>
              </a:spcAft>
              <a:defRPr/>
            </a:pPr>
            <a:endParaRPr lang="en-US" dirty="0">
              <a:latin typeface="+mn-lt"/>
              <a:ea typeface="+mn-ea"/>
              <a:cs typeface="+mn-cs"/>
            </a:endParaRPr>
          </a:p>
          <a:p>
            <a:pPr defTabSz="465887" eaLnBrk="1" fontAlgn="auto" hangingPunct="1">
              <a:spcBef>
                <a:spcPts val="0"/>
              </a:spcBef>
              <a:spcAft>
                <a:spcPts val="0"/>
              </a:spcAft>
              <a:defRPr/>
            </a:pPr>
            <a:r>
              <a:rPr lang="en-US" dirty="0">
                <a:latin typeface="+mn-lt"/>
                <a:ea typeface="+mn-ea"/>
                <a:cs typeface="+mn-cs"/>
              </a:rPr>
              <a:t>Provided here as an example, the top panel is a void collapse and void jetting process of a 20 nm void from a continuum hydrodynamics code CTH, and the bottom panel is the same process of a same system from LAMMPS reactive MD simulations.  We see similarities and also disagreements between CH and RMD, and how to inform and calibrate CH with RMD is an ongoing investigation.</a:t>
            </a:r>
          </a:p>
          <a:p>
            <a:pPr defTabSz="465887" eaLnBrk="1" fontAlgn="auto" hangingPunct="1">
              <a:spcBef>
                <a:spcPts val="0"/>
              </a:spcBef>
              <a:spcAft>
                <a:spcPts val="0"/>
              </a:spcAft>
              <a:defRPr/>
            </a:pPr>
            <a:endParaRPr lang="en-US" dirty="0">
              <a:latin typeface="+mn-lt"/>
              <a:ea typeface="+mn-ea"/>
              <a:cs typeface="+mn-cs"/>
            </a:endParaRPr>
          </a:p>
          <a:p>
            <a:pPr defTabSz="465887" eaLnBrk="1" fontAlgn="auto" hangingPunct="1">
              <a:spcBef>
                <a:spcPts val="0"/>
              </a:spcBef>
              <a:spcAft>
                <a:spcPts val="0"/>
              </a:spcAft>
              <a:defRPr/>
            </a:pPr>
            <a:r>
              <a:rPr lang="en-US" dirty="0">
                <a:latin typeface="+mn-lt"/>
                <a:ea typeface="+mn-ea"/>
                <a:cs typeface="+mn-cs"/>
              </a:rPr>
              <a:t>For the RMD simulations in this work, we used the reactive force field.</a:t>
            </a:r>
            <a:endParaRPr lang="en-US" dirty="0" smtClean="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78919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4159D5-A895-AD49-A8BA-382B8BAED1BC}" type="slidenum">
              <a:rPr lang="en-US"/>
              <a:pPr/>
              <a:t>3</a:t>
            </a:fld>
            <a:endParaRPr lang="en-US"/>
          </a:p>
        </p:txBody>
      </p:sp>
      <p:sp>
        <p:nvSpPr>
          <p:cNvPr id="262146" name="Rectangle 2"/>
          <p:cNvSpPr>
            <a:spLocks noGrp="1" noRot="1" noChangeAspect="1" noChangeArrowheads="1" noTextEdit="1"/>
          </p:cNvSpPr>
          <p:nvPr>
            <p:ph type="sldImg"/>
          </p:nvPr>
        </p:nvSpPr>
        <p:spPr bwMode="auto">
          <a:xfrm>
            <a:off x="1173163" y="685800"/>
            <a:ext cx="4681537" cy="3511550"/>
          </a:xfrm>
          <a:prstGeom prst="rect">
            <a:avLst/>
          </a:prstGeom>
          <a:solidFill>
            <a:srgbClr val="FFFFFF"/>
          </a:solidFill>
          <a:ln>
            <a:solidFill>
              <a:srgbClr val="000000"/>
            </a:solidFill>
            <a:miter lim="800000"/>
            <a:headEnd/>
            <a:tailEnd/>
          </a:ln>
        </p:spPr>
      </p:sp>
      <p:sp>
        <p:nvSpPr>
          <p:cNvPr id="262147" name="Rectangle 3"/>
          <p:cNvSpPr>
            <a:spLocks noGrp="1" noChangeArrowheads="1"/>
          </p:cNvSpPr>
          <p:nvPr>
            <p:ph type="body" idx="1"/>
          </p:nvPr>
        </p:nvSpPr>
        <p:spPr bwMode="auto">
          <a:xfrm>
            <a:off x="916870" y="4427088"/>
            <a:ext cx="5192889" cy="4201133"/>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lnSpc>
                <a:spcPct val="90000"/>
              </a:lnSpc>
            </a:pPr>
            <a:r>
              <a:rPr lang="en-US" smtClean="0">
                <a:latin typeface="Times New Roman" charset="0"/>
              </a:rPr>
              <a:t>17 </a:t>
            </a:r>
            <a:r>
              <a:rPr lang="en-US" dirty="0" smtClean="0">
                <a:latin typeface="Times New Roman" charset="0"/>
              </a:rPr>
              <a:t>years ago there weren’t many parallel MD codes, which is why we formed the initial CRADA to create LAMMPS</a:t>
            </a:r>
          </a:p>
          <a:p>
            <a:pPr>
              <a:lnSpc>
                <a:spcPct val="90000"/>
              </a:lnSpc>
            </a:pPr>
            <a:r>
              <a:rPr lang="en-US" dirty="0" smtClean="0">
                <a:latin typeface="Times New Roman" charset="0"/>
              </a:rPr>
              <a:t>since that time, many good codes have been created, several of the most popular ones are listed here</a:t>
            </a:r>
          </a:p>
          <a:p>
            <a:pPr>
              <a:lnSpc>
                <a:spcPct val="90000"/>
              </a:lnSpc>
            </a:pPr>
            <a:r>
              <a:rPr lang="en-US" dirty="0" smtClean="0">
                <a:latin typeface="Times New Roman" charset="0"/>
              </a:rPr>
              <a:t>want to give you some perspective on their focus and strong points and compare that to LAMMPS</a:t>
            </a:r>
          </a:p>
          <a:p>
            <a:pPr>
              <a:lnSpc>
                <a:spcPct val="90000"/>
              </a:lnSpc>
            </a:pPr>
            <a:r>
              <a:rPr lang="en-US" dirty="0" smtClean="0">
                <a:latin typeface="Times New Roman" charset="0"/>
              </a:rPr>
              <a:t>C,A,N,G are focused on bio problems and N,G in particular are very scalable for the</a:t>
            </a:r>
          </a:p>
          <a:p>
            <a:pPr>
              <a:lnSpc>
                <a:spcPct val="90000"/>
              </a:lnSpc>
            </a:pPr>
            <a:r>
              <a:rPr lang="en-US" dirty="0" smtClean="0">
                <a:latin typeface="Times New Roman" charset="0"/>
              </a:rPr>
              <a:t>  hard problem of running a smallish bio problem on lots of processors, so few atoms per processors</a:t>
            </a:r>
          </a:p>
          <a:p>
            <a:pPr>
              <a:lnSpc>
                <a:spcPct val="90000"/>
              </a:lnSpc>
            </a:pPr>
            <a:r>
              <a:rPr lang="en-US" dirty="0" smtClean="0">
                <a:latin typeface="Times New Roman" charset="0"/>
              </a:rPr>
              <a:t>  due to clever decomposition algorithms developed in the past few years</a:t>
            </a:r>
          </a:p>
          <a:p>
            <a:pPr>
              <a:lnSpc>
                <a:spcPct val="90000"/>
              </a:lnSpc>
            </a:pPr>
            <a:r>
              <a:rPr lang="en-US" dirty="0" smtClean="0">
                <a:latin typeface="Times New Roman" charset="0"/>
              </a:rPr>
              <a:t>  some in fact by Marc </a:t>
            </a:r>
            <a:r>
              <a:rPr lang="en-US" dirty="0" err="1" smtClean="0">
                <a:latin typeface="Times New Roman" charset="0"/>
              </a:rPr>
              <a:t>Snir</a:t>
            </a:r>
            <a:r>
              <a:rPr lang="en-US" dirty="0" smtClean="0">
                <a:latin typeface="Times New Roman" charset="0"/>
              </a:rPr>
              <a:t> and the folks at DE Shaw</a:t>
            </a:r>
          </a:p>
          <a:p>
            <a:pPr>
              <a:lnSpc>
                <a:spcPct val="90000"/>
              </a:lnSpc>
            </a:pPr>
            <a:endParaRPr lang="en-US" dirty="0" smtClean="0">
              <a:latin typeface="Times New Roman" charset="0"/>
            </a:endParaRPr>
          </a:p>
          <a:p>
            <a:pPr>
              <a:lnSpc>
                <a:spcPct val="90000"/>
              </a:lnSpc>
            </a:pPr>
            <a:r>
              <a:rPr lang="en-US" dirty="0" smtClean="0">
                <a:latin typeface="Times New Roman" charset="0"/>
              </a:rPr>
              <a:t>LAMMPS can do bio problems, but has more of a focus on materials problems, due to Sandia’s mission</a:t>
            </a:r>
          </a:p>
          <a:p>
            <a:pPr>
              <a:lnSpc>
                <a:spcPct val="90000"/>
              </a:lnSpc>
            </a:pPr>
            <a:r>
              <a:rPr lang="en-US" dirty="0" smtClean="0">
                <a:latin typeface="Times New Roman" charset="0"/>
              </a:rPr>
              <a:t>this has translated to lots of interatomic potentials so a broad range of materials can be modeled,</a:t>
            </a:r>
          </a:p>
          <a:p>
            <a:pPr>
              <a:lnSpc>
                <a:spcPct val="90000"/>
              </a:lnSpc>
            </a:pPr>
            <a:r>
              <a:rPr lang="en-US" dirty="0" smtClean="0">
                <a:latin typeface="Times New Roman" charset="0"/>
              </a:rPr>
              <a:t>including coarse-grained models that allow you to extend the length and timescales that can be simulated</a:t>
            </a:r>
          </a:p>
          <a:p>
            <a:pPr>
              <a:lnSpc>
                <a:spcPct val="90000"/>
              </a:lnSpc>
            </a:pPr>
            <a:r>
              <a:rPr lang="en-US" dirty="0" smtClean="0">
                <a:latin typeface="Times New Roman" charset="0"/>
              </a:rPr>
              <a:t>   I’ll tell you about some of that in the next few slides</a:t>
            </a:r>
          </a:p>
          <a:p>
            <a:pPr>
              <a:lnSpc>
                <a:spcPct val="90000"/>
              </a:lnSpc>
            </a:pPr>
            <a:r>
              <a:rPr lang="en-US" dirty="0" smtClean="0">
                <a:latin typeface="Times New Roman" charset="0"/>
              </a:rPr>
              <a:t>while LAMMPS is not as scalable as NAMD &amp; GROMACS for small problems, it performs quite well on large problems</a:t>
            </a:r>
          </a:p>
          <a:p>
            <a:pPr>
              <a:lnSpc>
                <a:spcPct val="90000"/>
              </a:lnSpc>
            </a:pPr>
            <a:r>
              <a:rPr lang="en-US" dirty="0" smtClean="0">
                <a:latin typeface="Times New Roman" charset="0"/>
              </a:rPr>
              <a:t>  on lots of processors, the kind more typical of materials modeling,</a:t>
            </a:r>
          </a:p>
          <a:p>
            <a:pPr>
              <a:lnSpc>
                <a:spcPct val="90000"/>
              </a:lnSpc>
            </a:pPr>
            <a:r>
              <a:rPr lang="en-US" dirty="0" smtClean="0">
                <a:latin typeface="Times New Roman" charset="0"/>
              </a:rPr>
              <a:t>  so long as you have at least a few thousand atoms per processor</a:t>
            </a:r>
          </a:p>
          <a:p>
            <a:pPr>
              <a:lnSpc>
                <a:spcPct val="90000"/>
              </a:lnSpc>
            </a:pPr>
            <a:endParaRPr lang="en-US" dirty="0" smtClean="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xfrm>
            <a:off x="3970938" y="8829967"/>
            <a:ext cx="3037840" cy="464820"/>
          </a:xfrm>
          <a:prstGeom prst="rect">
            <a:avLst/>
          </a:prstGeom>
          <a:noFill/>
        </p:spPr>
        <p:txBody>
          <a:bodyPr lIns="93164" tIns="46582" rIns="93164" bIns="46582"/>
          <a:lstStyle/>
          <a:p>
            <a:fld id="{9989B19D-4572-4C6A-B040-F752894DFACB}" type="slidenum">
              <a:rPr lang="en-US"/>
              <a:pPr/>
              <a:t>7</a:t>
            </a:fld>
            <a:endParaRPr lang="en-US"/>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xfrm>
            <a:off x="3970938" y="8829967"/>
            <a:ext cx="3037840" cy="464820"/>
          </a:xfrm>
          <a:prstGeom prst="rect">
            <a:avLst/>
          </a:prstGeom>
          <a:noFill/>
        </p:spPr>
        <p:txBody>
          <a:bodyPr lIns="93164" tIns="46582" rIns="93164" bIns="46582"/>
          <a:lstStyle/>
          <a:p>
            <a:fld id="{1EBF3524-D1FC-4FB2-8599-B72B26AD59CC}" type="slidenum">
              <a:rPr lang="en-US"/>
              <a:pPr/>
              <a:t>8</a:t>
            </a:fld>
            <a:endParaRPr lang="en-US"/>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xfrm>
            <a:off x="3970938" y="8829967"/>
            <a:ext cx="3037840" cy="464820"/>
          </a:xfrm>
          <a:prstGeom prst="rect">
            <a:avLst/>
          </a:prstGeom>
          <a:noFill/>
        </p:spPr>
        <p:txBody>
          <a:bodyPr lIns="93164" tIns="46582" rIns="93164" bIns="46582"/>
          <a:lstStyle/>
          <a:p>
            <a:fld id="{8C7A7454-D0A7-4F42-AAF2-CE54D9E6C097}" type="slidenum">
              <a:rPr lang="en-US"/>
              <a:pPr/>
              <a:t>9</a:t>
            </a:fld>
            <a:endParaRPr lang="en-US"/>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xfrm>
            <a:off x="3970938" y="8829967"/>
            <a:ext cx="3037840" cy="464820"/>
          </a:xfrm>
          <a:prstGeom prst="rect">
            <a:avLst/>
          </a:prstGeom>
          <a:noFill/>
        </p:spPr>
        <p:txBody>
          <a:bodyPr lIns="93164" tIns="46582" rIns="93164" bIns="46582"/>
          <a:lstStyle/>
          <a:p>
            <a:fld id="{B0CD2952-1C73-4DA5-BE9B-E9BB4EE12BB4}" type="slidenum">
              <a:rPr lang="en-US"/>
              <a:pPr/>
              <a:t>10</a:t>
            </a:fld>
            <a:endParaRPr lang="en-US"/>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xfrm>
            <a:off x="3970938" y="8829967"/>
            <a:ext cx="3037840" cy="464820"/>
          </a:xfrm>
          <a:prstGeom prst="rect">
            <a:avLst/>
          </a:prstGeom>
          <a:noFill/>
        </p:spPr>
        <p:txBody>
          <a:bodyPr lIns="93164" tIns="46582" rIns="93164" bIns="46582"/>
          <a:lstStyle/>
          <a:p>
            <a:fld id="{3B191341-BA44-42AF-BD41-7AD1B20DD16B}" type="slidenum">
              <a:rPr lang="en-US"/>
              <a:pPr/>
              <a:t>11</a:t>
            </a:fld>
            <a:endParaRPr lang="en-US"/>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eg"/><Relationship Id="rId10" Type="http://schemas.openxmlformats.org/officeDocument/2006/relationships/image" Target="../media/image9.png"/><Relationship Id="rId11"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62963" cy="1139825"/>
          </a:xfrm>
        </p:spPr>
        <p:txBody>
          <a:bodyPr/>
          <a:lstStyle>
            <a:lvl1pPr>
              <a:defRPr sz="3200" b="0"/>
            </a:lvl1pPr>
          </a:lstStyle>
          <a:p>
            <a:r>
              <a:rPr lang="en-US" dirty="0" smtClean="0"/>
              <a:t>Click to edit Master title style</a:t>
            </a:r>
            <a:endParaRPr lang="en-US" dirty="0"/>
          </a:p>
        </p:txBody>
      </p:sp>
      <p:sp>
        <p:nvSpPr>
          <p:cNvPr id="3" name="Content Placeholder 2"/>
          <p:cNvSpPr>
            <a:spLocks noGrp="1"/>
          </p:cNvSpPr>
          <p:nvPr>
            <p:ph idx="1"/>
          </p:nvPr>
        </p:nvSpPr>
        <p:spPr>
          <a:xfrm>
            <a:off x="440481" y="1260475"/>
            <a:ext cx="8551119" cy="4530725"/>
          </a:xfrm>
        </p:spPr>
        <p:txBody>
          <a:bodyPr/>
          <a:lstStyle>
            <a:lvl1pPr>
              <a:defRPr sz="2400" b="0"/>
            </a:lvl1pPr>
            <a:lvl2pPr>
              <a:defRPr sz="2200"/>
            </a:lvl2pPr>
            <a:lvl3pPr>
              <a:defRPr sz="2000"/>
            </a:lvl3pPr>
            <a:lvl4pPr>
              <a:defRPr sz="1800" b="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p:nvPr>
        </p:nvSpPr>
        <p:spPr>
          <a:xfrm>
            <a:off x="838200" y="6248400"/>
            <a:ext cx="6248400" cy="381000"/>
          </a:xfrm>
        </p:spPr>
        <p:txBody>
          <a:bodyPr/>
          <a:lstStyle>
            <a:lvl1pPr>
              <a:buNone/>
              <a:defRPr sz="1600" b="0" i="1" baseline="0"/>
            </a:lvl1pPr>
          </a:lstStyle>
          <a:p>
            <a:pPr lvl="0"/>
            <a:r>
              <a:rPr lang="en-US" smtClean="0"/>
              <a:t>Click to edit Master text styles</a:t>
            </a:r>
          </a:p>
        </p:txBody>
      </p:sp>
      <p:sp>
        <p:nvSpPr>
          <p:cNvPr id="6" name="TextBox 5"/>
          <p:cNvSpPr txBox="1"/>
          <p:nvPr userDrawn="1"/>
        </p:nvSpPr>
        <p:spPr>
          <a:xfrm>
            <a:off x="8778870" y="6393161"/>
            <a:ext cx="372218" cy="276999"/>
          </a:xfrm>
          <a:prstGeom prst="rect">
            <a:avLst/>
          </a:prstGeom>
          <a:noFill/>
        </p:spPr>
        <p:txBody>
          <a:bodyPr wrap="none" rtlCol="0">
            <a:spAutoFit/>
          </a:bodyPr>
          <a:lstStyle/>
          <a:p>
            <a:fld id="{93C31314-BC02-4B5A-B51F-5461CC506959}" type="slidenum">
              <a:rPr lang="en-US" sz="1200" smtClean="0"/>
              <a:pPr/>
              <a:t>‹#›</a:t>
            </a:fld>
            <a:endParaRPr lang="en-US" sz="1200" dirty="0"/>
          </a:p>
        </p:txBody>
      </p:sp>
    </p:spTree>
  </p:cSld>
  <p:clrMapOvr>
    <a:masterClrMapping/>
  </p:clrMapOvr>
  <p:transition xmlns:p14="http://schemas.microsoft.com/office/powerpoint/2010/mai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437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698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t="8634" b="7209"/>
          <a:stretch/>
        </p:blipFill>
        <p:spPr>
          <a:xfrm>
            <a:off x="6754645" y="2533981"/>
            <a:ext cx="1931044" cy="1298113"/>
          </a:xfrm>
          <a:prstGeom prst="rect">
            <a:avLst/>
          </a:prstGeom>
        </p:spPr>
      </p:pic>
      <p:pic>
        <p:nvPicPr>
          <p:cNvPr id="4" name="Picture 3" descr="c200-2-4.png"/>
          <p:cNvPicPr>
            <a:picLocks noChangeAspect="1"/>
          </p:cNvPicPr>
          <p:nvPr userDrawn="1"/>
        </p:nvPicPr>
        <p:blipFill rotWithShape="1">
          <a:blip r:embed="rId3">
            <a:extLst>
              <a:ext uri="{28A0092B-C50C-407E-A947-70E740481C1C}">
                <a14:useLocalDpi xmlns:a14="http://schemas.microsoft.com/office/drawing/2010/main" val="0"/>
              </a:ext>
            </a:extLst>
          </a:blip>
          <a:srcRect l="10058" r="10065"/>
          <a:stretch/>
        </p:blipFill>
        <p:spPr>
          <a:xfrm>
            <a:off x="3420632" y="2548458"/>
            <a:ext cx="1536855" cy="1282700"/>
          </a:xfrm>
          <a:prstGeom prst="rect">
            <a:avLst/>
          </a:prstGeom>
        </p:spPr>
      </p:pic>
      <p:pic>
        <p:nvPicPr>
          <p:cNvPr id="14" name="Picture 13" descr="temperature210.png"/>
          <p:cNvPicPr>
            <a:picLocks noChangeAspect="1"/>
          </p:cNvPicPr>
          <p:nvPr userDrawn="1"/>
        </p:nvPicPr>
        <p:blipFill rotWithShape="1">
          <a:blip r:embed="rId4">
            <a:extLst>
              <a:ext uri="{28A0092B-C50C-407E-A947-70E740481C1C}">
                <a14:useLocalDpi xmlns:a14="http://schemas.microsoft.com/office/drawing/2010/main" val="0"/>
              </a:ext>
            </a:extLst>
          </a:blip>
          <a:srcRect l="10879" t="20821" r="8226" b="4938"/>
          <a:stretch/>
        </p:blipFill>
        <p:spPr>
          <a:xfrm>
            <a:off x="4971929" y="2578432"/>
            <a:ext cx="1753788" cy="1207145"/>
          </a:xfrm>
          <a:prstGeom prst="rect">
            <a:avLst/>
          </a:prstGeom>
        </p:spPr>
      </p:pic>
      <p:sp>
        <p:nvSpPr>
          <p:cNvPr id="7" name="Rectangle 6"/>
          <p:cNvSpPr/>
          <p:nvPr/>
        </p:nvSpPr>
        <p:spPr>
          <a:xfrm>
            <a:off x="0" y="0"/>
            <a:ext cx="9144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 name="Picture 6" descr="SNL_Stacked_White.png"/>
          <p:cNvPicPr>
            <a:picLocks noChangeAspect="1"/>
          </p:cNvPicPr>
          <p:nvPr/>
        </p:nvPicPr>
        <p:blipFill>
          <a:blip r:embed="rId5"/>
          <a:srcRect/>
          <a:stretch>
            <a:fillRect/>
          </a:stretch>
        </p:blipFill>
        <p:spPr bwMode="auto">
          <a:xfrm>
            <a:off x="6934200" y="1008063"/>
            <a:ext cx="1524000" cy="585787"/>
          </a:xfrm>
          <a:prstGeom prst="rect">
            <a:avLst/>
          </a:prstGeom>
          <a:noFill/>
          <a:ln w="9525">
            <a:noFill/>
            <a:miter lim="800000"/>
            <a:headEnd/>
            <a:tailEnd/>
          </a:ln>
        </p:spPr>
      </p:pic>
      <p:pic>
        <p:nvPicPr>
          <p:cNvPr id="11" name="Picture 7" descr="SNL_Motto.png"/>
          <p:cNvPicPr>
            <a:picLocks noChangeAspect="1"/>
          </p:cNvPicPr>
          <p:nvPr/>
        </p:nvPicPr>
        <p:blipFill>
          <a:blip r:embed="rId6"/>
          <a:srcRect/>
          <a:stretch>
            <a:fillRect/>
          </a:stretch>
        </p:blipFill>
        <p:spPr bwMode="auto">
          <a:xfrm>
            <a:off x="1227138" y="1185863"/>
            <a:ext cx="5394325" cy="304800"/>
          </a:xfrm>
          <a:prstGeom prst="rect">
            <a:avLst/>
          </a:prstGeom>
          <a:noFill/>
          <a:ln w="9525">
            <a:noFill/>
            <a:miter lim="800000"/>
            <a:headEnd/>
            <a:tailEnd/>
          </a:ln>
        </p:spPr>
      </p:pic>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 name="Picture 13" descr="NNSAlogo_Black.jpg"/>
          <p:cNvPicPr>
            <a:picLocks noChangeAspect="1"/>
          </p:cNvPicPr>
          <p:nvPr userDrawn="1"/>
        </p:nvPicPr>
        <p:blipFill>
          <a:blip r:embed="rId7"/>
          <a:srcRect/>
          <a:stretch>
            <a:fillRect/>
          </a:stretch>
        </p:blipFill>
        <p:spPr bwMode="auto">
          <a:xfrm>
            <a:off x="507668" y="5773077"/>
            <a:ext cx="1023938" cy="247650"/>
          </a:xfrm>
          <a:prstGeom prst="rect">
            <a:avLst/>
          </a:prstGeom>
          <a:noFill/>
          <a:ln w="9525">
            <a:noFill/>
            <a:miter lim="800000"/>
            <a:headEnd/>
            <a:tailEnd/>
          </a:ln>
        </p:spPr>
      </p:pic>
      <p:sp>
        <p:nvSpPr>
          <p:cNvPr id="2" name="Title 1"/>
          <p:cNvSpPr>
            <a:spLocks noGrp="1"/>
          </p:cNvSpPr>
          <p:nvPr>
            <p:ph type="ctrTitle"/>
          </p:nvPr>
        </p:nvSpPr>
        <p:spPr>
          <a:xfrm>
            <a:off x="913289" y="3958383"/>
            <a:ext cx="7772400" cy="898198"/>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4352" y="4919970"/>
            <a:ext cx="5641337" cy="1189861"/>
          </a:xfrm>
        </p:spPr>
        <p:txBody>
          <a:bodyPr/>
          <a:lstStyle>
            <a:lvl1pPr marL="0" marR="0" indent="0" algn="r" defTabSz="914400" rtl="0" eaLnBrk="1" fontAlgn="base" latinLnBrk="0" hangingPunct="1">
              <a:lnSpc>
                <a:spcPct val="100000"/>
              </a:lnSpc>
              <a:spcBef>
                <a:spcPct val="20000"/>
              </a:spcBef>
              <a:spcAft>
                <a:spcPct val="0"/>
              </a:spcAft>
              <a:buClr>
                <a:srgbClr val="102E54"/>
              </a:buClr>
              <a:buSzTx/>
              <a:buFont typeface="Wingdings" pitchFamily="-111" charset="2"/>
              <a:buNone/>
              <a:tabLst/>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32" name="Picture 12" descr="NNSAlogo_Black.jpg"/>
          <p:cNvPicPr>
            <a:picLocks noChangeAspect="1"/>
          </p:cNvPicPr>
          <p:nvPr userDrawn="1"/>
        </p:nvPicPr>
        <p:blipFill>
          <a:blip r:embed="rId8"/>
          <a:stretch>
            <a:fillRect/>
          </a:stretch>
        </p:blipFill>
        <p:spPr bwMode="auto">
          <a:xfrm>
            <a:off x="169868" y="6130080"/>
            <a:ext cx="850737" cy="276233"/>
          </a:xfrm>
          <a:prstGeom prst="rect">
            <a:avLst/>
          </a:prstGeom>
          <a:noFill/>
          <a:ln w="9525">
            <a:noFill/>
            <a:miter lim="800000"/>
            <a:headEnd/>
            <a:tailEnd/>
          </a:ln>
        </p:spPr>
      </p:pic>
      <p:sp>
        <p:nvSpPr>
          <p:cNvPr id="33"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r>
              <a:rPr lang="en-US" smtClean="0"/>
              <a:t>Unclassified Unlimited Release </a:t>
            </a:r>
            <a:endParaRPr lang="en-US" dirty="0"/>
          </a:p>
        </p:txBody>
      </p:sp>
      <p:sp>
        <p:nvSpPr>
          <p:cNvPr id="20" name="TextBox 19"/>
          <p:cNvSpPr txBox="1"/>
          <p:nvPr userDrawn="1"/>
        </p:nvSpPr>
        <p:spPr>
          <a:xfrm>
            <a:off x="1952488" y="6182771"/>
            <a:ext cx="6862147" cy="307777"/>
          </a:xfrm>
          <a:prstGeom prst="rect">
            <a:avLst/>
          </a:prstGeom>
          <a:noFill/>
        </p:spPr>
        <p:txBody>
          <a:bodyPr wrap="square">
            <a:spAutoFit/>
          </a:bodyPr>
          <a:lstStyle/>
          <a:p>
            <a:pPr algn="r"/>
            <a:r>
              <a:rPr lang="en-US" sz="700" kern="1200" dirty="0" smtClean="0">
                <a:solidFill>
                  <a:schemeClr val="tx1">
                    <a:lumMod val="65000"/>
                    <a:lumOff val="35000"/>
                  </a:schemeClr>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a:t>
            </a:r>
            <a:r>
              <a:rPr lang="en-US" sz="700" b="1" kern="1200" dirty="0" smtClean="0">
                <a:solidFill>
                  <a:schemeClr val="tx1"/>
                </a:solidFill>
                <a:effectLst/>
                <a:latin typeface="Arial"/>
                <a:ea typeface="+mn-ea"/>
                <a:cs typeface="Arial"/>
              </a:rPr>
              <a:t>SAND NO. </a:t>
            </a:r>
            <a:r>
              <a:rPr lang="en-US" sz="700" b="1" dirty="0" smtClean="0">
                <a:solidFill>
                  <a:schemeClr val="tx1"/>
                </a:solidFill>
              </a:rPr>
              <a:t>2013-1055C, 2013-5546C, </a:t>
            </a:r>
            <a:r>
              <a:rPr lang="en-US" sz="700" b="1" kern="1200" dirty="0" smtClean="0">
                <a:solidFill>
                  <a:schemeClr val="tx1"/>
                </a:solidFill>
                <a:latin typeface="+mn-lt"/>
                <a:ea typeface="+mn-ea"/>
                <a:cs typeface="+mn-cs"/>
              </a:rPr>
              <a:t>2013-5547C</a:t>
            </a:r>
            <a:endParaRPr lang="en-US" sz="700" b="1" kern="1200" dirty="0">
              <a:solidFill>
                <a:schemeClr val="tx1"/>
              </a:solidFill>
              <a:effectLst/>
              <a:latin typeface="Arial"/>
              <a:ea typeface="+mn-ea"/>
              <a:cs typeface="Arial"/>
            </a:endParaRPr>
          </a:p>
        </p:txBody>
      </p:sp>
      <p:pic>
        <p:nvPicPr>
          <p:cNvPr id="17" name="Picture 5" descr="image2.jpg"/>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a:off x="1121807" y="6001656"/>
            <a:ext cx="954144" cy="425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 name="Picture 17"/>
          <p:cNvPicPr>
            <a:picLocks noChangeAspect="1"/>
          </p:cNvPicPr>
          <p:nvPr userDrawn="1"/>
        </p:nvPicPr>
        <p:blipFill>
          <a:blip r:embed="rId10"/>
          <a:stretch>
            <a:fillRect/>
          </a:stretch>
        </p:blipFill>
        <p:spPr>
          <a:xfrm>
            <a:off x="237346" y="2590031"/>
            <a:ext cx="1470995" cy="1194796"/>
          </a:xfrm>
          <a:prstGeom prst="rect">
            <a:avLst/>
          </a:prstGeom>
        </p:spPr>
      </p:pic>
      <p:pic>
        <p:nvPicPr>
          <p:cNvPr id="21" name="Picture 20"/>
          <p:cNvPicPr>
            <a:picLocks noChangeAspect="1"/>
          </p:cNvPicPr>
          <p:nvPr userDrawn="1"/>
        </p:nvPicPr>
        <p:blipFill>
          <a:blip r:embed="rId11"/>
          <a:stretch>
            <a:fillRect/>
          </a:stretch>
        </p:blipFill>
        <p:spPr>
          <a:xfrm>
            <a:off x="1762987" y="2590030"/>
            <a:ext cx="1468134" cy="1194797"/>
          </a:xfrm>
          <a:prstGeom prst="rect">
            <a:avLst/>
          </a:prstGeom>
        </p:spPr>
      </p:pic>
    </p:spTree>
    <p:extLst>
      <p:ext uri="{BB962C8B-B14F-4D97-AF65-F5344CB8AC3E}">
        <p14:creationId xmlns:p14="http://schemas.microsoft.com/office/powerpoint/2010/main" val="3999051235"/>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09600" y="1260475"/>
            <a:ext cx="7391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2"/>
          <p:cNvSpPr>
            <a:spLocks noGrp="1" noChangeArrowheads="1"/>
          </p:cNvSpPr>
          <p:nvPr>
            <p:ph type="title"/>
          </p:nvPr>
        </p:nvSpPr>
        <p:spPr bwMode="auto">
          <a:xfrm>
            <a:off x="533400" y="228601"/>
            <a:ext cx="7315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Lst>
  <p:transition xmlns:p14="http://schemas.microsoft.com/office/powerpoint/2010/main"/>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2600" b="1">
          <a:solidFill>
            <a:schemeClr val="tx1"/>
          </a:solidFill>
          <a:latin typeface="+mj-lt"/>
          <a:ea typeface="ＭＳ Ｐゴシック" charset="-128"/>
          <a:cs typeface="ＭＳ Ｐゴシック" charset="-128"/>
        </a:defRPr>
      </a:lvl1pPr>
      <a:lvl2pPr algn="l" rtl="0" eaLnBrk="0" fontAlgn="base" hangingPunct="0">
        <a:spcBef>
          <a:spcPct val="0"/>
        </a:spcBef>
        <a:spcAft>
          <a:spcPct val="0"/>
        </a:spcAft>
        <a:defRPr sz="2600" b="1">
          <a:solidFill>
            <a:schemeClr val="tx1"/>
          </a:solidFill>
          <a:latin typeface="Arial" charset="0"/>
          <a:ea typeface="ＭＳ Ｐゴシック" charset="-128"/>
          <a:cs typeface="ＭＳ Ｐゴシック" charset="-128"/>
        </a:defRPr>
      </a:lvl2pPr>
      <a:lvl3pPr algn="l" rtl="0" eaLnBrk="0" fontAlgn="base" hangingPunct="0">
        <a:spcBef>
          <a:spcPct val="0"/>
        </a:spcBef>
        <a:spcAft>
          <a:spcPct val="0"/>
        </a:spcAft>
        <a:defRPr sz="2600" b="1">
          <a:solidFill>
            <a:schemeClr val="tx1"/>
          </a:solidFill>
          <a:latin typeface="Arial" charset="0"/>
          <a:ea typeface="ＭＳ Ｐゴシック" charset="-128"/>
          <a:cs typeface="ＭＳ Ｐゴシック" charset="-128"/>
        </a:defRPr>
      </a:lvl3pPr>
      <a:lvl4pPr algn="l" rtl="0" eaLnBrk="0" fontAlgn="base" hangingPunct="0">
        <a:spcBef>
          <a:spcPct val="0"/>
        </a:spcBef>
        <a:spcAft>
          <a:spcPct val="0"/>
        </a:spcAft>
        <a:defRPr sz="2600" b="1">
          <a:solidFill>
            <a:schemeClr val="tx1"/>
          </a:solidFill>
          <a:latin typeface="Arial" charset="0"/>
          <a:ea typeface="ＭＳ Ｐゴシック" charset="-128"/>
          <a:cs typeface="ＭＳ Ｐゴシック" charset="-128"/>
        </a:defRPr>
      </a:lvl4pPr>
      <a:lvl5pPr algn="l" rtl="0" eaLnBrk="0" fontAlgn="base" hangingPunct="0">
        <a:spcBef>
          <a:spcPct val="0"/>
        </a:spcBef>
        <a:spcAft>
          <a:spcPct val="0"/>
        </a:spcAft>
        <a:defRPr sz="2600" b="1">
          <a:solidFill>
            <a:schemeClr val="tx1"/>
          </a:solidFill>
          <a:latin typeface="Arial" charset="0"/>
          <a:ea typeface="ＭＳ Ｐゴシック" charset="-128"/>
          <a:cs typeface="ＭＳ Ｐゴシック" charset="-128"/>
        </a:defRPr>
      </a:lvl5pPr>
      <a:lvl6pPr marL="457200" algn="l" rtl="0" fontAlgn="base">
        <a:spcBef>
          <a:spcPct val="0"/>
        </a:spcBef>
        <a:spcAft>
          <a:spcPct val="0"/>
        </a:spcAft>
        <a:defRPr sz="2600" b="1">
          <a:solidFill>
            <a:schemeClr val="tx1"/>
          </a:solidFill>
          <a:latin typeface="Arial" charset="0"/>
        </a:defRPr>
      </a:lvl6pPr>
      <a:lvl7pPr marL="914400" algn="l" rtl="0" fontAlgn="base">
        <a:spcBef>
          <a:spcPct val="0"/>
        </a:spcBef>
        <a:spcAft>
          <a:spcPct val="0"/>
        </a:spcAft>
        <a:defRPr sz="2600" b="1">
          <a:solidFill>
            <a:schemeClr val="tx1"/>
          </a:solidFill>
          <a:latin typeface="Arial" charset="0"/>
        </a:defRPr>
      </a:lvl7pPr>
      <a:lvl8pPr marL="1371600" algn="l" rtl="0" fontAlgn="base">
        <a:spcBef>
          <a:spcPct val="0"/>
        </a:spcBef>
        <a:spcAft>
          <a:spcPct val="0"/>
        </a:spcAft>
        <a:defRPr sz="2600" b="1">
          <a:solidFill>
            <a:schemeClr val="tx1"/>
          </a:solidFill>
          <a:latin typeface="Arial" charset="0"/>
        </a:defRPr>
      </a:lvl8pPr>
      <a:lvl9pPr marL="1828800" algn="l" rtl="0" fontAlgn="base">
        <a:spcBef>
          <a:spcPct val="0"/>
        </a:spcBef>
        <a:spcAft>
          <a:spcPct val="0"/>
        </a:spcAft>
        <a:defRPr sz="2600" b="1">
          <a:solidFill>
            <a:schemeClr val="tx1"/>
          </a:solidFill>
          <a:latin typeface="Arial" charset="0"/>
        </a:defRPr>
      </a:lvl9pPr>
    </p:titleStyle>
    <p:bodyStyle>
      <a:lvl1pPr marL="228600" indent="-228600" algn="l" rtl="0" eaLnBrk="0" fontAlgn="base" hangingPunct="0">
        <a:spcBef>
          <a:spcPct val="20000"/>
        </a:spcBef>
        <a:spcAft>
          <a:spcPct val="0"/>
        </a:spcAft>
        <a:buClr>
          <a:srgbClr val="3B5BA7"/>
        </a:buClr>
        <a:buSzPct val="75000"/>
        <a:buFont typeface="Wingdings" pitchFamily="2" charset="2"/>
        <a:buChar char="n"/>
        <a:defRPr b="1">
          <a:solidFill>
            <a:schemeClr val="tx1"/>
          </a:solidFill>
          <a:latin typeface="+mn-lt"/>
          <a:ea typeface="ＭＳ Ｐゴシック" charset="-128"/>
          <a:cs typeface="ＭＳ Ｐゴシック" charset="-128"/>
        </a:defRPr>
      </a:lvl1pPr>
      <a:lvl2pPr marL="514350" indent="-171450" algn="l" rtl="0" eaLnBrk="0" fontAlgn="base" hangingPunct="0">
        <a:spcBef>
          <a:spcPct val="20000"/>
        </a:spcBef>
        <a:spcAft>
          <a:spcPct val="0"/>
        </a:spcAft>
        <a:buClr>
          <a:srgbClr val="386DC4"/>
        </a:buClr>
        <a:buSzPct val="75000"/>
        <a:buFont typeface="Helvetica CE" pitchFamily="-111" charset="-18"/>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990033"/>
        </a:buClr>
        <a:buSzPct val="65000"/>
        <a:buFont typeface="Wingdings" pitchFamily="2" charset="2"/>
        <a:buChar char="w"/>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990033"/>
        </a:buClr>
        <a:buFont typeface="Wingdings" pitchFamily="2" charset="2"/>
        <a:buChar char="§"/>
        <a:defRPr sz="1600" b="1">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000099"/>
        </a:buClr>
        <a:buSzPct val="80000"/>
        <a:buFont typeface="Wingdings" pitchFamily="2" charset="2"/>
        <a:buChar char="§"/>
        <a:defRPr sz="1600">
          <a:solidFill>
            <a:schemeClr val="tx1"/>
          </a:solidFill>
          <a:latin typeface="+mn-lt"/>
          <a:ea typeface="ＭＳ Ｐゴシック" charset="-128"/>
        </a:defRPr>
      </a:lvl5pPr>
      <a:lvl6pPr marL="2514600" indent="-228600" algn="l" rtl="0" fontAlgn="base">
        <a:spcBef>
          <a:spcPct val="20000"/>
        </a:spcBef>
        <a:spcAft>
          <a:spcPct val="0"/>
        </a:spcAft>
        <a:buClr>
          <a:srgbClr val="000099"/>
        </a:buClr>
        <a:buSzPct val="80000"/>
        <a:buFont typeface="Wingdings" charset="2"/>
        <a:buChar char="§"/>
        <a:defRPr sz="1600">
          <a:solidFill>
            <a:schemeClr val="tx1"/>
          </a:solidFill>
          <a:latin typeface="+mn-lt"/>
          <a:ea typeface="ＭＳ Ｐゴシック" charset="-128"/>
        </a:defRPr>
      </a:lvl6pPr>
      <a:lvl7pPr marL="2971800" indent="-228600" algn="l" rtl="0" fontAlgn="base">
        <a:spcBef>
          <a:spcPct val="20000"/>
        </a:spcBef>
        <a:spcAft>
          <a:spcPct val="0"/>
        </a:spcAft>
        <a:buClr>
          <a:srgbClr val="000099"/>
        </a:buClr>
        <a:buSzPct val="80000"/>
        <a:buFont typeface="Wingdings" charset="2"/>
        <a:buChar char="§"/>
        <a:defRPr sz="1600">
          <a:solidFill>
            <a:schemeClr val="tx1"/>
          </a:solidFill>
          <a:latin typeface="+mn-lt"/>
          <a:ea typeface="ＭＳ Ｐゴシック" charset="-128"/>
        </a:defRPr>
      </a:lvl7pPr>
      <a:lvl8pPr marL="3429000" indent="-228600" algn="l" rtl="0" fontAlgn="base">
        <a:spcBef>
          <a:spcPct val="20000"/>
        </a:spcBef>
        <a:spcAft>
          <a:spcPct val="0"/>
        </a:spcAft>
        <a:buClr>
          <a:srgbClr val="000099"/>
        </a:buClr>
        <a:buSzPct val="80000"/>
        <a:buFont typeface="Wingdings" charset="2"/>
        <a:buChar char="§"/>
        <a:defRPr sz="1600">
          <a:solidFill>
            <a:schemeClr val="tx1"/>
          </a:solidFill>
          <a:latin typeface="+mn-lt"/>
          <a:ea typeface="ＭＳ Ｐゴシック" charset="-128"/>
        </a:defRPr>
      </a:lvl8pPr>
      <a:lvl9pPr marL="3886200" indent="-228600" algn="l" rtl="0" fontAlgn="base">
        <a:spcBef>
          <a:spcPct val="20000"/>
        </a:spcBef>
        <a:spcAft>
          <a:spcPct val="0"/>
        </a:spcAft>
        <a:buClr>
          <a:srgbClr val="000099"/>
        </a:buClr>
        <a:buSzPct val="80000"/>
        <a:buFont typeface="Wingdings" charset="2"/>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microsoft.com/office/2007/relationships/media" Target="../media/media1.mov"/><Relationship Id="rId4" Type="http://schemas.openxmlformats.org/officeDocument/2006/relationships/video" Target="../media/media1.mov"/><Relationship Id="rId5" Type="http://schemas.microsoft.com/office/2007/relationships/media" Target="../media/media2.avi"/><Relationship Id="rId6" Type="http://schemas.openxmlformats.org/officeDocument/2006/relationships/video" Target="../media/media2.avi"/><Relationship Id="rId7" Type="http://schemas.openxmlformats.org/officeDocument/2006/relationships/slideLayout" Target="../slideLayouts/slideLayout3.xml"/><Relationship Id="rId8" Type="http://schemas.openxmlformats.org/officeDocument/2006/relationships/notesSlide" Target="../notesSlides/notesSlide11.xml"/><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 Type="http://schemas.microsoft.com/office/2007/relationships/media" Target="file://localhost/Users/athomps/Documents/LAMMPS%20Talks/DesertRidge/heat_0.8.avi" TargetMode="External"/><Relationship Id="rId2" Type="http://schemas.openxmlformats.org/officeDocument/2006/relationships/video" Target="file://localhost/Users/athomps/Documents/LAMMPS%20Talks/DesertRidge/heat_0.8.av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g"/><Relationship Id="rId6"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video" Target="file://localhost/Users/athomps/Documents/RareEventLDRDFY2008/cdse_rocksalt_npt.avi" TargetMode="External"/><Relationship Id="rId4" Type="http://schemas.openxmlformats.org/officeDocument/2006/relationships/slideLayout" Target="../slideLayouts/slideLayout3.xml"/><Relationship Id="rId5" Type="http://schemas.openxmlformats.org/officeDocument/2006/relationships/notesSlide" Target="../notesSlides/notesSlide3.xml"/><Relationship Id="rId6" Type="http://schemas.openxmlformats.org/officeDocument/2006/relationships/image" Target="../media/image16.png"/><Relationship Id="rId7" Type="http://schemas.openxmlformats.org/officeDocument/2006/relationships/oleObject" Target="../embeddings/oleObject1.bin"/><Relationship Id="rId8" Type="http://schemas.openxmlformats.org/officeDocument/2006/relationships/image" Target="../media/image15.emf"/><Relationship Id="rId1" Type="http://schemas.openxmlformats.org/officeDocument/2006/relationships/vmlDrawing" Target="../drawings/vmlDrawing1.vml"/><Relationship Id="rId2" Type="http://schemas.microsoft.com/office/2007/relationships/media" Target="file://localhost/Users/athomps/Documents/RareEventLDRDFY2008/cdse_rocksalt_npt.avi" TargetMode="Externa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7.emf"/><Relationship Id="rId5" Type="http://schemas.openxmlformats.org/officeDocument/2006/relationships/image" Target="../media/image18.emf"/><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4.xml"/><Relationship Id="rId2" Type="http://schemas.openxmlformats.org/officeDocument/2006/relationships/hyperlink" Target="http://lammps.sandia.go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52400" y="2556933"/>
            <a:ext cx="8915400" cy="1447800"/>
          </a:xfrm>
          <a:prstGeom prst="rect">
            <a:avLst/>
          </a:prstGeom>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Title 1"/>
          <p:cNvSpPr>
            <a:spLocks noGrp="1"/>
          </p:cNvSpPr>
          <p:nvPr>
            <p:ph type="ctrTitle"/>
          </p:nvPr>
        </p:nvSpPr>
        <p:spPr>
          <a:xfrm>
            <a:off x="762000" y="2971800"/>
            <a:ext cx="8026894" cy="921320"/>
          </a:xfrm>
        </p:spPr>
        <p:txBody>
          <a:bodyPr/>
          <a:lstStyle/>
          <a:p>
            <a:r>
              <a:rPr lang="en-US" sz="2400" b="1" dirty="0" smtClean="0"/>
              <a:t>General LAMMPS Overview</a:t>
            </a:r>
            <a:endParaRPr lang="en-US" sz="2400" b="1" dirty="0"/>
          </a:p>
        </p:txBody>
      </p:sp>
      <p:sp>
        <p:nvSpPr>
          <p:cNvPr id="6" name="Subtitle 2"/>
          <p:cNvSpPr>
            <a:spLocks noGrp="1"/>
          </p:cNvSpPr>
          <p:nvPr>
            <p:ph type="subTitle" idx="1"/>
          </p:nvPr>
        </p:nvSpPr>
        <p:spPr>
          <a:xfrm>
            <a:off x="2057400" y="3810000"/>
            <a:ext cx="6864826" cy="439030"/>
          </a:xfrm>
        </p:spPr>
        <p:txBody>
          <a:bodyPr/>
          <a:lstStyle/>
          <a:p>
            <a:pPr>
              <a:spcBef>
                <a:spcPts val="0"/>
              </a:spcBef>
            </a:pPr>
            <a:r>
              <a:rPr lang="en-US" sz="1600" b="1" dirty="0" smtClean="0"/>
              <a:t>Aidan Thompson, Dept. 1426, Scalable Algorithms</a:t>
            </a:r>
          </a:p>
          <a:p>
            <a:pPr>
              <a:spcBef>
                <a:spcPts val="0"/>
              </a:spcBef>
            </a:pPr>
            <a:r>
              <a:rPr lang="en-US" sz="1600" dirty="0" smtClean="0"/>
              <a:t>Sandia National Laboratories</a:t>
            </a:r>
          </a:p>
          <a:p>
            <a:pPr>
              <a:spcBef>
                <a:spcPts val="0"/>
              </a:spcBef>
            </a:pPr>
            <a:endParaRPr lang="en-US" sz="1600" dirty="0"/>
          </a:p>
          <a:p>
            <a:pPr>
              <a:spcBef>
                <a:spcPts val="0"/>
              </a:spcBef>
            </a:pPr>
            <a:endParaRPr lang="en-US" sz="1600" dirty="0" smtClean="0"/>
          </a:p>
          <a:p>
            <a:pPr>
              <a:spcBef>
                <a:spcPts val="0"/>
              </a:spcBef>
            </a:pPr>
            <a:endParaRPr lang="en-US" sz="1600" dirty="0"/>
          </a:p>
          <a:p>
            <a:pPr>
              <a:spcBef>
                <a:spcPts val="0"/>
              </a:spcBef>
            </a:pPr>
            <a:r>
              <a:rPr lang="en-US" sz="1600" dirty="0"/>
              <a:t>August 2013 LAMMPS Users' Workshop and Symposium</a:t>
            </a:r>
            <a:endParaRPr lang="en-US" sz="1600" dirty="0" smtClean="0"/>
          </a:p>
          <a:p>
            <a:pPr>
              <a:spcBef>
                <a:spcPts val="0"/>
              </a:spcBef>
            </a:pPr>
            <a:endParaRPr lang="en-US" sz="1600" dirty="0"/>
          </a:p>
          <a:p>
            <a:pPr>
              <a:spcBef>
                <a:spcPts val="0"/>
              </a:spcBef>
            </a:pPr>
            <a:endParaRPr lang="en-US" sz="1600" dirty="0" smtClean="0"/>
          </a:p>
        </p:txBody>
      </p:sp>
    </p:spTree>
    <p:extLst>
      <p:ext uri="{BB962C8B-B14F-4D97-AF65-F5344CB8AC3E}">
        <p14:creationId xmlns:p14="http://schemas.microsoft.com/office/powerpoint/2010/main" val="10288560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0"/>
          <p:cNvSpPr txBox="1">
            <a:spLocks noChangeArrowheads="1"/>
          </p:cNvSpPr>
          <p:nvPr/>
        </p:nvSpPr>
        <p:spPr bwMode="auto">
          <a:xfrm>
            <a:off x="0" y="304800"/>
            <a:ext cx="9144000" cy="769938"/>
          </a:xfrm>
          <a:prstGeom prst="rect">
            <a:avLst/>
          </a:prstGeom>
          <a:noFill/>
          <a:ln w="9525">
            <a:noFill/>
            <a:miter lim="800000"/>
            <a:headEnd/>
            <a:tailEnd/>
          </a:ln>
        </p:spPr>
        <p:txBody>
          <a:bodyPr wrap="square">
            <a:spAutoFit/>
          </a:bodyPr>
          <a:lstStyle/>
          <a:p>
            <a:pPr algn="ctr"/>
            <a:r>
              <a:rPr lang="en-US" sz="4400" b="1" dirty="0">
                <a:solidFill>
                  <a:srgbClr val="000000"/>
                </a:solidFill>
                <a:latin typeface="Arial" pitchFamily="34" charset="0"/>
              </a:rPr>
              <a:t>Why Use LAMMPS?</a:t>
            </a:r>
          </a:p>
        </p:txBody>
      </p:sp>
      <p:sp>
        <p:nvSpPr>
          <p:cNvPr id="28675" name="TextBox 29"/>
          <p:cNvSpPr txBox="1">
            <a:spLocks noChangeArrowheads="1"/>
          </p:cNvSpPr>
          <p:nvPr/>
        </p:nvSpPr>
        <p:spPr bwMode="auto">
          <a:xfrm>
            <a:off x="387793" y="1219200"/>
            <a:ext cx="8775700" cy="461963"/>
          </a:xfrm>
          <a:prstGeom prst="rect">
            <a:avLst/>
          </a:prstGeom>
          <a:noFill/>
          <a:ln w="9525">
            <a:noFill/>
            <a:miter lim="800000"/>
            <a:headEnd/>
            <a:tailEnd/>
          </a:ln>
        </p:spPr>
        <p:txBody>
          <a:bodyPr>
            <a:spAutoFit/>
          </a:bodyPr>
          <a:lstStyle/>
          <a:p>
            <a:pPr>
              <a:spcBef>
                <a:spcPts val="300"/>
              </a:spcBef>
            </a:pPr>
            <a:r>
              <a:rPr lang="en-US" sz="2400" dirty="0">
                <a:latin typeface="Arial" pitchFamily="34" charset="0"/>
              </a:rPr>
              <a:t>Answer 4: Potential Coverage</a:t>
            </a:r>
          </a:p>
        </p:txBody>
      </p:sp>
      <p:sp>
        <p:nvSpPr>
          <p:cNvPr id="4" name="TextBox 3"/>
          <p:cNvSpPr txBox="1"/>
          <p:nvPr/>
        </p:nvSpPr>
        <p:spPr>
          <a:xfrm>
            <a:off x="324293" y="1752600"/>
            <a:ext cx="8445500" cy="4955203"/>
          </a:xfrm>
          <a:prstGeom prst="rect">
            <a:avLst/>
          </a:prstGeom>
          <a:noFill/>
        </p:spPr>
        <p:txBody>
          <a:bodyPr>
            <a:spAutoFit/>
          </a:bodyPr>
          <a:lstStyle/>
          <a:p>
            <a:r>
              <a:rPr lang="en-US" sz="2000" b="1" dirty="0"/>
              <a:t>LAMMPS </a:t>
            </a:r>
            <a:r>
              <a:rPr lang="en-US" sz="2000" b="1" dirty="0" smtClean="0"/>
              <a:t>Potentials by Material</a:t>
            </a:r>
            <a:endParaRPr lang="en-US" sz="2000" b="1" dirty="0"/>
          </a:p>
          <a:p>
            <a:r>
              <a:rPr lang="en-US" sz="2000" b="1" dirty="0"/>
              <a:t>Biomolecules: </a:t>
            </a:r>
            <a:r>
              <a:rPr lang="en-US" sz="2000" dirty="0"/>
              <a:t>CHARMM, AMBER, OPLS, COMPASS (class 2), </a:t>
            </a:r>
          </a:p>
          <a:p>
            <a:r>
              <a:rPr lang="en-US" sz="2000" dirty="0"/>
              <a:t>		long-range </a:t>
            </a:r>
            <a:r>
              <a:rPr lang="en-US" sz="2000" dirty="0" err="1"/>
              <a:t>Coulombics</a:t>
            </a:r>
            <a:r>
              <a:rPr lang="en-US" sz="2000" dirty="0"/>
              <a:t> via PPPM, point dipoles, ... </a:t>
            </a:r>
            <a:endParaRPr lang="en-US" sz="2000" dirty="0" smtClean="0"/>
          </a:p>
          <a:p>
            <a:endParaRPr lang="en-US" sz="900" dirty="0"/>
          </a:p>
          <a:p>
            <a:r>
              <a:rPr lang="en-US" sz="2000" b="1" dirty="0"/>
              <a:t>Polymers: </a:t>
            </a:r>
            <a:r>
              <a:rPr lang="en-US" sz="2000" dirty="0"/>
              <a:t>all-atom, united-atom, coarse-grain (bead-spring FENE), </a:t>
            </a:r>
          </a:p>
          <a:p>
            <a:r>
              <a:rPr lang="en-US" sz="2000" dirty="0"/>
              <a:t>		bond-breaking, </a:t>
            </a:r>
            <a:r>
              <a:rPr lang="en-US" sz="2000" dirty="0" smtClean="0"/>
              <a:t>…</a:t>
            </a:r>
          </a:p>
          <a:p>
            <a:endParaRPr lang="en-US" sz="900" dirty="0"/>
          </a:p>
          <a:p>
            <a:r>
              <a:rPr lang="en-US" sz="2000" b="1" dirty="0"/>
              <a:t>Materials: </a:t>
            </a:r>
            <a:r>
              <a:rPr lang="en-US" sz="2000" dirty="0"/>
              <a:t>EAM and MEAM for metals, Buckingham, Morse, Yukawa, </a:t>
            </a:r>
          </a:p>
          <a:p>
            <a:r>
              <a:rPr lang="en-US" sz="2000" dirty="0"/>
              <a:t>	</a:t>
            </a:r>
            <a:r>
              <a:rPr lang="en-US" sz="2000" dirty="0" err="1"/>
              <a:t>Stillinger</a:t>
            </a:r>
            <a:r>
              <a:rPr lang="en-US" sz="2000" dirty="0"/>
              <a:t>-Weber, </a:t>
            </a:r>
            <a:r>
              <a:rPr lang="en-US" sz="2000" dirty="0" err="1"/>
              <a:t>Tersoff</a:t>
            </a:r>
            <a:r>
              <a:rPr lang="en-US" sz="2000" dirty="0" smtClean="0"/>
              <a:t>, </a:t>
            </a:r>
            <a:r>
              <a:rPr lang="en-US" sz="2000" dirty="0"/>
              <a:t>COMB</a:t>
            </a:r>
            <a:r>
              <a:rPr lang="en-US" sz="2000" dirty="0" smtClean="0"/>
              <a:t>, </a:t>
            </a:r>
            <a:r>
              <a:rPr lang="en-US" sz="2000" dirty="0"/>
              <a:t>SNAP, </a:t>
            </a:r>
            <a:r>
              <a:rPr lang="en-US" sz="2000" dirty="0" smtClean="0"/>
              <a:t>... </a:t>
            </a:r>
          </a:p>
          <a:p>
            <a:endParaRPr lang="en-US" sz="900" dirty="0"/>
          </a:p>
          <a:p>
            <a:r>
              <a:rPr lang="en-US" sz="2000" b="1" dirty="0" smtClean="0"/>
              <a:t>Chemistry</a:t>
            </a:r>
            <a:r>
              <a:rPr lang="en-US" sz="2000" dirty="0"/>
              <a:t>: AI-</a:t>
            </a:r>
            <a:r>
              <a:rPr lang="en-US" sz="2000" dirty="0" smtClean="0"/>
              <a:t>REBO, REBO, ReaxFF</a:t>
            </a:r>
            <a:r>
              <a:rPr lang="en-US" sz="2000" dirty="0"/>
              <a:t>, </a:t>
            </a:r>
            <a:r>
              <a:rPr lang="en-US" sz="2000" dirty="0" err="1" smtClean="0"/>
              <a:t>eFF</a:t>
            </a:r>
            <a:r>
              <a:rPr lang="en-US" sz="2000" dirty="0"/>
              <a:t> </a:t>
            </a:r>
            <a:r>
              <a:rPr lang="en-US" sz="2000" dirty="0" smtClean="0"/>
              <a:t>                                       </a:t>
            </a:r>
          </a:p>
          <a:p>
            <a:endParaRPr lang="en-US" sz="900" dirty="0"/>
          </a:p>
          <a:p>
            <a:r>
              <a:rPr lang="en-US" sz="2000" b="1" dirty="0" err="1"/>
              <a:t>Mesoscale</a:t>
            </a:r>
            <a:r>
              <a:rPr lang="en-US" sz="2000" b="1" dirty="0"/>
              <a:t>: </a:t>
            </a:r>
            <a:r>
              <a:rPr lang="en-US" sz="2000" dirty="0"/>
              <a:t>granular, DPD, Gay-Berne, colloidal, </a:t>
            </a:r>
            <a:r>
              <a:rPr lang="en-US" sz="2000" dirty="0" err="1"/>
              <a:t>peri</a:t>
            </a:r>
            <a:r>
              <a:rPr lang="en-US" sz="2000" dirty="0"/>
              <a:t>-dynamics, DSMC... </a:t>
            </a:r>
            <a:endParaRPr lang="en-US" sz="2000" dirty="0" smtClean="0"/>
          </a:p>
          <a:p>
            <a:endParaRPr lang="en-US" sz="900" dirty="0"/>
          </a:p>
          <a:p>
            <a:r>
              <a:rPr lang="en-US" sz="2000" b="1" dirty="0"/>
              <a:t>Hybrid: </a:t>
            </a:r>
            <a:r>
              <a:rPr lang="en-US" sz="2000" dirty="0"/>
              <a:t>can use combinations of potentials for hybrid systems: </a:t>
            </a:r>
          </a:p>
          <a:p>
            <a:r>
              <a:rPr lang="en-US" sz="2000" dirty="0"/>
              <a:t>		water on metal, polymers/semiconductor interface, </a:t>
            </a:r>
          </a:p>
          <a:p>
            <a:r>
              <a:rPr lang="en-US" sz="2000" dirty="0"/>
              <a:t>		colloids in solution, …</a:t>
            </a:r>
          </a:p>
        </p:txBody>
      </p:sp>
    </p:spTree>
    <p:extLst>
      <p:ext uri="{BB962C8B-B14F-4D97-AF65-F5344CB8AC3E}">
        <p14:creationId xmlns:p14="http://schemas.microsoft.com/office/powerpoint/2010/main" val="3478578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0"/>
          <p:cNvSpPr txBox="1">
            <a:spLocks noChangeArrowheads="1"/>
          </p:cNvSpPr>
          <p:nvPr/>
        </p:nvSpPr>
        <p:spPr bwMode="auto">
          <a:xfrm>
            <a:off x="0" y="304800"/>
            <a:ext cx="9144000" cy="769938"/>
          </a:xfrm>
          <a:prstGeom prst="rect">
            <a:avLst/>
          </a:prstGeom>
          <a:noFill/>
          <a:ln w="9525">
            <a:noFill/>
            <a:miter lim="800000"/>
            <a:headEnd/>
            <a:tailEnd/>
          </a:ln>
        </p:spPr>
        <p:txBody>
          <a:bodyPr wrap="square">
            <a:spAutoFit/>
          </a:bodyPr>
          <a:lstStyle/>
          <a:p>
            <a:pPr algn="ctr"/>
            <a:r>
              <a:rPr lang="en-US" sz="4400" b="1" dirty="0">
                <a:solidFill>
                  <a:srgbClr val="000000"/>
                </a:solidFill>
                <a:latin typeface="Arial" pitchFamily="34" charset="0"/>
              </a:rPr>
              <a:t>Why Use LAMMPS?</a:t>
            </a:r>
          </a:p>
        </p:txBody>
      </p:sp>
      <p:sp>
        <p:nvSpPr>
          <p:cNvPr id="24579" name="TextBox 29"/>
          <p:cNvSpPr txBox="1">
            <a:spLocks noChangeArrowheads="1"/>
          </p:cNvSpPr>
          <p:nvPr/>
        </p:nvSpPr>
        <p:spPr bwMode="auto">
          <a:xfrm>
            <a:off x="228600" y="1828800"/>
            <a:ext cx="8775700" cy="4678204"/>
          </a:xfrm>
          <a:prstGeom prst="rect">
            <a:avLst/>
          </a:prstGeom>
          <a:noFill/>
          <a:ln w="9525">
            <a:noFill/>
            <a:miter lim="800000"/>
            <a:headEnd/>
            <a:tailEnd/>
          </a:ln>
        </p:spPr>
        <p:txBody>
          <a:bodyPr>
            <a:spAutoFit/>
          </a:bodyPr>
          <a:lstStyle/>
          <a:p>
            <a:pPr>
              <a:spcBef>
                <a:spcPts val="300"/>
              </a:spcBef>
            </a:pPr>
            <a:r>
              <a:rPr lang="en-US" sz="2000" b="1" dirty="0" smtClean="0"/>
              <a:t>LAMMPS </a:t>
            </a:r>
            <a:r>
              <a:rPr lang="en-US" sz="2000" b="1" dirty="0" smtClean="0"/>
              <a:t>Potentials by Functional Form</a:t>
            </a:r>
            <a:endParaRPr lang="en-US" sz="2000" b="1" dirty="0"/>
          </a:p>
          <a:p>
            <a:r>
              <a:rPr lang="en-US" sz="2000" b="1" dirty="0"/>
              <a:t>pairwise potentials</a:t>
            </a:r>
            <a:r>
              <a:rPr lang="en-US" sz="2000" dirty="0"/>
              <a:t>: Lennard-Jones, Buckingham, ..</a:t>
            </a:r>
            <a:r>
              <a:rPr lang="en-US" sz="2000" dirty="0"/>
              <a:t>.</a:t>
            </a:r>
          </a:p>
          <a:p>
            <a:endParaRPr lang="en-US" sz="900" dirty="0"/>
          </a:p>
          <a:p>
            <a:r>
              <a:rPr lang="en-US" sz="2000" b="1" dirty="0"/>
              <a:t>charged pairwise potentials</a:t>
            </a:r>
            <a:r>
              <a:rPr lang="en-US" sz="2000" dirty="0"/>
              <a:t>: Coulombic, point-dipole </a:t>
            </a:r>
            <a:endParaRPr lang="en-US" sz="2000" dirty="0"/>
          </a:p>
          <a:p>
            <a:endParaRPr lang="en-US" sz="900" dirty="0"/>
          </a:p>
          <a:p>
            <a:r>
              <a:rPr lang="en-US" sz="2000" b="1" dirty="0" err="1"/>
              <a:t>manybody</a:t>
            </a:r>
            <a:r>
              <a:rPr lang="en-US" sz="2000" b="1" dirty="0"/>
              <a:t> potentials</a:t>
            </a:r>
            <a:r>
              <a:rPr lang="en-US" sz="2000" dirty="0"/>
              <a:t>: EAM, </a:t>
            </a:r>
            <a:r>
              <a:rPr lang="en-US" sz="2000" dirty="0" err="1"/>
              <a:t>Finnis</a:t>
            </a:r>
            <a:r>
              <a:rPr lang="en-US" sz="2000" dirty="0"/>
              <a:t>/Sinclair, modified EAM (MEAM), embedded </a:t>
            </a:r>
            <a:r>
              <a:rPr lang="en-US" sz="2000" dirty="0" smtClean="0"/>
              <a:t>ion (EIM), </a:t>
            </a:r>
            <a:r>
              <a:rPr lang="en-US" sz="2000" dirty="0" err="1"/>
              <a:t>Stillinger</a:t>
            </a:r>
            <a:r>
              <a:rPr lang="en-US" sz="2000" dirty="0"/>
              <a:t>-Weber, </a:t>
            </a:r>
            <a:r>
              <a:rPr lang="en-US" sz="2000" dirty="0" err="1"/>
              <a:t>Tersoff</a:t>
            </a:r>
            <a:r>
              <a:rPr lang="en-US" sz="2000" dirty="0"/>
              <a:t>, AI-REBO, ReaxFF, </a:t>
            </a:r>
            <a:r>
              <a:rPr lang="en-US" sz="2000" dirty="0"/>
              <a:t>COMB</a:t>
            </a:r>
          </a:p>
          <a:p>
            <a:endParaRPr lang="en-US" sz="900" dirty="0" smtClean="0"/>
          </a:p>
          <a:p>
            <a:r>
              <a:rPr lang="en-US" sz="2000" b="1" dirty="0" smtClean="0"/>
              <a:t>coarse-grained potentials</a:t>
            </a:r>
            <a:r>
              <a:rPr lang="en-US" sz="2000" dirty="0" smtClean="0"/>
              <a:t>: DPD, </a:t>
            </a:r>
            <a:r>
              <a:rPr lang="en-US" sz="2000" dirty="0" err="1" smtClean="0"/>
              <a:t>GayBerne</a:t>
            </a:r>
            <a:r>
              <a:rPr lang="en-US" sz="2000" dirty="0" smtClean="0"/>
              <a:t>, ...</a:t>
            </a:r>
          </a:p>
          <a:p>
            <a:endParaRPr lang="en-US" sz="900" dirty="0" smtClean="0"/>
          </a:p>
          <a:p>
            <a:r>
              <a:rPr lang="en-US" sz="2000" b="1" dirty="0" err="1" smtClean="0"/>
              <a:t>mesoscopic</a:t>
            </a:r>
            <a:r>
              <a:rPr lang="en-US" sz="2000" b="1" dirty="0" smtClean="0"/>
              <a:t> </a:t>
            </a:r>
            <a:r>
              <a:rPr lang="en-US" sz="2000" b="1" dirty="0"/>
              <a:t>potentials</a:t>
            </a:r>
            <a:r>
              <a:rPr lang="en-US" sz="2000" dirty="0"/>
              <a:t>: granular, </a:t>
            </a:r>
            <a:r>
              <a:rPr lang="en-US" sz="2000" dirty="0" err="1" smtClean="0"/>
              <a:t>peridynamics</a:t>
            </a:r>
            <a:endParaRPr lang="en-US" sz="2000" dirty="0" smtClean="0"/>
          </a:p>
          <a:p>
            <a:endParaRPr lang="en-US" sz="900" dirty="0"/>
          </a:p>
          <a:p>
            <a:r>
              <a:rPr lang="en-US" sz="2000" b="1" dirty="0"/>
              <a:t>long-range </a:t>
            </a:r>
            <a:r>
              <a:rPr lang="en-US" sz="2000" b="1" dirty="0" smtClean="0"/>
              <a:t>electrostatics</a:t>
            </a:r>
            <a:r>
              <a:rPr lang="en-US" sz="2000" dirty="0" smtClean="0"/>
              <a:t>: </a:t>
            </a:r>
            <a:r>
              <a:rPr lang="en-US" sz="2000" dirty="0"/>
              <a:t>Ewald, </a:t>
            </a:r>
            <a:r>
              <a:rPr lang="en-US" sz="2000" dirty="0" smtClean="0"/>
              <a:t>PPPM, </a:t>
            </a:r>
            <a:r>
              <a:rPr lang="en-US" sz="2000" dirty="0" smtClean="0"/>
              <a:t>MSM</a:t>
            </a:r>
          </a:p>
          <a:p>
            <a:endParaRPr lang="en-US" sz="900" dirty="0" smtClean="0"/>
          </a:p>
          <a:p>
            <a:r>
              <a:rPr lang="en-US" sz="2000" b="1" dirty="0"/>
              <a:t>implicit solvent potentials</a:t>
            </a:r>
            <a:r>
              <a:rPr lang="en-US" sz="2000" dirty="0"/>
              <a:t>: hydrodynamic lubrication, Debye </a:t>
            </a:r>
          </a:p>
          <a:p>
            <a:r>
              <a:rPr lang="en-US" sz="2000" dirty="0"/>
              <a:t>force-field compatibility with common CHARMM, AMBER, OPLS, GROMACS options </a:t>
            </a:r>
            <a:endParaRPr lang="en-US" sz="2000" b="1" dirty="0">
              <a:latin typeface="Arial" pitchFamily="34" charset="0"/>
            </a:endParaRPr>
          </a:p>
          <a:p>
            <a:endParaRPr lang="en-US" sz="2400" b="1" dirty="0">
              <a:latin typeface="Arial" pitchFamily="34" charset="0"/>
            </a:endParaRPr>
          </a:p>
        </p:txBody>
      </p:sp>
      <p:sp>
        <p:nvSpPr>
          <p:cNvPr id="4" name="TextBox 29"/>
          <p:cNvSpPr txBox="1">
            <a:spLocks noChangeArrowheads="1"/>
          </p:cNvSpPr>
          <p:nvPr/>
        </p:nvSpPr>
        <p:spPr bwMode="auto">
          <a:xfrm>
            <a:off x="387793" y="1219200"/>
            <a:ext cx="8775700" cy="461963"/>
          </a:xfrm>
          <a:prstGeom prst="rect">
            <a:avLst/>
          </a:prstGeom>
          <a:noFill/>
          <a:ln w="9525">
            <a:noFill/>
            <a:miter lim="800000"/>
            <a:headEnd/>
            <a:tailEnd/>
          </a:ln>
        </p:spPr>
        <p:txBody>
          <a:bodyPr>
            <a:spAutoFit/>
          </a:bodyPr>
          <a:lstStyle/>
          <a:p>
            <a:pPr>
              <a:spcBef>
                <a:spcPts val="300"/>
              </a:spcBef>
            </a:pPr>
            <a:r>
              <a:rPr lang="en-US" sz="2400" dirty="0">
                <a:latin typeface="Arial" pitchFamily="34" charset="0"/>
              </a:rPr>
              <a:t>Answer 4: Potential </a:t>
            </a:r>
            <a:r>
              <a:rPr lang="en-US" sz="2400" dirty="0" smtClean="0">
                <a:latin typeface="Arial" pitchFamily="34" charset="0"/>
              </a:rPr>
              <a:t>Coverage (contd.)</a:t>
            </a:r>
            <a:endParaRPr lang="en-US" sz="2400" dirty="0">
              <a:latin typeface="Arial" pitchFamily="34" charset="0"/>
            </a:endParaRPr>
          </a:p>
        </p:txBody>
      </p:sp>
    </p:spTree>
    <p:extLst>
      <p:ext uri="{BB962C8B-B14F-4D97-AF65-F5344CB8AC3E}">
        <p14:creationId xmlns:p14="http://schemas.microsoft.com/office/powerpoint/2010/main" val="31351719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192904" y="1981200"/>
            <a:ext cx="8949324" cy="4598961"/>
          </a:xfrm>
        </p:spPr>
        <p:txBody>
          <a:bodyPr>
            <a:normAutofit lnSpcReduction="10000"/>
          </a:bodyPr>
          <a:lstStyle/>
          <a:p>
            <a:pPr>
              <a:lnSpc>
                <a:spcPct val="90000"/>
              </a:lnSpc>
              <a:tabLst>
                <a:tab pos="1149350" algn="l"/>
              </a:tabLst>
            </a:pPr>
            <a:r>
              <a:rPr lang="en-US" sz="1600" dirty="0" smtClean="0"/>
              <a:t>One of the best features </a:t>
            </a:r>
            <a:r>
              <a:rPr lang="en-US" sz="1600" dirty="0"/>
              <a:t>of LAMMPS</a:t>
            </a:r>
          </a:p>
          <a:p>
            <a:pPr lvl="1" indent="0">
              <a:lnSpc>
                <a:spcPct val="90000"/>
              </a:lnSpc>
              <a:tabLst>
                <a:tab pos="1149350" algn="l"/>
              </a:tabLst>
            </a:pPr>
            <a:r>
              <a:rPr lang="en-US" sz="1600" dirty="0" smtClean="0"/>
              <a:t> </a:t>
            </a:r>
            <a:r>
              <a:rPr lang="en-US" sz="1600" dirty="0" smtClean="0"/>
              <a:t>90</a:t>
            </a:r>
            <a:r>
              <a:rPr lang="en-US" sz="1600" dirty="0"/>
              <a:t>% of code is “extensions” via styles</a:t>
            </a:r>
          </a:p>
          <a:p>
            <a:pPr lvl="1" indent="0">
              <a:lnSpc>
                <a:spcPct val="90000"/>
              </a:lnSpc>
              <a:tabLst>
                <a:tab pos="1149350" algn="l"/>
              </a:tabLst>
            </a:pPr>
            <a:r>
              <a:rPr lang="en-US" sz="1600" dirty="0" smtClean="0"/>
              <a:t> only ~35K </a:t>
            </a:r>
            <a:r>
              <a:rPr lang="en-US" sz="1600" dirty="0"/>
              <a:t>of </a:t>
            </a:r>
            <a:r>
              <a:rPr lang="en-US" sz="1600" dirty="0" smtClean="0"/>
              <a:t>474</a:t>
            </a:r>
            <a:r>
              <a:rPr lang="en-US" sz="1600" dirty="0" smtClean="0"/>
              <a:t>K </a:t>
            </a:r>
            <a:r>
              <a:rPr lang="en-US" sz="1600" dirty="0"/>
              <a:t>lines is core of </a:t>
            </a:r>
            <a:r>
              <a:rPr lang="en-US" sz="1600" dirty="0" smtClean="0"/>
              <a:t>LAMMPS</a:t>
            </a:r>
          </a:p>
          <a:p>
            <a:pPr>
              <a:lnSpc>
                <a:spcPct val="90000"/>
              </a:lnSpc>
              <a:tabLst>
                <a:tab pos="1149350" algn="l"/>
              </a:tabLst>
            </a:pPr>
            <a:r>
              <a:rPr lang="en-US" sz="1600" dirty="0"/>
              <a:t>Easy </a:t>
            </a:r>
            <a:r>
              <a:rPr lang="en-US" sz="1600" dirty="0" smtClean="0"/>
              <a:t>to </a:t>
            </a:r>
            <a:r>
              <a:rPr lang="en-US" sz="1600" dirty="0"/>
              <a:t>add new features via 14 “styles”</a:t>
            </a:r>
          </a:p>
          <a:p>
            <a:pPr lvl="1" indent="0">
              <a:lnSpc>
                <a:spcPct val="90000"/>
              </a:lnSpc>
              <a:tabLst>
                <a:tab pos="1149350" algn="l"/>
              </a:tabLst>
            </a:pPr>
            <a:r>
              <a:rPr lang="en-US" sz="1600" dirty="0" smtClean="0"/>
              <a:t> new </a:t>
            </a:r>
            <a:r>
              <a:rPr lang="en-US" sz="1600" dirty="0"/>
              <a:t>particle types = atom style</a:t>
            </a:r>
          </a:p>
          <a:p>
            <a:pPr lvl="1" indent="0">
              <a:lnSpc>
                <a:spcPct val="90000"/>
              </a:lnSpc>
              <a:tabLst>
                <a:tab pos="1149350" algn="l"/>
              </a:tabLst>
            </a:pPr>
            <a:r>
              <a:rPr lang="en-US" sz="1600" dirty="0" smtClean="0"/>
              <a:t> new </a:t>
            </a:r>
            <a:r>
              <a:rPr lang="en-US" sz="1600" dirty="0"/>
              <a:t>force fields = pair style, bond style, angle style, dihedral style, improper style</a:t>
            </a:r>
          </a:p>
          <a:p>
            <a:pPr lvl="1" indent="0">
              <a:lnSpc>
                <a:spcPct val="90000"/>
              </a:lnSpc>
              <a:tabLst>
                <a:tab pos="1149350" algn="l"/>
              </a:tabLst>
            </a:pPr>
            <a:r>
              <a:rPr lang="en-US" sz="1600" dirty="0" smtClean="0"/>
              <a:t> new </a:t>
            </a:r>
            <a:r>
              <a:rPr lang="en-US" sz="1600" dirty="0"/>
              <a:t>long range = kspace style</a:t>
            </a:r>
          </a:p>
          <a:p>
            <a:pPr lvl="1" indent="0">
              <a:lnSpc>
                <a:spcPct val="90000"/>
              </a:lnSpc>
              <a:tabLst>
                <a:tab pos="1149350" algn="l"/>
              </a:tabLst>
            </a:pPr>
            <a:r>
              <a:rPr lang="en-US" sz="1600" dirty="0" smtClean="0"/>
              <a:t> new </a:t>
            </a:r>
            <a:r>
              <a:rPr lang="en-US" sz="1600" dirty="0"/>
              <a:t>minimizer = min style</a:t>
            </a:r>
          </a:p>
          <a:p>
            <a:pPr lvl="1" indent="0">
              <a:lnSpc>
                <a:spcPct val="90000"/>
              </a:lnSpc>
              <a:tabLst>
                <a:tab pos="1149350" algn="l"/>
              </a:tabLst>
            </a:pPr>
            <a:r>
              <a:rPr lang="en-US" sz="1600" dirty="0" smtClean="0"/>
              <a:t> new </a:t>
            </a:r>
            <a:r>
              <a:rPr lang="en-US" sz="1600" dirty="0"/>
              <a:t>geometric region = region style</a:t>
            </a:r>
          </a:p>
          <a:p>
            <a:pPr lvl="1" indent="0">
              <a:lnSpc>
                <a:spcPct val="90000"/>
              </a:lnSpc>
              <a:tabLst>
                <a:tab pos="1149350" algn="l"/>
              </a:tabLst>
            </a:pPr>
            <a:r>
              <a:rPr lang="en-US" sz="1600" dirty="0" smtClean="0"/>
              <a:t> new </a:t>
            </a:r>
            <a:r>
              <a:rPr lang="en-US" sz="1600" dirty="0"/>
              <a:t>output = dump style</a:t>
            </a:r>
          </a:p>
          <a:p>
            <a:pPr lvl="1" indent="0">
              <a:lnSpc>
                <a:spcPct val="90000"/>
              </a:lnSpc>
              <a:tabLst>
                <a:tab pos="1149350" algn="l"/>
              </a:tabLst>
            </a:pPr>
            <a:r>
              <a:rPr lang="en-US" sz="1600" dirty="0" smtClean="0"/>
              <a:t> new </a:t>
            </a:r>
            <a:r>
              <a:rPr lang="en-US" sz="1600" dirty="0"/>
              <a:t>integrator = integrate style </a:t>
            </a:r>
          </a:p>
          <a:p>
            <a:pPr lvl="1" indent="0">
              <a:lnSpc>
                <a:spcPct val="90000"/>
              </a:lnSpc>
              <a:tabLst>
                <a:tab pos="1149350" algn="l"/>
              </a:tabLst>
            </a:pPr>
            <a:r>
              <a:rPr lang="en-US" sz="1600" dirty="0" smtClean="0"/>
              <a:t> new </a:t>
            </a:r>
            <a:r>
              <a:rPr lang="en-US" sz="1600" dirty="0"/>
              <a:t>computations = compute style (global, per-atom, local)</a:t>
            </a:r>
          </a:p>
          <a:p>
            <a:pPr lvl="1" indent="0">
              <a:lnSpc>
                <a:spcPct val="90000"/>
              </a:lnSpc>
              <a:tabLst>
                <a:tab pos="1149350" algn="l"/>
              </a:tabLst>
            </a:pPr>
            <a:r>
              <a:rPr lang="en-US" sz="1600" dirty="0" smtClean="0"/>
              <a:t> new </a:t>
            </a:r>
            <a:r>
              <a:rPr lang="en-US" sz="1600" dirty="0"/>
              <a:t>fix = fix style = BC, constraint, time integration, ...</a:t>
            </a:r>
          </a:p>
          <a:p>
            <a:pPr lvl="1" indent="0">
              <a:lnSpc>
                <a:spcPct val="90000"/>
              </a:lnSpc>
              <a:tabLst>
                <a:tab pos="1149350" algn="l"/>
              </a:tabLst>
            </a:pPr>
            <a:r>
              <a:rPr lang="en-US" sz="1600" dirty="0" smtClean="0"/>
              <a:t> new </a:t>
            </a:r>
            <a:r>
              <a:rPr lang="en-US" sz="1600" dirty="0"/>
              <a:t>input command = command style = </a:t>
            </a:r>
            <a:r>
              <a:rPr lang="en-US" sz="1600" dirty="0" err="1"/>
              <a:t>read_data</a:t>
            </a:r>
            <a:r>
              <a:rPr lang="en-US" sz="1600" dirty="0"/>
              <a:t>, velocity, run,</a:t>
            </a:r>
            <a:r>
              <a:rPr lang="en-US" sz="1600" dirty="0" smtClean="0"/>
              <a:t> …</a:t>
            </a:r>
          </a:p>
          <a:p>
            <a:pPr>
              <a:lnSpc>
                <a:spcPct val="90000"/>
              </a:lnSpc>
              <a:tabLst>
                <a:tab pos="1149350" algn="l"/>
              </a:tabLst>
            </a:pPr>
            <a:r>
              <a:rPr lang="en-US" sz="1600" dirty="0"/>
              <a:t>Enabled by C++</a:t>
            </a:r>
          </a:p>
          <a:p>
            <a:pPr lvl="1" indent="0">
              <a:lnSpc>
                <a:spcPct val="90000"/>
              </a:lnSpc>
              <a:tabLst>
                <a:tab pos="1149350" algn="l"/>
              </a:tabLst>
            </a:pPr>
            <a:r>
              <a:rPr lang="en-US" sz="1600" dirty="0" smtClean="0"/>
              <a:t> virtual </a:t>
            </a:r>
            <a:r>
              <a:rPr lang="en-US" sz="1600" dirty="0"/>
              <a:t>parent class for all styles, e.g. pair potentials</a:t>
            </a:r>
          </a:p>
          <a:p>
            <a:pPr lvl="1" indent="0">
              <a:lnSpc>
                <a:spcPct val="90000"/>
              </a:lnSpc>
              <a:tabLst>
                <a:tab pos="1149350" algn="l"/>
              </a:tabLst>
            </a:pPr>
            <a:r>
              <a:rPr lang="en-US" sz="1600" dirty="0" smtClean="0"/>
              <a:t> defines </a:t>
            </a:r>
            <a:r>
              <a:rPr lang="en-US" sz="1600" dirty="0"/>
              <a:t>interface the feature must provide</a:t>
            </a:r>
          </a:p>
          <a:p>
            <a:pPr lvl="1" indent="0">
              <a:lnSpc>
                <a:spcPct val="90000"/>
              </a:lnSpc>
              <a:tabLst>
                <a:tab pos="1149350" algn="l"/>
              </a:tabLst>
            </a:pPr>
            <a:r>
              <a:rPr lang="en-US" sz="1600" dirty="0" smtClean="0"/>
              <a:t> compute</a:t>
            </a:r>
            <a:r>
              <a:rPr lang="en-US" sz="1600" dirty="0"/>
              <a:t>(), init(), </a:t>
            </a:r>
            <a:r>
              <a:rPr lang="en-US" sz="1600" dirty="0" err="1"/>
              <a:t>coeff</a:t>
            </a:r>
            <a:r>
              <a:rPr lang="en-US" sz="1600" dirty="0"/>
              <a:t>(), restart(), etc</a:t>
            </a:r>
          </a:p>
        </p:txBody>
      </p:sp>
      <p:sp>
        <p:nvSpPr>
          <p:cNvPr id="4" name="Text Box 30"/>
          <p:cNvSpPr txBox="1">
            <a:spLocks noChangeArrowheads="1"/>
          </p:cNvSpPr>
          <p:nvPr/>
        </p:nvSpPr>
        <p:spPr bwMode="auto">
          <a:xfrm>
            <a:off x="0" y="304800"/>
            <a:ext cx="9144000" cy="769938"/>
          </a:xfrm>
          <a:prstGeom prst="rect">
            <a:avLst/>
          </a:prstGeom>
          <a:noFill/>
          <a:ln w="9525">
            <a:noFill/>
            <a:miter lim="800000"/>
            <a:headEnd/>
            <a:tailEnd/>
          </a:ln>
        </p:spPr>
        <p:txBody>
          <a:bodyPr wrap="square">
            <a:spAutoFit/>
          </a:bodyPr>
          <a:lstStyle/>
          <a:p>
            <a:pPr algn="ctr"/>
            <a:r>
              <a:rPr lang="en-US" sz="4400" b="1" dirty="0">
                <a:solidFill>
                  <a:srgbClr val="000000"/>
                </a:solidFill>
                <a:latin typeface="Arial" pitchFamily="34" charset="0"/>
              </a:rPr>
              <a:t>Why Use LAMMPS?</a:t>
            </a:r>
          </a:p>
        </p:txBody>
      </p:sp>
      <p:sp>
        <p:nvSpPr>
          <p:cNvPr id="5" name="TextBox 29"/>
          <p:cNvSpPr txBox="1">
            <a:spLocks noChangeArrowheads="1"/>
          </p:cNvSpPr>
          <p:nvPr/>
        </p:nvSpPr>
        <p:spPr bwMode="auto">
          <a:xfrm>
            <a:off x="366528" y="1371600"/>
            <a:ext cx="8775700" cy="461963"/>
          </a:xfrm>
          <a:prstGeom prst="rect">
            <a:avLst/>
          </a:prstGeom>
          <a:noFill/>
          <a:ln w="9525">
            <a:noFill/>
            <a:miter lim="800000"/>
            <a:headEnd/>
            <a:tailEnd/>
          </a:ln>
        </p:spPr>
        <p:txBody>
          <a:bodyPr>
            <a:spAutoFit/>
          </a:bodyPr>
          <a:lstStyle/>
          <a:p>
            <a:pPr>
              <a:spcBef>
                <a:spcPts val="300"/>
              </a:spcBef>
            </a:pPr>
            <a:r>
              <a:rPr lang="en-US" sz="2400" dirty="0">
                <a:latin typeface="Arial" pitchFamily="34" charset="0"/>
              </a:rPr>
              <a:t>Answer </a:t>
            </a:r>
            <a:r>
              <a:rPr lang="en-US" sz="2400" dirty="0" smtClean="0">
                <a:latin typeface="Arial" pitchFamily="34" charset="0"/>
              </a:rPr>
              <a:t>5: Easily extensible</a:t>
            </a:r>
            <a:endParaRPr lang="en-US" sz="2400" dirty="0">
              <a:latin typeface="Arial" pitchFamily="34" charset="0"/>
            </a:endParaRPr>
          </a:p>
        </p:txBody>
      </p:sp>
    </p:spTree>
    <p:extLst>
      <p:ext uri="{BB962C8B-B14F-4D97-AF65-F5344CB8AC3E}">
        <p14:creationId xmlns:p14="http://schemas.microsoft.com/office/powerpoint/2010/main" val="31832426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0" y="304800"/>
            <a:ext cx="9144000" cy="769938"/>
          </a:xfrm>
          <a:prstGeom prst="rect">
            <a:avLst/>
          </a:prstGeom>
          <a:noFill/>
          <a:ln w="9525">
            <a:noFill/>
            <a:miter lim="800000"/>
            <a:headEnd/>
            <a:tailEnd/>
          </a:ln>
        </p:spPr>
        <p:txBody>
          <a:bodyPr wrap="square">
            <a:spAutoFit/>
          </a:bodyPr>
          <a:lstStyle/>
          <a:p>
            <a:pPr algn="ctr"/>
            <a:r>
              <a:rPr lang="en-US" sz="4400" b="1" dirty="0">
                <a:solidFill>
                  <a:srgbClr val="000000"/>
                </a:solidFill>
                <a:latin typeface="Arial" pitchFamily="34" charset="0"/>
              </a:rPr>
              <a:t>Why Use LAMMPS?</a:t>
            </a:r>
          </a:p>
        </p:txBody>
      </p:sp>
      <p:sp>
        <p:nvSpPr>
          <p:cNvPr id="5" name="TextBox 29"/>
          <p:cNvSpPr txBox="1">
            <a:spLocks noChangeArrowheads="1"/>
          </p:cNvSpPr>
          <p:nvPr/>
        </p:nvSpPr>
        <p:spPr bwMode="auto">
          <a:xfrm>
            <a:off x="366528" y="1062037"/>
            <a:ext cx="8775700" cy="461963"/>
          </a:xfrm>
          <a:prstGeom prst="rect">
            <a:avLst/>
          </a:prstGeom>
          <a:noFill/>
          <a:ln w="9525">
            <a:noFill/>
            <a:miter lim="800000"/>
            <a:headEnd/>
            <a:tailEnd/>
          </a:ln>
        </p:spPr>
        <p:txBody>
          <a:bodyPr>
            <a:spAutoFit/>
          </a:bodyPr>
          <a:lstStyle/>
          <a:p>
            <a:pPr>
              <a:spcBef>
                <a:spcPts val="300"/>
              </a:spcBef>
            </a:pPr>
            <a:r>
              <a:rPr lang="en-US" sz="2400" dirty="0">
                <a:latin typeface="Arial" pitchFamily="34" charset="0"/>
              </a:rPr>
              <a:t>Answer </a:t>
            </a:r>
            <a:r>
              <a:rPr lang="en-US" sz="2400" dirty="0">
                <a:latin typeface="Arial" pitchFamily="34" charset="0"/>
              </a:rPr>
              <a:t>6</a:t>
            </a:r>
            <a:r>
              <a:rPr lang="en-US" sz="2400" dirty="0" smtClean="0">
                <a:latin typeface="Arial" pitchFamily="34" charset="0"/>
              </a:rPr>
              <a:t>: </a:t>
            </a:r>
            <a:r>
              <a:rPr lang="en-US" sz="2400" dirty="0" smtClean="0">
                <a:latin typeface="Arial" pitchFamily="34" charset="0"/>
              </a:rPr>
              <a:t>Movies</a:t>
            </a:r>
            <a:endParaRPr lang="en-US" sz="2400" dirty="0">
              <a:latin typeface="Arial" pitchFamily="34" charset="0"/>
            </a:endParaRPr>
          </a:p>
        </p:txBody>
      </p:sp>
      <p:pic>
        <p:nvPicPr>
          <p:cNvPr id="6" name="heat_0.8.avi">
            <a:hlinkClick r:id="" action="ppaction://media"/>
          </p:cNvPr>
          <p:cNvPicPr/>
          <p:nvPr>
            <a:videoFile r:link="rId2"/>
            <p:extLst>
              <p:ext uri="{DAA4B4D4-6D71-4841-9C94-3DE7FCFB9230}">
                <p14:media xmlns:p14="http://schemas.microsoft.com/office/powerpoint/2010/main" r:link="rId1"/>
              </p:ext>
            </p:extLst>
          </p:nvPr>
        </p:nvPicPr>
        <p:blipFill>
          <a:blip r:embed="rId9"/>
          <a:stretch>
            <a:fillRect/>
          </a:stretch>
        </p:blipFill>
        <p:spPr>
          <a:xfrm>
            <a:off x="609600" y="1676400"/>
            <a:ext cx="1955531" cy="1905000"/>
          </a:xfrm>
          <a:prstGeom prst="rect">
            <a:avLst/>
          </a:prstGeom>
        </p:spPr>
      </p:pic>
      <p:pic>
        <p:nvPicPr>
          <p:cNvPr id="7" name="fibril1.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172200" y="2057400"/>
            <a:ext cx="2032000" cy="1524000"/>
          </a:xfrm>
          <a:prstGeom prst="rect">
            <a:avLst/>
          </a:prstGeom>
        </p:spPr>
      </p:pic>
      <p:pic>
        <p:nvPicPr>
          <p:cNvPr id="8" name="v200-2-ke.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t="5719" b="6230"/>
          <a:stretch/>
        </p:blipFill>
        <p:spPr>
          <a:xfrm>
            <a:off x="3200400" y="1984542"/>
            <a:ext cx="2418080" cy="1596858"/>
          </a:xfrm>
          <a:prstGeom prst="rect">
            <a:avLst/>
          </a:prstGeom>
        </p:spPr>
      </p:pic>
      <p:sp>
        <p:nvSpPr>
          <p:cNvPr id="9" name="Rectangle 8"/>
          <p:cNvSpPr/>
          <p:nvPr/>
        </p:nvSpPr>
        <p:spPr>
          <a:xfrm>
            <a:off x="6096000" y="3810000"/>
            <a:ext cx="2362200" cy="2492990"/>
          </a:xfrm>
          <a:prstGeom prst="rect">
            <a:avLst/>
          </a:prstGeom>
        </p:spPr>
        <p:txBody>
          <a:bodyPr wrap="square">
            <a:spAutoFit/>
          </a:bodyPr>
          <a:lstStyle/>
          <a:p>
            <a:pPr algn="l"/>
            <a:r>
              <a:rPr lang="en-US" sz="1200" dirty="0"/>
              <a:t>This is work by Alexey </a:t>
            </a:r>
            <a:r>
              <a:rPr lang="en-US" sz="1200" dirty="0" err="1"/>
              <a:t>Shaytan</a:t>
            </a:r>
            <a:r>
              <a:rPr lang="en-US" sz="1200" dirty="0"/>
              <a:t> </a:t>
            </a:r>
            <a:r>
              <a:rPr lang="en-US" sz="1200" dirty="0" smtClean="0"/>
              <a:t>et </a:t>
            </a:r>
            <a:r>
              <a:rPr lang="en-US" sz="1200" dirty="0"/>
              <a:t>al. at the </a:t>
            </a:r>
            <a:r>
              <a:rPr lang="en-US" sz="1200" dirty="0" err="1"/>
              <a:t>Dept</a:t>
            </a:r>
            <a:r>
              <a:rPr lang="en-US" sz="1200" dirty="0"/>
              <a:t> of Energy-Related </a:t>
            </a:r>
            <a:r>
              <a:rPr lang="en-US" sz="1200" dirty="0" err="1"/>
              <a:t>Nanomaterials</a:t>
            </a:r>
            <a:r>
              <a:rPr lang="en-US" sz="1200" dirty="0"/>
              <a:t> </a:t>
            </a:r>
            <a:r>
              <a:rPr lang="en-US" sz="1200" dirty="0" smtClean="0"/>
              <a:t>(University of Ulm, </a:t>
            </a:r>
            <a:r>
              <a:rPr lang="en-US" sz="1200" dirty="0"/>
              <a:t>Germany) on a large-scale fully atomistic MD simulation of the amyloid-like </a:t>
            </a:r>
            <a:r>
              <a:rPr lang="en-US" sz="1200" dirty="0" err="1"/>
              <a:t>nanofibers</a:t>
            </a:r>
            <a:r>
              <a:rPr lang="en-US" sz="1200" dirty="0"/>
              <a:t> formed by the conjugates of </a:t>
            </a:r>
            <a:r>
              <a:rPr lang="en-US" sz="1200" dirty="0" err="1"/>
              <a:t>oligothiophenes</a:t>
            </a:r>
            <a:r>
              <a:rPr lang="en-US" sz="1200" dirty="0"/>
              <a:t> and </a:t>
            </a:r>
            <a:r>
              <a:rPr lang="en-US" sz="1200" dirty="0" err="1"/>
              <a:t>oligopeptides</a:t>
            </a:r>
            <a:r>
              <a:rPr lang="en-US" sz="1200" dirty="0"/>
              <a:t>. Such compounds are very promising for applications in organic electronics (conductive organic nanowires). </a:t>
            </a:r>
          </a:p>
        </p:txBody>
      </p:sp>
      <p:sp>
        <p:nvSpPr>
          <p:cNvPr id="10" name="Rectangle 9"/>
          <p:cNvSpPr/>
          <p:nvPr/>
        </p:nvSpPr>
        <p:spPr>
          <a:xfrm>
            <a:off x="3276600" y="3810000"/>
            <a:ext cx="2362200" cy="2492990"/>
          </a:xfrm>
          <a:prstGeom prst="rect">
            <a:avLst/>
          </a:prstGeom>
        </p:spPr>
        <p:txBody>
          <a:bodyPr wrap="square">
            <a:spAutoFit/>
          </a:bodyPr>
          <a:lstStyle/>
          <a:p>
            <a:pPr algn="l"/>
            <a:r>
              <a:rPr lang="en-US" sz="1200" dirty="0" smtClean="0"/>
              <a:t>This is work by Ray Shan and Aidan Thompson at Sandia National Laboratories showing a 2 km/s shockwave passing through a spherical void in a molecular crystal of PETN. The shockwave produces a jet at the void surface which collides with the opposite surface. The collision creates a local hotspot, elevated temperature, chemical reaction, leading to initiation of detonation.</a:t>
            </a:r>
            <a:endParaRPr lang="en-US" sz="1200" dirty="0"/>
          </a:p>
        </p:txBody>
      </p:sp>
      <p:sp>
        <p:nvSpPr>
          <p:cNvPr id="11" name="Rectangle 10"/>
          <p:cNvSpPr/>
          <p:nvPr/>
        </p:nvSpPr>
        <p:spPr>
          <a:xfrm>
            <a:off x="457200" y="3810000"/>
            <a:ext cx="2362200" cy="1938992"/>
          </a:xfrm>
          <a:prstGeom prst="rect">
            <a:avLst/>
          </a:prstGeom>
        </p:spPr>
        <p:txBody>
          <a:bodyPr wrap="square">
            <a:spAutoFit/>
          </a:bodyPr>
          <a:lstStyle/>
          <a:p>
            <a:pPr algn="l"/>
            <a:r>
              <a:rPr lang="en-US" sz="1200" dirty="0" smtClean="0"/>
              <a:t>This is work by Aidan Thompson at home on his couch. It</a:t>
            </a:r>
            <a:r>
              <a:rPr lang="en-US" sz="1200" dirty="0"/>
              <a:t> </a:t>
            </a:r>
            <a:r>
              <a:rPr lang="en-US" sz="1200" dirty="0" smtClean="0"/>
              <a:t>demonstrates an ordered solid cluster undergoing a melting transition to form a liquid droplet in equilibrium with a confined vapor phase. It provides a very direct demonstration of why there are three “states of matter.”</a:t>
            </a:r>
            <a:endParaRPr lang="en-US" sz="1200" dirty="0"/>
          </a:p>
        </p:txBody>
      </p:sp>
    </p:spTree>
    <p:extLst>
      <p:ext uri="{BB962C8B-B14F-4D97-AF65-F5344CB8AC3E}">
        <p14:creationId xmlns:p14="http://schemas.microsoft.com/office/powerpoint/2010/main" val="37247398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733" fill="hold"/>
                                        <p:tgtEl>
                                          <p:spTgt spid="6"/>
                                        </p:tgtEl>
                                      </p:cBhvr>
                                    </p:cmd>
                                  </p:childTnLst>
                                </p:cTn>
                              </p:par>
                              <p:par>
                                <p:cTn id="7" presetID="1" presetClass="mediacall" presetSubtype="0" fill="hold" nodeType="withEffect">
                                  <p:stCondLst>
                                    <p:cond delay="0"/>
                                  </p:stCondLst>
                                  <p:childTnLst>
                                    <p:cmd type="call" cmd="playFrom(0.0)">
                                      <p:cBhvr>
                                        <p:cTn id="8" dur="22000" fill="hold"/>
                                        <p:tgtEl>
                                          <p:spTgt spid="8"/>
                                        </p:tgtEl>
                                      </p:cBhvr>
                                    </p:cmd>
                                  </p:childTnLst>
                                </p:cTn>
                              </p:par>
                              <p:par>
                                <p:cTn id="9" presetID="1" presetClass="mediacall" presetSubtype="0" fill="hold" nodeType="withEffect">
                                  <p:stCondLst>
                                    <p:cond delay="0"/>
                                  </p:stCondLst>
                                  <p:childTnLst>
                                    <p:cmd type="call" cmd="playFrom(0.0)">
                                      <p:cBhvr>
                                        <p:cTn id="10" dur="20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repeatCount="indefinite"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video>
              <p:cMediaNode vol="80000">
                <p:cTn id="23" repeatCount="indefinite" fill="hold" display="0">
                  <p:stCondLst>
                    <p:cond delay="indefinite"/>
                  </p:stCondLst>
                </p:cTn>
                <p:tgtEl>
                  <p:spTgt spid="7"/>
                </p:tgtEl>
              </p:cMediaNode>
            </p:video>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ethan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981200"/>
            <a:ext cx="825103" cy="599325"/>
          </a:xfrm>
          <a:prstGeom prst="rect">
            <a:avLst/>
          </a:prstGeom>
        </p:spPr>
      </p:pic>
      <p:sp>
        <p:nvSpPr>
          <p:cNvPr id="2" name="Title 1"/>
          <p:cNvSpPr>
            <a:spLocks noGrp="1"/>
          </p:cNvSpPr>
          <p:nvPr>
            <p:ph type="title"/>
          </p:nvPr>
        </p:nvSpPr>
        <p:spPr>
          <a:xfrm>
            <a:off x="533400" y="228601"/>
            <a:ext cx="8153400" cy="685800"/>
          </a:xfrm>
        </p:spPr>
        <p:txBody>
          <a:bodyPr/>
          <a:lstStyle/>
          <a:p>
            <a:r>
              <a:rPr lang="en-US" dirty="0" smtClean="0"/>
              <a:t>Introduction: What is large-scale MD good for?</a:t>
            </a:r>
            <a:endParaRPr lang="en-US" dirty="0"/>
          </a:p>
        </p:txBody>
      </p:sp>
      <p:sp>
        <p:nvSpPr>
          <p:cNvPr id="3" name="Content Placeholder 2"/>
          <p:cNvSpPr>
            <a:spLocks noGrp="1"/>
          </p:cNvSpPr>
          <p:nvPr>
            <p:ph idx="1"/>
          </p:nvPr>
        </p:nvSpPr>
        <p:spPr>
          <a:xfrm>
            <a:off x="309345" y="827314"/>
            <a:ext cx="5210104" cy="3592286"/>
          </a:xfrm>
        </p:spPr>
        <p:txBody>
          <a:bodyPr/>
          <a:lstStyle/>
          <a:p>
            <a:r>
              <a:rPr lang="en-US" sz="1800" b="0" dirty="0" smtClean="0"/>
              <a:t>Quantum mechanical electronic structure calculations (QM) provide accurate description of mechanical and chemical changes on the atom-scale: 10x10x10~1000 atoms</a:t>
            </a:r>
          </a:p>
          <a:p>
            <a:r>
              <a:rPr lang="en-US" b="0" dirty="0" smtClean="0"/>
              <a:t>Atom-scale phenomena drive a lot of interesting physics, chemistry, materials science, mechanics, biology…but it usually plays out on a much larger scale</a:t>
            </a:r>
          </a:p>
          <a:p>
            <a:r>
              <a:rPr lang="en-US" sz="1800" b="0" dirty="0" err="1" smtClean="0"/>
              <a:t>Mesoscale</a:t>
            </a:r>
            <a:r>
              <a:rPr lang="en-US" sz="1800" b="0" dirty="0" smtClean="0"/>
              <a:t>: much bigger than an atom, much smaller than a glass of beer. </a:t>
            </a:r>
          </a:p>
          <a:p>
            <a:r>
              <a:rPr lang="en-US" b="0" dirty="0" smtClean="0"/>
              <a:t>QM and continuum/</a:t>
            </a:r>
            <a:r>
              <a:rPr lang="en-US" b="0" dirty="0" err="1" smtClean="0"/>
              <a:t>mesoscale</a:t>
            </a:r>
            <a:r>
              <a:rPr lang="en-US" sz="1800" b="0" dirty="0" smtClean="0"/>
              <a:t> models (CM) can not be directly compared.</a:t>
            </a:r>
          </a:p>
        </p:txBody>
      </p:sp>
      <p:grpSp>
        <p:nvGrpSpPr>
          <p:cNvPr id="24" name="Group 23"/>
          <p:cNvGrpSpPr/>
          <p:nvPr/>
        </p:nvGrpSpPr>
        <p:grpSpPr>
          <a:xfrm>
            <a:off x="5291267" y="685800"/>
            <a:ext cx="3535598" cy="3191821"/>
            <a:chOff x="5193550" y="3021067"/>
            <a:chExt cx="3633315" cy="3300409"/>
          </a:xfrm>
        </p:grpSpPr>
        <p:sp>
          <p:nvSpPr>
            <p:cNvPr id="8" name="Rectangle 7"/>
            <p:cNvSpPr>
              <a:spLocks noChangeArrowheads="1"/>
            </p:cNvSpPr>
            <p:nvPr/>
          </p:nvSpPr>
          <p:spPr bwMode="auto">
            <a:xfrm>
              <a:off x="6616282" y="5907090"/>
              <a:ext cx="1216536" cy="414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eaLnBrk="0">
                <a:defRPr/>
              </a:pPr>
              <a:r>
                <a:rPr lang="en-US" sz="2000" dirty="0">
                  <a:ea typeface="ＭＳ Ｐゴシック" charset="0"/>
                  <a:cs typeface="ＭＳ Ｐゴシック" charset="0"/>
                </a:rPr>
                <a:t>Distance</a:t>
              </a:r>
              <a:endParaRPr lang="en-US" sz="1600" dirty="0">
                <a:ea typeface="ＭＳ Ｐゴシック" charset="0"/>
                <a:cs typeface="ＭＳ Ｐゴシック" charset="0"/>
              </a:endParaRPr>
            </a:p>
          </p:txBody>
        </p:sp>
        <p:sp>
          <p:nvSpPr>
            <p:cNvPr id="9" name="Freeform 8"/>
            <p:cNvSpPr>
              <a:spLocks noChangeAspect="1"/>
            </p:cNvSpPr>
            <p:nvPr/>
          </p:nvSpPr>
          <p:spPr bwMode="auto">
            <a:xfrm>
              <a:off x="5757445" y="3317878"/>
              <a:ext cx="2922588" cy="2459038"/>
            </a:xfrm>
            <a:custGeom>
              <a:avLst/>
              <a:gdLst>
                <a:gd name="T0" fmla="*/ 0 w 4033"/>
                <a:gd name="T1" fmla="*/ 0 h 2737"/>
                <a:gd name="T2" fmla="*/ 0 w 4033"/>
                <a:gd name="T3" fmla="*/ 1548 h 2737"/>
                <a:gd name="T4" fmla="*/ 1841 w 4033"/>
                <a:gd name="T5" fmla="*/ 1548 h 2737"/>
                <a:gd name="T6" fmla="*/ 0 60000 65536"/>
                <a:gd name="T7" fmla="*/ 0 60000 65536"/>
                <a:gd name="T8" fmla="*/ 0 60000 65536"/>
              </a:gdLst>
              <a:ahLst/>
              <a:cxnLst>
                <a:cxn ang="T6">
                  <a:pos x="T0" y="T1"/>
                </a:cxn>
                <a:cxn ang="T7">
                  <a:pos x="T2" y="T3"/>
                </a:cxn>
                <a:cxn ang="T8">
                  <a:pos x="T4" y="T5"/>
                </a:cxn>
              </a:cxnLst>
              <a:rect l="0" t="0" r="r" b="b"/>
              <a:pathLst>
                <a:path w="4033" h="2737">
                  <a:moveTo>
                    <a:pt x="0" y="0"/>
                  </a:moveTo>
                  <a:lnTo>
                    <a:pt x="0" y="2736"/>
                  </a:lnTo>
                  <a:lnTo>
                    <a:pt x="4032" y="2736"/>
                  </a:lnTo>
                </a:path>
              </a:pathLst>
            </a:custGeom>
            <a:noFill/>
            <a:ln w="508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 name="Rectangle 9"/>
            <p:cNvSpPr>
              <a:spLocks noChangeAspect="1" noChangeArrowheads="1"/>
            </p:cNvSpPr>
            <p:nvPr/>
          </p:nvSpPr>
          <p:spPr bwMode="auto">
            <a:xfrm rot="16200000">
              <a:off x="5013581" y="4150190"/>
              <a:ext cx="771765" cy="41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eaLnBrk="0">
                <a:defRPr/>
              </a:pPr>
              <a:r>
                <a:rPr lang="en-US" sz="2000" dirty="0">
                  <a:ea typeface="ＭＳ Ｐゴシック" charset="0"/>
                  <a:cs typeface="ＭＳ Ｐゴシック" charset="0"/>
                </a:rPr>
                <a:t>Time</a:t>
              </a:r>
              <a:endParaRPr lang="en-US" sz="1600" dirty="0">
                <a:ea typeface="ＭＳ Ｐゴシック" charset="0"/>
                <a:cs typeface="ＭＳ Ｐゴシック" charset="0"/>
              </a:endParaRPr>
            </a:p>
          </p:txBody>
        </p:sp>
        <p:sp>
          <p:nvSpPr>
            <p:cNvPr id="11" name="Rectangle 10"/>
            <p:cNvSpPr>
              <a:spLocks noChangeAspect="1" noChangeArrowheads="1"/>
            </p:cNvSpPr>
            <p:nvPr/>
          </p:nvSpPr>
          <p:spPr bwMode="auto">
            <a:xfrm>
              <a:off x="5854282" y="5776915"/>
              <a:ext cx="3063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eaLnBrk="0"/>
              <a:r>
                <a:rPr lang="en-US" sz="1400" dirty="0" err="1"/>
                <a:t>Å</a:t>
              </a:r>
              <a:endParaRPr lang="en-US" sz="1400" dirty="0"/>
            </a:p>
          </p:txBody>
        </p:sp>
        <p:sp>
          <p:nvSpPr>
            <p:cNvPr id="12" name="Rectangle 11"/>
            <p:cNvSpPr>
              <a:spLocks noChangeAspect="1" noChangeArrowheads="1"/>
            </p:cNvSpPr>
            <p:nvPr/>
          </p:nvSpPr>
          <p:spPr bwMode="auto">
            <a:xfrm>
              <a:off x="8341806" y="5776916"/>
              <a:ext cx="485059"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eaLnBrk="0">
                <a:defRPr/>
              </a:pPr>
              <a:r>
                <a:rPr lang="en-US" sz="1400" dirty="0" smtClean="0">
                  <a:ea typeface="ＭＳ Ｐゴシック" charset="0"/>
                  <a:cs typeface="ＭＳ Ｐゴシック" charset="0"/>
                </a:rPr>
                <a:t>mm</a:t>
              </a:r>
              <a:endParaRPr lang="en-US" sz="1400" dirty="0">
                <a:ea typeface="ＭＳ Ｐゴシック" charset="0"/>
                <a:cs typeface="ＭＳ Ｐゴシック" charset="0"/>
              </a:endParaRPr>
            </a:p>
          </p:txBody>
        </p:sp>
        <p:sp>
          <p:nvSpPr>
            <p:cNvPr id="13" name="Rectangle 12"/>
            <p:cNvSpPr>
              <a:spLocks noChangeAspect="1" noChangeArrowheads="1"/>
            </p:cNvSpPr>
            <p:nvPr/>
          </p:nvSpPr>
          <p:spPr bwMode="auto">
            <a:xfrm rot="16200000">
              <a:off x="5241507" y="5235578"/>
              <a:ext cx="6810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eaLnBrk="0">
                <a:defRPr/>
              </a:pPr>
              <a:r>
                <a:rPr lang="en-US" sz="1400" dirty="0">
                  <a:ea typeface="ＭＳ Ｐゴシック" charset="0"/>
                  <a:cs typeface="ＭＳ Ｐゴシック" charset="0"/>
                </a:rPr>
                <a:t>10</a:t>
              </a:r>
              <a:r>
                <a:rPr lang="en-US" sz="1400" baseline="30000" dirty="0">
                  <a:ea typeface="ＭＳ Ｐゴシック" charset="0"/>
                  <a:cs typeface="ＭＳ Ｐゴシック" charset="0"/>
                </a:rPr>
                <a:t>-15 </a:t>
              </a:r>
              <a:r>
                <a:rPr lang="en-US" sz="1400" dirty="0">
                  <a:ea typeface="ＭＳ Ｐゴシック" charset="0"/>
                  <a:cs typeface="ＭＳ Ｐゴシック" charset="0"/>
                </a:rPr>
                <a:t>s</a:t>
              </a:r>
              <a:endParaRPr lang="en-US" sz="1400" baseline="30000" dirty="0">
                <a:ea typeface="ＭＳ Ｐゴシック" charset="0"/>
                <a:cs typeface="ＭＳ Ｐゴシック" charset="0"/>
              </a:endParaRPr>
            </a:p>
          </p:txBody>
        </p:sp>
        <p:sp>
          <p:nvSpPr>
            <p:cNvPr id="14" name="Rectangle 13"/>
            <p:cNvSpPr>
              <a:spLocks noChangeAspect="1" noChangeArrowheads="1"/>
            </p:cNvSpPr>
            <p:nvPr/>
          </p:nvSpPr>
          <p:spPr bwMode="auto">
            <a:xfrm rot="16200000">
              <a:off x="5205048" y="3182718"/>
              <a:ext cx="631721"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eaLnBrk="0">
                <a:defRPr/>
              </a:pPr>
              <a:r>
                <a:rPr lang="en-US" sz="1400" dirty="0" smtClean="0">
                  <a:ea typeface="ＭＳ Ｐゴシック" charset="0"/>
                  <a:cs typeface="ＭＳ Ｐゴシック" charset="0"/>
                </a:rPr>
                <a:t>10</a:t>
              </a:r>
              <a:r>
                <a:rPr lang="en-US" sz="1400" baseline="30000" dirty="0" smtClean="0">
                  <a:ea typeface="ＭＳ Ｐゴシック" charset="0"/>
                  <a:cs typeface="ＭＳ Ｐゴシック" charset="0"/>
                </a:rPr>
                <a:t>-6</a:t>
              </a:r>
              <a:r>
                <a:rPr lang="en-US" sz="1400" dirty="0" smtClean="0">
                  <a:ea typeface="ＭＳ Ｐゴシック" charset="0"/>
                  <a:cs typeface="ＭＳ Ｐゴシック" charset="0"/>
                </a:rPr>
                <a:t> s</a:t>
              </a:r>
              <a:endParaRPr lang="en-US" sz="1400" dirty="0">
                <a:ea typeface="ＭＳ Ｐゴシック" charset="0"/>
                <a:cs typeface="ＭＳ Ｐゴシック" charset="0"/>
              </a:endParaRPr>
            </a:p>
          </p:txBody>
        </p:sp>
      </p:grpSp>
      <p:sp>
        <p:nvSpPr>
          <p:cNvPr id="15" name="AutoShape 13"/>
          <p:cNvSpPr>
            <a:spLocks noChangeAspect="1" noChangeArrowheads="1"/>
          </p:cNvSpPr>
          <p:nvPr/>
        </p:nvSpPr>
        <p:spPr bwMode="auto">
          <a:xfrm>
            <a:off x="5995570" y="2603447"/>
            <a:ext cx="558800" cy="406400"/>
          </a:xfrm>
          <a:prstGeom prst="roundRect">
            <a:avLst>
              <a:gd name="adj" fmla="val 12495"/>
            </a:avLst>
          </a:prstGeom>
          <a:noFill/>
          <a:ln w="38100">
            <a:solidFill>
              <a:srgbClr val="FF00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eaLnBrk="0">
              <a:defRPr/>
            </a:pPr>
            <a:r>
              <a:rPr lang="en-US" sz="2000" b="1">
                <a:solidFill>
                  <a:srgbClr val="FF0000"/>
                </a:solidFill>
                <a:ea typeface="ＭＳ Ｐゴシック" charset="0"/>
                <a:cs typeface="ＭＳ Ｐゴシック" charset="0"/>
              </a:rPr>
              <a:t>QM</a:t>
            </a:r>
            <a:endParaRPr lang="en-US" sz="2000">
              <a:solidFill>
                <a:srgbClr val="FF0000"/>
              </a:solidFill>
              <a:ea typeface="ＭＳ Ｐゴシック" charset="0"/>
              <a:cs typeface="ＭＳ Ｐゴシック" charset="0"/>
            </a:endParaRPr>
          </a:p>
        </p:txBody>
      </p:sp>
      <p:sp>
        <p:nvSpPr>
          <p:cNvPr id="17" name="AutoShape 15"/>
          <p:cNvSpPr>
            <a:spLocks noChangeAspect="1" noChangeArrowheads="1"/>
          </p:cNvSpPr>
          <p:nvPr/>
        </p:nvSpPr>
        <p:spPr bwMode="auto">
          <a:xfrm>
            <a:off x="7053903" y="1002815"/>
            <a:ext cx="1758950" cy="1231900"/>
          </a:xfrm>
          <a:prstGeom prst="roundRect">
            <a:avLst>
              <a:gd name="adj" fmla="val 12495"/>
            </a:avLst>
          </a:prstGeom>
          <a:noFill/>
          <a:ln w="50800">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defTabSz="762000" eaLnBrk="0">
              <a:defRPr/>
            </a:pPr>
            <a:r>
              <a:rPr lang="en-US" sz="2400" b="1" dirty="0" smtClean="0">
                <a:solidFill>
                  <a:srgbClr val="0000FF"/>
                </a:solidFill>
                <a:ea typeface="ＭＳ Ｐゴシック" charset="0"/>
                <a:cs typeface="ＭＳ Ｐゴシック" charset="0"/>
              </a:rPr>
              <a:t>Continuum</a:t>
            </a:r>
          </a:p>
          <a:p>
            <a:pPr algn="ctr" defTabSz="762000" eaLnBrk="0">
              <a:defRPr/>
            </a:pPr>
            <a:r>
              <a:rPr lang="en-US" sz="2400" b="1" dirty="0" err="1" smtClean="0">
                <a:solidFill>
                  <a:srgbClr val="0000FF"/>
                </a:solidFill>
                <a:ea typeface="ＭＳ Ｐゴシック" charset="0"/>
                <a:cs typeface="ＭＳ Ｐゴシック" charset="0"/>
              </a:rPr>
              <a:t>Mesoscale</a:t>
            </a:r>
            <a:endParaRPr lang="en-US" sz="2400" b="1" dirty="0" smtClean="0">
              <a:solidFill>
                <a:srgbClr val="0000FF"/>
              </a:solidFill>
              <a:ea typeface="ＭＳ Ｐゴシック" charset="0"/>
              <a:cs typeface="ＭＳ Ｐゴシック" charset="0"/>
            </a:endParaRPr>
          </a:p>
          <a:p>
            <a:pPr algn="ctr" defTabSz="762000" eaLnBrk="0">
              <a:defRPr/>
            </a:pPr>
            <a:r>
              <a:rPr lang="en-US" sz="2400" b="1" dirty="0" smtClean="0">
                <a:solidFill>
                  <a:srgbClr val="0000FF"/>
                </a:solidFill>
                <a:ea typeface="ＭＳ Ｐゴシック" charset="0"/>
                <a:cs typeface="ＭＳ Ｐゴシック" charset="0"/>
              </a:rPr>
              <a:t> Models</a:t>
            </a:r>
            <a:endParaRPr lang="en-US" sz="2400" b="1" dirty="0">
              <a:solidFill>
                <a:srgbClr val="0000FF"/>
              </a:solidFill>
              <a:ea typeface="ＭＳ Ｐゴシック" charset="0"/>
              <a:cs typeface="ＭＳ Ｐゴシック" charset="0"/>
            </a:endParaRPr>
          </a:p>
        </p:txBody>
      </p:sp>
      <p:sp>
        <p:nvSpPr>
          <p:cNvPr id="22" name="Oval 21"/>
          <p:cNvSpPr/>
          <p:nvPr/>
        </p:nvSpPr>
        <p:spPr>
          <a:xfrm>
            <a:off x="6134485" y="1671534"/>
            <a:ext cx="2101834" cy="1231504"/>
          </a:xfrm>
          <a:prstGeom prst="ellipse">
            <a:avLst/>
          </a:prstGeom>
          <a:gradFill flip="none" rotWithShape="1">
            <a:gsLst>
              <a:gs pos="0">
                <a:srgbClr val="FF0000">
                  <a:alpha val="77000"/>
                </a:srgbClr>
              </a:gs>
              <a:gs pos="100000">
                <a:srgbClr val="0000FF">
                  <a:alpha val="77000"/>
                </a:srgbClr>
              </a:gs>
            </a:gsLst>
            <a:lin ang="0" scaled="1"/>
            <a:tileRect/>
          </a:gradFill>
          <a:ln w="57150" cmpd="sng">
            <a:noFill/>
          </a:ln>
        </p:spPr>
        <p:style>
          <a:lnRef idx="2">
            <a:schemeClr val="dk1"/>
          </a:lnRef>
          <a:fillRef idx="1">
            <a:schemeClr val="lt1"/>
          </a:fillRef>
          <a:effectRef idx="0">
            <a:schemeClr val="dk1"/>
          </a:effectRef>
          <a:fontRef idx="minor">
            <a:schemeClr val="dk1"/>
          </a:fontRef>
        </p:style>
        <p:txBody>
          <a:bodyPr rtlCol="0" anchor="ctr"/>
          <a:lstStyle/>
          <a:p>
            <a:pPr marL="228600" algn="ctr"/>
            <a:r>
              <a:rPr lang="en-US" sz="1600" b="1" dirty="0" smtClean="0">
                <a:solidFill>
                  <a:schemeClr val="bg1"/>
                </a:solidFill>
              </a:rPr>
              <a:t>Large-</a:t>
            </a:r>
            <a:r>
              <a:rPr lang="en-US" sz="1600" b="1" dirty="0">
                <a:solidFill>
                  <a:schemeClr val="bg1"/>
                </a:solidFill>
              </a:rPr>
              <a:t>S</a:t>
            </a:r>
            <a:r>
              <a:rPr lang="en-US" sz="1600" b="1" dirty="0" smtClean="0">
                <a:solidFill>
                  <a:schemeClr val="bg1"/>
                </a:solidFill>
              </a:rPr>
              <a:t>cale MD simulation</a:t>
            </a:r>
            <a:endParaRPr lang="en-US" sz="1600" b="1" dirty="0">
              <a:solidFill>
                <a:schemeClr val="bg1"/>
              </a:solidFill>
            </a:endParaRPr>
          </a:p>
        </p:txBody>
      </p:sp>
      <p:pic>
        <p:nvPicPr>
          <p:cNvPr id="25" name="Picture 1"/>
          <p:cNvPicPr>
            <a:picLocks noChangeAspect="1"/>
          </p:cNvPicPr>
          <p:nvPr/>
        </p:nvPicPr>
        <p:blipFill rotWithShape="1">
          <a:blip r:embed="rId4">
            <a:extLst>
              <a:ext uri="{28A0092B-C50C-407E-A947-70E740481C1C}">
                <a14:useLocalDpi xmlns:a14="http://schemas.microsoft.com/office/drawing/2010/main" val="0"/>
              </a:ext>
            </a:extLst>
          </a:blip>
          <a:srcRect l="5509" t="4655" r="4554" b="4896"/>
          <a:stretch/>
        </p:blipFill>
        <p:spPr bwMode="auto">
          <a:xfrm>
            <a:off x="5875732" y="3948357"/>
            <a:ext cx="3240309" cy="244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943600" y="6400800"/>
            <a:ext cx="2938528" cy="253916"/>
          </a:xfrm>
          <a:prstGeom prst="rect">
            <a:avLst/>
          </a:prstGeom>
          <a:noFill/>
        </p:spPr>
        <p:txBody>
          <a:bodyPr wrap="none" rtlCol="0">
            <a:spAutoFit/>
          </a:bodyPr>
          <a:lstStyle/>
          <a:p>
            <a:r>
              <a:rPr lang="en-US" sz="1050" dirty="0" smtClean="0">
                <a:solidFill>
                  <a:srgbClr val="000090"/>
                </a:solidFill>
              </a:rPr>
              <a:t>CTH images courtesy of David </a:t>
            </a:r>
            <a:r>
              <a:rPr lang="en-US" sz="1050" dirty="0" err="1" smtClean="0">
                <a:solidFill>
                  <a:srgbClr val="000090"/>
                </a:solidFill>
              </a:rPr>
              <a:t>Damm</a:t>
            </a:r>
            <a:r>
              <a:rPr lang="en-US" sz="1050" dirty="0" smtClean="0">
                <a:solidFill>
                  <a:srgbClr val="000090"/>
                </a:solidFill>
              </a:rPr>
              <a:t>, Sandia</a:t>
            </a:r>
            <a:endParaRPr lang="en-US" sz="1050" dirty="0">
              <a:solidFill>
                <a:srgbClr val="000090"/>
              </a:solidFill>
            </a:endParaRPr>
          </a:p>
        </p:txBody>
      </p:sp>
      <p:sp>
        <p:nvSpPr>
          <p:cNvPr id="7" name="TextBox 6"/>
          <p:cNvSpPr txBox="1"/>
          <p:nvPr/>
        </p:nvSpPr>
        <p:spPr>
          <a:xfrm>
            <a:off x="5424152" y="4148667"/>
            <a:ext cx="559305" cy="523220"/>
          </a:xfrm>
          <a:prstGeom prst="rect">
            <a:avLst/>
          </a:prstGeom>
          <a:noFill/>
        </p:spPr>
        <p:txBody>
          <a:bodyPr wrap="none" rtlCol="0">
            <a:spAutoFit/>
          </a:bodyPr>
          <a:lstStyle/>
          <a:p>
            <a:pPr algn="r"/>
            <a:r>
              <a:rPr lang="en-US" sz="1400" b="1" dirty="0">
                <a:solidFill>
                  <a:srgbClr val="000090"/>
                </a:solidFill>
              </a:rPr>
              <a:t>C</a:t>
            </a:r>
            <a:r>
              <a:rPr lang="en-US" sz="1400" b="1" dirty="0" smtClean="0">
                <a:solidFill>
                  <a:srgbClr val="000090"/>
                </a:solidFill>
              </a:rPr>
              <a:t>M/</a:t>
            </a:r>
          </a:p>
          <a:p>
            <a:pPr algn="r"/>
            <a:r>
              <a:rPr lang="en-US" sz="1400" b="1" dirty="0" smtClean="0">
                <a:solidFill>
                  <a:srgbClr val="000090"/>
                </a:solidFill>
              </a:rPr>
              <a:t>CTH</a:t>
            </a:r>
            <a:endParaRPr lang="en-US" sz="1400" b="1" dirty="0">
              <a:solidFill>
                <a:srgbClr val="000090"/>
              </a:solidFill>
            </a:endParaRPr>
          </a:p>
        </p:txBody>
      </p:sp>
      <p:sp>
        <p:nvSpPr>
          <p:cNvPr id="21" name="TextBox 20"/>
          <p:cNvSpPr txBox="1"/>
          <p:nvPr/>
        </p:nvSpPr>
        <p:spPr>
          <a:xfrm>
            <a:off x="5071457" y="5601405"/>
            <a:ext cx="962598" cy="523220"/>
          </a:xfrm>
          <a:prstGeom prst="rect">
            <a:avLst/>
          </a:prstGeom>
          <a:noFill/>
        </p:spPr>
        <p:txBody>
          <a:bodyPr wrap="none" rtlCol="0">
            <a:spAutoFit/>
          </a:bodyPr>
          <a:lstStyle/>
          <a:p>
            <a:pPr algn="r"/>
            <a:r>
              <a:rPr lang="en-US" sz="1400" b="1" dirty="0" smtClean="0">
                <a:solidFill>
                  <a:srgbClr val="000090"/>
                </a:solidFill>
              </a:rPr>
              <a:t>MD/</a:t>
            </a:r>
          </a:p>
          <a:p>
            <a:pPr algn="r"/>
            <a:r>
              <a:rPr lang="en-US" sz="1400" b="1" dirty="0" smtClean="0">
                <a:solidFill>
                  <a:srgbClr val="000090"/>
                </a:solidFill>
              </a:rPr>
              <a:t>LAMMPS</a:t>
            </a:r>
            <a:endParaRPr lang="en-US" sz="1400" b="1" dirty="0">
              <a:solidFill>
                <a:srgbClr val="000090"/>
              </a:solidFill>
            </a:endParaRPr>
          </a:p>
        </p:txBody>
      </p:sp>
      <p:pic>
        <p:nvPicPr>
          <p:cNvPr id="5" name="Picture 4" descr="irishstout.jpg"/>
          <p:cNvPicPr>
            <a:picLocks noChangeAspect="1"/>
          </p:cNvPicPr>
          <p:nvPr/>
        </p:nvPicPr>
        <p:blipFill rotWithShape="1">
          <a:blip r:embed="rId5">
            <a:extLst>
              <a:ext uri="{28A0092B-C50C-407E-A947-70E740481C1C}">
                <a14:useLocalDpi xmlns:a14="http://schemas.microsoft.com/office/drawing/2010/main" val="0"/>
              </a:ext>
            </a:extLst>
          </a:blip>
          <a:srcRect l="27730" t="6277" r="29617" b="885"/>
          <a:stretch/>
        </p:blipFill>
        <p:spPr>
          <a:xfrm>
            <a:off x="8305800" y="2362200"/>
            <a:ext cx="609600" cy="889000"/>
          </a:xfrm>
          <a:prstGeom prst="rect">
            <a:avLst/>
          </a:prstGeom>
        </p:spPr>
      </p:pic>
      <p:pic>
        <p:nvPicPr>
          <p:cNvPr id="23" name="Picture 22" descr="rhodo_small.jpg"/>
          <p:cNvPicPr>
            <a:picLocks noChangeAspect="1"/>
          </p:cNvPicPr>
          <p:nvPr/>
        </p:nvPicPr>
        <p:blipFill rotWithShape="1">
          <a:blip r:embed="rId6">
            <a:extLst>
              <a:ext uri="{28A0092B-C50C-407E-A947-70E740481C1C}">
                <a14:useLocalDpi xmlns:a14="http://schemas.microsoft.com/office/drawing/2010/main" val="0"/>
              </a:ext>
            </a:extLst>
          </a:blip>
          <a:srcRect l="12500" t="14035" r="17708" b="17193"/>
          <a:stretch/>
        </p:blipFill>
        <p:spPr>
          <a:xfrm>
            <a:off x="7010400" y="2743200"/>
            <a:ext cx="685800" cy="501557"/>
          </a:xfrm>
          <a:prstGeom prst="rect">
            <a:avLst/>
          </a:prstGeom>
        </p:spPr>
      </p:pic>
      <p:sp>
        <p:nvSpPr>
          <p:cNvPr id="26" name="Rectangle 25"/>
          <p:cNvSpPr/>
          <p:nvPr/>
        </p:nvSpPr>
        <p:spPr>
          <a:xfrm>
            <a:off x="304800" y="4362878"/>
            <a:ext cx="5562600" cy="24951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indent="-228600" algn="l">
              <a:spcBef>
                <a:spcPct val="20000"/>
              </a:spcBef>
              <a:buClr>
                <a:srgbClr val="3B5BA7"/>
              </a:buClr>
              <a:buSzPct val="75000"/>
              <a:buFont typeface="Wingdings" pitchFamily="2" charset="2"/>
              <a:buChar char="n"/>
            </a:pPr>
            <a:r>
              <a:rPr lang="en-US" b="1" dirty="0">
                <a:latin typeface="+mn-lt"/>
                <a:ea typeface="ＭＳ Ｐゴシック" charset="-128"/>
                <a:cs typeface="ＭＳ Ｐゴシック" charset="-128"/>
              </a:rPr>
              <a:t>Small molecular dynamics (MD) simulations can be directly compared to QM results, and made to reproduce them</a:t>
            </a:r>
          </a:p>
          <a:p>
            <a:pPr marL="228600" indent="-228600" algn="l">
              <a:spcBef>
                <a:spcPct val="20000"/>
              </a:spcBef>
              <a:buClr>
                <a:srgbClr val="3B5BA7"/>
              </a:buClr>
              <a:buSzPct val="75000"/>
              <a:buFont typeface="Wingdings" pitchFamily="2" charset="2"/>
              <a:buChar char="n"/>
            </a:pPr>
            <a:r>
              <a:rPr lang="en-US" b="1" dirty="0">
                <a:latin typeface="+mn-lt"/>
                <a:ea typeface="ＭＳ Ｐゴシック" charset="-128"/>
                <a:cs typeface="ＭＳ Ｐゴシック" charset="-128"/>
              </a:rPr>
              <a:t>MD can also be scaled up to millions (billions) of atoms, overlapping the low-end of CM</a:t>
            </a:r>
          </a:p>
          <a:p>
            <a:pPr marL="228600" indent="-228600" algn="l">
              <a:spcBef>
                <a:spcPct val="20000"/>
              </a:spcBef>
              <a:buClr>
                <a:srgbClr val="3B5BA7"/>
              </a:buClr>
              <a:buSzPct val="75000"/>
              <a:buFont typeface="Wingdings" pitchFamily="2" charset="2"/>
              <a:buChar char="n"/>
            </a:pPr>
            <a:r>
              <a:rPr lang="en-US" b="1" dirty="0">
                <a:latin typeface="+mn-lt"/>
                <a:ea typeface="ＭＳ Ｐゴシック" charset="-128"/>
                <a:cs typeface="ＭＳ Ｐゴシック" charset="-128"/>
              </a:rPr>
              <a:t>Limitations of MD orthogonal to CM</a:t>
            </a:r>
          </a:p>
          <a:p>
            <a:pPr marL="228600" indent="-228600" algn="l">
              <a:spcBef>
                <a:spcPct val="20000"/>
              </a:spcBef>
              <a:buClr>
                <a:srgbClr val="3B5BA7"/>
              </a:buClr>
              <a:buSzPct val="75000"/>
              <a:buFont typeface="Wingdings" pitchFamily="2" charset="2"/>
              <a:buChar char="n"/>
            </a:pPr>
            <a:r>
              <a:rPr lang="en-US" b="1" dirty="0">
                <a:latin typeface="+mn-lt"/>
                <a:ea typeface="ＭＳ Ｐゴシック" charset="-128"/>
                <a:cs typeface="ＭＳ Ｐゴシック" charset="-128"/>
              </a:rPr>
              <a:t>Enables us to inform CM models with quantum-accurate results</a:t>
            </a:r>
          </a:p>
        </p:txBody>
      </p:sp>
    </p:spTree>
    <p:extLst>
      <p:ext uri="{BB962C8B-B14F-4D97-AF65-F5344CB8AC3E}">
        <p14:creationId xmlns:p14="http://schemas.microsoft.com/office/powerpoint/2010/main" val="1806840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p:bldP spid="7" grpId="0"/>
      <p:bldP spid="21"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592138" y="350838"/>
            <a:ext cx="7772400" cy="868362"/>
          </a:xfrm>
        </p:spPr>
        <p:txBody>
          <a:bodyPr/>
          <a:lstStyle/>
          <a:p>
            <a:pPr algn="ctr"/>
            <a:r>
              <a:rPr lang="en-US" b="1"/>
              <a:t>MD: What is it?</a:t>
            </a:r>
          </a:p>
        </p:txBody>
      </p:sp>
      <p:sp>
        <p:nvSpPr>
          <p:cNvPr id="261123" name="Rectangle 3"/>
          <p:cNvSpPr>
            <a:spLocks noGrp="1" noChangeArrowheads="1"/>
          </p:cNvSpPr>
          <p:nvPr>
            <p:ph type="body" idx="1"/>
          </p:nvPr>
        </p:nvSpPr>
        <p:spPr>
          <a:xfrm>
            <a:off x="457200" y="4634290"/>
            <a:ext cx="5562600" cy="1744663"/>
          </a:xfrm>
        </p:spPr>
        <p:txBody>
          <a:bodyPr>
            <a:normAutofit/>
          </a:bodyPr>
          <a:lstStyle/>
          <a:p>
            <a:pPr marL="114300" indent="-114300">
              <a:lnSpc>
                <a:spcPct val="90000"/>
              </a:lnSpc>
              <a:buFontTx/>
              <a:buNone/>
            </a:pPr>
            <a:r>
              <a:rPr lang="en-US" sz="1600" b="1" dirty="0"/>
              <a:t>Mathematical Formulation</a:t>
            </a:r>
            <a:endParaRPr lang="en-US" sz="1600" dirty="0"/>
          </a:p>
          <a:p>
            <a:pPr marL="114300" indent="-114300">
              <a:lnSpc>
                <a:spcPct val="90000"/>
              </a:lnSpc>
            </a:pPr>
            <a:r>
              <a:rPr lang="en-US" sz="1600" b="0" dirty="0"/>
              <a:t>Classical Mechanics</a:t>
            </a:r>
          </a:p>
          <a:p>
            <a:pPr marL="114300" indent="-114300">
              <a:lnSpc>
                <a:spcPct val="90000"/>
              </a:lnSpc>
            </a:pPr>
            <a:r>
              <a:rPr lang="en-US" sz="1600" b="0" dirty="0"/>
              <a:t>Atoms are Point Masses: </a:t>
            </a:r>
            <a:r>
              <a:rPr lang="en-US" sz="1600" i="1" dirty="0"/>
              <a:t>r</a:t>
            </a:r>
            <a:r>
              <a:rPr lang="en-US" sz="1600" baseline="-25000" dirty="0"/>
              <a:t>1</a:t>
            </a:r>
            <a:r>
              <a:rPr lang="en-US" sz="1600" b="0" dirty="0"/>
              <a:t>, </a:t>
            </a:r>
            <a:r>
              <a:rPr lang="en-US" sz="1600" i="1" dirty="0"/>
              <a:t>r</a:t>
            </a:r>
            <a:r>
              <a:rPr lang="en-US" sz="1600" baseline="-25000" dirty="0"/>
              <a:t>2</a:t>
            </a:r>
            <a:r>
              <a:rPr lang="en-US" sz="1600" b="0" dirty="0"/>
              <a:t>, ..... </a:t>
            </a:r>
            <a:r>
              <a:rPr lang="en-US" sz="1600" i="1" dirty="0" err="1"/>
              <a:t>r</a:t>
            </a:r>
            <a:r>
              <a:rPr lang="en-US" sz="1600" i="1" baseline="-25000" dirty="0" err="1"/>
              <a:t>N</a:t>
            </a:r>
            <a:r>
              <a:rPr lang="en-US" sz="1600" dirty="0"/>
              <a:t> </a:t>
            </a:r>
          </a:p>
          <a:p>
            <a:pPr marL="114300" indent="-114300">
              <a:lnSpc>
                <a:spcPct val="90000"/>
              </a:lnSpc>
            </a:pPr>
            <a:r>
              <a:rPr lang="en-US" sz="1600" b="0" dirty="0"/>
              <a:t>Positions, Velocities, Forces: </a:t>
            </a:r>
            <a:r>
              <a:rPr lang="en-US" sz="1600" i="1" dirty="0" err="1"/>
              <a:t>r</a:t>
            </a:r>
            <a:r>
              <a:rPr lang="en-US" sz="1600" i="1" baseline="-25000" dirty="0" err="1"/>
              <a:t>i</a:t>
            </a:r>
            <a:r>
              <a:rPr lang="en-US" sz="1600" b="0" dirty="0"/>
              <a:t>, </a:t>
            </a:r>
            <a:r>
              <a:rPr lang="en-US" sz="1600" i="1" dirty="0"/>
              <a:t>v</a:t>
            </a:r>
            <a:r>
              <a:rPr lang="en-US" sz="1600" i="1" baseline="-25000" dirty="0"/>
              <a:t>i</a:t>
            </a:r>
            <a:r>
              <a:rPr lang="en-US" sz="1600" b="0" dirty="0"/>
              <a:t>, </a:t>
            </a:r>
            <a:r>
              <a:rPr lang="en-US" sz="1600" i="1" dirty="0"/>
              <a:t>F</a:t>
            </a:r>
            <a:r>
              <a:rPr lang="en-US" sz="1600" i="1" baseline="-25000" dirty="0"/>
              <a:t>i</a:t>
            </a:r>
            <a:endParaRPr lang="en-US" sz="1600" dirty="0"/>
          </a:p>
          <a:p>
            <a:pPr marL="114300" indent="-114300">
              <a:lnSpc>
                <a:spcPct val="90000"/>
              </a:lnSpc>
            </a:pPr>
            <a:r>
              <a:rPr lang="en-US" sz="1600" b="0" dirty="0"/>
              <a:t>Potential Energy Function = </a:t>
            </a:r>
            <a:r>
              <a:rPr lang="en-US" sz="1600" b="0" i="1" dirty="0"/>
              <a:t>V</a:t>
            </a:r>
            <a:r>
              <a:rPr lang="en-US" sz="1600" b="0" dirty="0"/>
              <a:t>(</a:t>
            </a:r>
            <a:r>
              <a:rPr lang="en-US" sz="1600" i="1" dirty="0" err="1"/>
              <a:t>r</a:t>
            </a:r>
            <a:r>
              <a:rPr lang="en-US" sz="1600" i="1" baseline="30000" dirty="0" err="1"/>
              <a:t>N</a:t>
            </a:r>
            <a:r>
              <a:rPr lang="en-US" sz="1600" b="0" dirty="0" smtClean="0"/>
              <a:t>)</a:t>
            </a:r>
          </a:p>
          <a:p>
            <a:pPr marL="114300" indent="-114300">
              <a:lnSpc>
                <a:spcPct val="90000"/>
              </a:lnSpc>
            </a:pPr>
            <a:r>
              <a:rPr lang="en-US" sz="1600" b="0" dirty="0" smtClean="0"/>
              <a:t>6</a:t>
            </a:r>
            <a:r>
              <a:rPr lang="en-US" sz="1600" b="0" i="1" dirty="0" smtClean="0"/>
              <a:t>N </a:t>
            </a:r>
            <a:r>
              <a:rPr lang="en-US" sz="1600" b="0" dirty="0" smtClean="0"/>
              <a:t>coupled ODEs</a:t>
            </a:r>
            <a:endParaRPr lang="en-US" sz="1600" b="0" dirty="0"/>
          </a:p>
        </p:txBody>
      </p:sp>
      <p:sp>
        <p:nvSpPr>
          <p:cNvPr id="261161" name="AutoShape 41"/>
          <p:cNvSpPr>
            <a:spLocks noChangeArrowheads="1"/>
          </p:cNvSpPr>
          <p:nvPr/>
        </p:nvSpPr>
        <p:spPr bwMode="auto">
          <a:xfrm>
            <a:off x="3211968" y="1418013"/>
            <a:ext cx="2391891" cy="796903"/>
          </a:xfrm>
          <a:prstGeom prst="flowChartMagneticDrum">
            <a:avLst/>
          </a:prstGeom>
          <a:solidFill>
            <a:srgbClr val="30A6CD"/>
          </a:solidFill>
          <a:ln w="9525">
            <a:solidFill>
              <a:schemeClr val="tx1"/>
            </a:solidFill>
            <a:round/>
            <a:headEnd/>
            <a:tailEnd/>
          </a:ln>
        </p:spPr>
        <p:txBody>
          <a:bodyPr wrap="none" lIns="0" anchor="ctr" anchorCtr="0"/>
          <a:lstStyle/>
          <a:p>
            <a:r>
              <a:rPr lang="en-US" b="1" dirty="0"/>
              <a:t>MD Engine        </a:t>
            </a:r>
          </a:p>
        </p:txBody>
      </p:sp>
      <p:sp>
        <p:nvSpPr>
          <p:cNvPr id="261164" name="AutoShape 44"/>
          <p:cNvSpPr>
            <a:spLocks noChangeArrowheads="1"/>
          </p:cNvSpPr>
          <p:nvPr/>
        </p:nvSpPr>
        <p:spPr bwMode="auto">
          <a:xfrm>
            <a:off x="2354455" y="2591839"/>
            <a:ext cx="1431925" cy="912812"/>
          </a:xfrm>
          <a:prstGeom prst="roundRect">
            <a:avLst>
              <a:gd name="adj" fmla="val 16667"/>
            </a:avLst>
          </a:prstGeom>
          <a:noFill/>
          <a:ln w="38100">
            <a:solidFill>
              <a:schemeClr val="tx1"/>
            </a:solidFill>
            <a:round/>
            <a:headEnd/>
            <a:tailEnd/>
          </a:ln>
          <a:effectLst/>
        </p:spPr>
        <p:txBody>
          <a:bodyPr wrap="none" anchor="ctr">
            <a:prstTxWarp prst="textNoShape">
              <a:avLst/>
            </a:prstTxWarp>
          </a:bodyPr>
          <a:lstStyle/>
          <a:p>
            <a:r>
              <a:rPr lang="en-US" sz="1800"/>
              <a:t>Interatomic </a:t>
            </a:r>
          </a:p>
          <a:p>
            <a:r>
              <a:rPr lang="en-US" sz="1800"/>
              <a:t>Potential</a:t>
            </a:r>
            <a:endParaRPr lang="en-US"/>
          </a:p>
        </p:txBody>
      </p:sp>
      <p:sp>
        <p:nvSpPr>
          <p:cNvPr id="261166" name="AutoShape 46"/>
          <p:cNvSpPr>
            <a:spLocks noChangeArrowheads="1"/>
          </p:cNvSpPr>
          <p:nvPr/>
        </p:nvSpPr>
        <p:spPr bwMode="auto">
          <a:xfrm>
            <a:off x="567150" y="1344613"/>
            <a:ext cx="1633538" cy="919162"/>
          </a:xfrm>
          <a:prstGeom prst="roundRect">
            <a:avLst>
              <a:gd name="adj" fmla="val 16667"/>
            </a:avLst>
          </a:prstGeom>
          <a:noFill/>
          <a:ln w="38100">
            <a:solidFill>
              <a:schemeClr val="tx1"/>
            </a:solidFill>
            <a:round/>
            <a:headEnd/>
            <a:tailEnd/>
          </a:ln>
          <a:effectLst/>
        </p:spPr>
        <p:txBody>
          <a:bodyPr wrap="none" anchor="ctr">
            <a:prstTxWarp prst="textNoShape">
              <a:avLst/>
            </a:prstTxWarp>
          </a:bodyPr>
          <a:lstStyle/>
          <a:p>
            <a:r>
              <a:rPr lang="en-US" sz="1600" dirty="0"/>
              <a:t>Initial Positions </a:t>
            </a:r>
          </a:p>
          <a:p>
            <a:r>
              <a:rPr lang="en-US" sz="1600" dirty="0"/>
              <a:t>and Velocities</a:t>
            </a:r>
          </a:p>
        </p:txBody>
      </p:sp>
      <p:sp>
        <p:nvSpPr>
          <p:cNvPr id="261169" name="AutoShape 49"/>
          <p:cNvSpPr>
            <a:spLocks noChangeArrowheads="1"/>
          </p:cNvSpPr>
          <p:nvPr/>
        </p:nvSpPr>
        <p:spPr bwMode="auto">
          <a:xfrm>
            <a:off x="2456275" y="1804988"/>
            <a:ext cx="88900" cy="93662"/>
          </a:xfrm>
          <a:prstGeom prst="octagon">
            <a:avLst>
              <a:gd name="adj" fmla="val 29287"/>
            </a:avLst>
          </a:prstGeom>
          <a:solidFill>
            <a:srgbClr val="FF0000"/>
          </a:solidFill>
          <a:ln w="9525">
            <a:solidFill>
              <a:srgbClr val="FF0000"/>
            </a:solidFill>
            <a:miter lim="800000"/>
            <a:headEnd/>
            <a:tailEnd/>
          </a:ln>
          <a:effectLst/>
        </p:spPr>
        <p:txBody>
          <a:bodyPr wrap="none" anchor="ctr">
            <a:prstTxWarp prst="textNoShape">
              <a:avLst/>
            </a:prstTxWarp>
          </a:bodyPr>
          <a:lstStyle/>
          <a:p>
            <a:endParaRPr lang="en-US"/>
          </a:p>
        </p:txBody>
      </p:sp>
      <p:sp>
        <p:nvSpPr>
          <p:cNvPr id="261173" name="AutoShape 53"/>
          <p:cNvSpPr>
            <a:spLocks noChangeArrowheads="1"/>
          </p:cNvSpPr>
          <p:nvPr/>
        </p:nvSpPr>
        <p:spPr bwMode="auto">
          <a:xfrm>
            <a:off x="2345150" y="1778000"/>
            <a:ext cx="325438" cy="1619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38100">
            <a:solidFill>
              <a:schemeClr val="tx1"/>
            </a:solidFill>
            <a:miter lim="800000"/>
            <a:headEnd/>
            <a:tailEnd/>
          </a:ln>
          <a:effectLst/>
        </p:spPr>
        <p:txBody>
          <a:bodyPr wrap="none" anchor="ctr">
            <a:prstTxWarp prst="textNoShape">
              <a:avLst/>
            </a:prstTxWarp>
          </a:bodyPr>
          <a:lstStyle/>
          <a:p>
            <a:endParaRPr lang="en-US"/>
          </a:p>
        </p:txBody>
      </p:sp>
      <p:sp>
        <p:nvSpPr>
          <p:cNvPr id="261177" name="AutoShape 57"/>
          <p:cNvSpPr>
            <a:spLocks noChangeArrowheads="1"/>
          </p:cNvSpPr>
          <p:nvPr/>
        </p:nvSpPr>
        <p:spPr bwMode="auto">
          <a:xfrm rot="-3459192">
            <a:off x="3070755" y="2303228"/>
            <a:ext cx="366713" cy="130175"/>
          </a:xfrm>
          <a:prstGeom prst="rightArrow">
            <a:avLst>
              <a:gd name="adj1" fmla="val 50000"/>
              <a:gd name="adj2" fmla="val 70427"/>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261178" name="AutoShape 58"/>
          <p:cNvSpPr>
            <a:spLocks noChangeArrowheads="1"/>
          </p:cNvSpPr>
          <p:nvPr/>
        </p:nvSpPr>
        <p:spPr bwMode="auto">
          <a:xfrm rot="-21575">
            <a:off x="2738850" y="1793875"/>
            <a:ext cx="366713" cy="130175"/>
          </a:xfrm>
          <a:prstGeom prst="rightArrow">
            <a:avLst>
              <a:gd name="adj1" fmla="val 50000"/>
              <a:gd name="adj2" fmla="val 70427"/>
            </a:avLst>
          </a:prstGeom>
          <a:noFill/>
          <a:ln w="9525">
            <a:solidFill>
              <a:schemeClr val="tx1"/>
            </a:solidFill>
            <a:miter lim="800000"/>
            <a:headEnd/>
            <a:tailEnd/>
          </a:ln>
          <a:effectLst/>
        </p:spPr>
        <p:txBody>
          <a:bodyPr wrap="none" anchor="ctr">
            <a:prstTxWarp prst="textNoShape">
              <a:avLst/>
            </a:prstTxWarp>
          </a:bodyPr>
          <a:lstStyle/>
          <a:p>
            <a:endParaRPr lang="en-US"/>
          </a:p>
        </p:txBody>
      </p:sp>
      <p:pic>
        <p:nvPicPr>
          <p:cNvPr id="261181" name="Picture 61" descr="/Users/athomps/Documents/RareEventLDRDFY2008/cdse_rocksalt_npt.avi">
            <a:hlinkClick r:id="" action="ppaction://media"/>
          </p:cNvPr>
          <p:cNvPicPr/>
          <p:nvPr>
            <a:videoFile r:link="rId3"/>
            <p:extLst>
              <p:ext uri="{DAA4B4D4-6D71-4841-9C94-3DE7FCFB9230}">
                <p14:media xmlns:p14="http://schemas.microsoft.com/office/powerpoint/2010/main" r:link="rId2"/>
              </p:ext>
            </p:extLst>
          </p:nvPr>
        </p:nvPicPr>
        <p:blipFill>
          <a:blip r:embed="rId6"/>
          <a:srcRect/>
          <a:stretch>
            <a:fillRect/>
          </a:stretch>
        </p:blipFill>
        <p:spPr bwMode="auto">
          <a:xfrm>
            <a:off x="7254622" y="3083375"/>
            <a:ext cx="1627187" cy="1627187"/>
          </a:xfrm>
          <a:prstGeom prst="rect">
            <a:avLst/>
          </a:prstGeom>
          <a:noFill/>
        </p:spPr>
      </p:pic>
      <p:sp>
        <p:nvSpPr>
          <p:cNvPr id="261184" name="Oval 64"/>
          <p:cNvSpPr>
            <a:spLocks noChangeArrowheads="1"/>
          </p:cNvSpPr>
          <p:nvPr/>
        </p:nvSpPr>
        <p:spPr bwMode="auto">
          <a:xfrm>
            <a:off x="5173663" y="1744663"/>
            <a:ext cx="114300" cy="169862"/>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grpSp>
        <p:nvGrpSpPr>
          <p:cNvPr id="9" name="Group 8"/>
          <p:cNvGrpSpPr/>
          <p:nvPr/>
        </p:nvGrpSpPr>
        <p:grpSpPr>
          <a:xfrm>
            <a:off x="5200468" y="1523114"/>
            <a:ext cx="3217177" cy="3060700"/>
            <a:chOff x="5200468" y="1523114"/>
            <a:chExt cx="3217177" cy="3060700"/>
          </a:xfrm>
        </p:grpSpPr>
        <p:sp>
          <p:nvSpPr>
            <p:cNvPr id="261175" name="Freeform 55"/>
            <p:cNvSpPr>
              <a:spLocks/>
            </p:cNvSpPr>
            <p:nvPr/>
          </p:nvSpPr>
          <p:spPr bwMode="auto">
            <a:xfrm>
              <a:off x="5361005" y="2905310"/>
              <a:ext cx="1609725" cy="1624012"/>
            </a:xfrm>
            <a:custGeom>
              <a:avLst/>
              <a:gdLst/>
              <a:ahLst/>
              <a:cxnLst>
                <a:cxn ang="0">
                  <a:pos x="538" y="1016"/>
                </a:cxn>
                <a:cxn ang="0">
                  <a:pos x="687" y="957"/>
                </a:cxn>
                <a:cxn ang="0">
                  <a:pos x="304" y="1004"/>
                </a:cxn>
                <a:cxn ang="0">
                  <a:pos x="572" y="965"/>
                </a:cxn>
                <a:cxn ang="0">
                  <a:pos x="359" y="957"/>
                </a:cxn>
                <a:cxn ang="0">
                  <a:pos x="687" y="868"/>
                </a:cxn>
                <a:cxn ang="0">
                  <a:pos x="534" y="910"/>
                </a:cxn>
                <a:cxn ang="0">
                  <a:pos x="376" y="825"/>
                </a:cxn>
                <a:cxn ang="0">
                  <a:pos x="781" y="833"/>
                </a:cxn>
                <a:cxn ang="0">
                  <a:pos x="228" y="821"/>
                </a:cxn>
                <a:cxn ang="0">
                  <a:pos x="491" y="702"/>
                </a:cxn>
                <a:cxn ang="0">
                  <a:pos x="649" y="629"/>
                </a:cxn>
                <a:cxn ang="0">
                  <a:pos x="206" y="706"/>
                </a:cxn>
                <a:cxn ang="0">
                  <a:pos x="347" y="616"/>
                </a:cxn>
                <a:cxn ang="0">
                  <a:pos x="785" y="638"/>
                </a:cxn>
                <a:cxn ang="0">
                  <a:pos x="619" y="595"/>
                </a:cxn>
                <a:cxn ang="0">
                  <a:pos x="108" y="638"/>
                </a:cxn>
                <a:cxn ang="0">
                  <a:pos x="517" y="519"/>
                </a:cxn>
                <a:cxn ang="0">
                  <a:pos x="819" y="536"/>
                </a:cxn>
                <a:cxn ang="0">
                  <a:pos x="725" y="506"/>
                </a:cxn>
                <a:cxn ang="0">
                  <a:pos x="249" y="540"/>
                </a:cxn>
                <a:cxn ang="0">
                  <a:pos x="466" y="446"/>
                </a:cxn>
                <a:cxn ang="0">
                  <a:pos x="862" y="455"/>
                </a:cxn>
                <a:cxn ang="0">
                  <a:pos x="555" y="438"/>
                </a:cxn>
                <a:cxn ang="0">
                  <a:pos x="62" y="391"/>
                </a:cxn>
                <a:cxn ang="0">
                  <a:pos x="491" y="353"/>
                </a:cxn>
                <a:cxn ang="0">
                  <a:pos x="704" y="387"/>
                </a:cxn>
                <a:cxn ang="0">
                  <a:pos x="866" y="336"/>
                </a:cxn>
                <a:cxn ang="0">
                  <a:pos x="517" y="357"/>
                </a:cxn>
                <a:cxn ang="0">
                  <a:pos x="142" y="348"/>
                </a:cxn>
                <a:cxn ang="0">
                  <a:pos x="466" y="302"/>
                </a:cxn>
                <a:cxn ang="0">
                  <a:pos x="925" y="268"/>
                </a:cxn>
                <a:cxn ang="0">
                  <a:pos x="355" y="348"/>
                </a:cxn>
                <a:cxn ang="0">
                  <a:pos x="423" y="259"/>
                </a:cxn>
                <a:cxn ang="0">
                  <a:pos x="887" y="144"/>
                </a:cxn>
                <a:cxn ang="0">
                  <a:pos x="202" y="297"/>
                </a:cxn>
                <a:cxn ang="0">
                  <a:pos x="381" y="182"/>
                </a:cxn>
                <a:cxn ang="0">
                  <a:pos x="955" y="136"/>
                </a:cxn>
                <a:cxn ang="0">
                  <a:pos x="453" y="157"/>
                </a:cxn>
                <a:cxn ang="0">
                  <a:pos x="53" y="161"/>
                </a:cxn>
                <a:cxn ang="0">
                  <a:pos x="313" y="68"/>
                </a:cxn>
                <a:cxn ang="0">
                  <a:pos x="951" y="51"/>
                </a:cxn>
                <a:cxn ang="0">
                  <a:pos x="155" y="119"/>
                </a:cxn>
                <a:cxn ang="0">
                  <a:pos x="538" y="38"/>
                </a:cxn>
              </a:cxnLst>
              <a:rect l="0" t="0" r="r" b="b"/>
              <a:pathLst>
                <a:path w="1014" h="1023">
                  <a:moveTo>
                    <a:pt x="266" y="1008"/>
                  </a:moveTo>
                  <a:cubicBezTo>
                    <a:pt x="328" y="1011"/>
                    <a:pt x="391" y="1015"/>
                    <a:pt x="436" y="1016"/>
                  </a:cubicBezTo>
                  <a:cubicBezTo>
                    <a:pt x="481" y="1017"/>
                    <a:pt x="498" y="1016"/>
                    <a:pt x="538" y="1016"/>
                  </a:cubicBezTo>
                  <a:cubicBezTo>
                    <a:pt x="578" y="1016"/>
                    <a:pt x="646" y="1021"/>
                    <a:pt x="679" y="1016"/>
                  </a:cubicBezTo>
                  <a:cubicBezTo>
                    <a:pt x="712" y="1011"/>
                    <a:pt x="737" y="997"/>
                    <a:pt x="738" y="987"/>
                  </a:cubicBezTo>
                  <a:cubicBezTo>
                    <a:pt x="739" y="977"/>
                    <a:pt x="710" y="956"/>
                    <a:pt x="687" y="957"/>
                  </a:cubicBezTo>
                  <a:cubicBezTo>
                    <a:pt x="664" y="958"/>
                    <a:pt x="640" y="980"/>
                    <a:pt x="598" y="991"/>
                  </a:cubicBezTo>
                  <a:cubicBezTo>
                    <a:pt x="556" y="1002"/>
                    <a:pt x="485" y="1019"/>
                    <a:pt x="436" y="1021"/>
                  </a:cubicBezTo>
                  <a:cubicBezTo>
                    <a:pt x="387" y="1023"/>
                    <a:pt x="322" y="1017"/>
                    <a:pt x="304" y="1004"/>
                  </a:cubicBezTo>
                  <a:cubicBezTo>
                    <a:pt x="286" y="991"/>
                    <a:pt x="296" y="950"/>
                    <a:pt x="325" y="940"/>
                  </a:cubicBezTo>
                  <a:cubicBezTo>
                    <a:pt x="354" y="930"/>
                    <a:pt x="438" y="940"/>
                    <a:pt x="479" y="944"/>
                  </a:cubicBezTo>
                  <a:cubicBezTo>
                    <a:pt x="520" y="948"/>
                    <a:pt x="540" y="966"/>
                    <a:pt x="572" y="965"/>
                  </a:cubicBezTo>
                  <a:cubicBezTo>
                    <a:pt x="604" y="964"/>
                    <a:pt x="673" y="952"/>
                    <a:pt x="670" y="940"/>
                  </a:cubicBezTo>
                  <a:cubicBezTo>
                    <a:pt x="667" y="928"/>
                    <a:pt x="607" y="890"/>
                    <a:pt x="555" y="893"/>
                  </a:cubicBezTo>
                  <a:cubicBezTo>
                    <a:pt x="503" y="896"/>
                    <a:pt x="409" y="955"/>
                    <a:pt x="359" y="957"/>
                  </a:cubicBezTo>
                  <a:cubicBezTo>
                    <a:pt x="309" y="959"/>
                    <a:pt x="247" y="924"/>
                    <a:pt x="253" y="906"/>
                  </a:cubicBezTo>
                  <a:cubicBezTo>
                    <a:pt x="259" y="888"/>
                    <a:pt x="321" y="852"/>
                    <a:pt x="393" y="846"/>
                  </a:cubicBezTo>
                  <a:cubicBezTo>
                    <a:pt x="465" y="840"/>
                    <a:pt x="628" y="859"/>
                    <a:pt x="687" y="868"/>
                  </a:cubicBezTo>
                  <a:cubicBezTo>
                    <a:pt x="746" y="877"/>
                    <a:pt x="750" y="906"/>
                    <a:pt x="747" y="902"/>
                  </a:cubicBezTo>
                  <a:cubicBezTo>
                    <a:pt x="744" y="898"/>
                    <a:pt x="701" y="841"/>
                    <a:pt x="666" y="842"/>
                  </a:cubicBezTo>
                  <a:cubicBezTo>
                    <a:pt x="631" y="843"/>
                    <a:pt x="598" y="894"/>
                    <a:pt x="534" y="910"/>
                  </a:cubicBezTo>
                  <a:cubicBezTo>
                    <a:pt x="470" y="926"/>
                    <a:pt x="333" y="946"/>
                    <a:pt x="279" y="940"/>
                  </a:cubicBezTo>
                  <a:cubicBezTo>
                    <a:pt x="225" y="934"/>
                    <a:pt x="195" y="891"/>
                    <a:pt x="211" y="872"/>
                  </a:cubicBezTo>
                  <a:cubicBezTo>
                    <a:pt x="227" y="853"/>
                    <a:pt x="322" y="831"/>
                    <a:pt x="376" y="825"/>
                  </a:cubicBezTo>
                  <a:cubicBezTo>
                    <a:pt x="430" y="819"/>
                    <a:pt x="484" y="836"/>
                    <a:pt x="534" y="838"/>
                  </a:cubicBezTo>
                  <a:cubicBezTo>
                    <a:pt x="584" y="840"/>
                    <a:pt x="633" y="839"/>
                    <a:pt x="674" y="838"/>
                  </a:cubicBezTo>
                  <a:cubicBezTo>
                    <a:pt x="715" y="837"/>
                    <a:pt x="786" y="849"/>
                    <a:pt x="781" y="833"/>
                  </a:cubicBezTo>
                  <a:cubicBezTo>
                    <a:pt x="776" y="817"/>
                    <a:pt x="712" y="745"/>
                    <a:pt x="645" y="744"/>
                  </a:cubicBezTo>
                  <a:cubicBezTo>
                    <a:pt x="578" y="743"/>
                    <a:pt x="445" y="812"/>
                    <a:pt x="376" y="825"/>
                  </a:cubicBezTo>
                  <a:cubicBezTo>
                    <a:pt x="307" y="838"/>
                    <a:pt x="251" y="835"/>
                    <a:pt x="228" y="821"/>
                  </a:cubicBezTo>
                  <a:cubicBezTo>
                    <a:pt x="205" y="807"/>
                    <a:pt x="217" y="757"/>
                    <a:pt x="236" y="740"/>
                  </a:cubicBezTo>
                  <a:cubicBezTo>
                    <a:pt x="255" y="723"/>
                    <a:pt x="300" y="725"/>
                    <a:pt x="342" y="719"/>
                  </a:cubicBezTo>
                  <a:cubicBezTo>
                    <a:pt x="384" y="713"/>
                    <a:pt x="434" y="701"/>
                    <a:pt x="491" y="702"/>
                  </a:cubicBezTo>
                  <a:cubicBezTo>
                    <a:pt x="548" y="703"/>
                    <a:pt x="636" y="722"/>
                    <a:pt x="687" y="727"/>
                  </a:cubicBezTo>
                  <a:cubicBezTo>
                    <a:pt x="738" y="732"/>
                    <a:pt x="804" y="747"/>
                    <a:pt x="798" y="731"/>
                  </a:cubicBezTo>
                  <a:cubicBezTo>
                    <a:pt x="792" y="715"/>
                    <a:pt x="694" y="637"/>
                    <a:pt x="649" y="629"/>
                  </a:cubicBezTo>
                  <a:cubicBezTo>
                    <a:pt x="604" y="621"/>
                    <a:pt x="572" y="667"/>
                    <a:pt x="525" y="680"/>
                  </a:cubicBezTo>
                  <a:cubicBezTo>
                    <a:pt x="478" y="693"/>
                    <a:pt x="417" y="702"/>
                    <a:pt x="364" y="706"/>
                  </a:cubicBezTo>
                  <a:cubicBezTo>
                    <a:pt x="311" y="710"/>
                    <a:pt x="243" y="709"/>
                    <a:pt x="206" y="706"/>
                  </a:cubicBezTo>
                  <a:cubicBezTo>
                    <a:pt x="169" y="703"/>
                    <a:pt x="153" y="700"/>
                    <a:pt x="142" y="689"/>
                  </a:cubicBezTo>
                  <a:cubicBezTo>
                    <a:pt x="131" y="678"/>
                    <a:pt x="104" y="650"/>
                    <a:pt x="138" y="638"/>
                  </a:cubicBezTo>
                  <a:cubicBezTo>
                    <a:pt x="172" y="626"/>
                    <a:pt x="287" y="620"/>
                    <a:pt x="347" y="616"/>
                  </a:cubicBezTo>
                  <a:cubicBezTo>
                    <a:pt x="407" y="612"/>
                    <a:pt x="441" y="613"/>
                    <a:pt x="496" y="612"/>
                  </a:cubicBezTo>
                  <a:cubicBezTo>
                    <a:pt x="551" y="611"/>
                    <a:pt x="631" y="604"/>
                    <a:pt x="679" y="608"/>
                  </a:cubicBezTo>
                  <a:cubicBezTo>
                    <a:pt x="727" y="612"/>
                    <a:pt x="757" y="632"/>
                    <a:pt x="785" y="638"/>
                  </a:cubicBezTo>
                  <a:cubicBezTo>
                    <a:pt x="813" y="644"/>
                    <a:pt x="836" y="655"/>
                    <a:pt x="845" y="646"/>
                  </a:cubicBezTo>
                  <a:cubicBezTo>
                    <a:pt x="854" y="637"/>
                    <a:pt x="878" y="591"/>
                    <a:pt x="840" y="582"/>
                  </a:cubicBezTo>
                  <a:cubicBezTo>
                    <a:pt x="802" y="573"/>
                    <a:pt x="666" y="590"/>
                    <a:pt x="619" y="595"/>
                  </a:cubicBezTo>
                  <a:cubicBezTo>
                    <a:pt x="572" y="600"/>
                    <a:pt x="609" y="606"/>
                    <a:pt x="559" y="612"/>
                  </a:cubicBezTo>
                  <a:cubicBezTo>
                    <a:pt x="509" y="618"/>
                    <a:pt x="392" y="629"/>
                    <a:pt x="317" y="633"/>
                  </a:cubicBezTo>
                  <a:cubicBezTo>
                    <a:pt x="242" y="637"/>
                    <a:pt x="140" y="650"/>
                    <a:pt x="108" y="638"/>
                  </a:cubicBezTo>
                  <a:cubicBezTo>
                    <a:pt x="76" y="626"/>
                    <a:pt x="91" y="579"/>
                    <a:pt x="125" y="561"/>
                  </a:cubicBezTo>
                  <a:cubicBezTo>
                    <a:pt x="159" y="543"/>
                    <a:pt x="248" y="538"/>
                    <a:pt x="313" y="531"/>
                  </a:cubicBezTo>
                  <a:cubicBezTo>
                    <a:pt x="378" y="524"/>
                    <a:pt x="462" y="520"/>
                    <a:pt x="517" y="519"/>
                  </a:cubicBezTo>
                  <a:cubicBezTo>
                    <a:pt x="572" y="518"/>
                    <a:pt x="609" y="524"/>
                    <a:pt x="645" y="527"/>
                  </a:cubicBezTo>
                  <a:cubicBezTo>
                    <a:pt x="681" y="530"/>
                    <a:pt x="705" y="535"/>
                    <a:pt x="734" y="536"/>
                  </a:cubicBezTo>
                  <a:cubicBezTo>
                    <a:pt x="763" y="537"/>
                    <a:pt x="793" y="537"/>
                    <a:pt x="819" y="536"/>
                  </a:cubicBezTo>
                  <a:cubicBezTo>
                    <a:pt x="845" y="535"/>
                    <a:pt x="886" y="540"/>
                    <a:pt x="891" y="531"/>
                  </a:cubicBezTo>
                  <a:cubicBezTo>
                    <a:pt x="896" y="522"/>
                    <a:pt x="877" y="484"/>
                    <a:pt x="849" y="480"/>
                  </a:cubicBezTo>
                  <a:cubicBezTo>
                    <a:pt x="821" y="476"/>
                    <a:pt x="765" y="501"/>
                    <a:pt x="725" y="506"/>
                  </a:cubicBezTo>
                  <a:cubicBezTo>
                    <a:pt x="685" y="511"/>
                    <a:pt x="644" y="507"/>
                    <a:pt x="611" y="510"/>
                  </a:cubicBezTo>
                  <a:cubicBezTo>
                    <a:pt x="578" y="513"/>
                    <a:pt x="585" y="518"/>
                    <a:pt x="525" y="523"/>
                  </a:cubicBezTo>
                  <a:cubicBezTo>
                    <a:pt x="465" y="528"/>
                    <a:pt x="311" y="540"/>
                    <a:pt x="249" y="540"/>
                  </a:cubicBezTo>
                  <a:cubicBezTo>
                    <a:pt x="187" y="540"/>
                    <a:pt x="176" y="533"/>
                    <a:pt x="155" y="523"/>
                  </a:cubicBezTo>
                  <a:cubicBezTo>
                    <a:pt x="134" y="513"/>
                    <a:pt x="73" y="493"/>
                    <a:pt x="125" y="480"/>
                  </a:cubicBezTo>
                  <a:cubicBezTo>
                    <a:pt x="177" y="467"/>
                    <a:pt x="387" y="450"/>
                    <a:pt x="466" y="446"/>
                  </a:cubicBezTo>
                  <a:cubicBezTo>
                    <a:pt x="545" y="442"/>
                    <a:pt x="544" y="454"/>
                    <a:pt x="602" y="455"/>
                  </a:cubicBezTo>
                  <a:cubicBezTo>
                    <a:pt x="660" y="456"/>
                    <a:pt x="772" y="451"/>
                    <a:pt x="815" y="451"/>
                  </a:cubicBezTo>
                  <a:cubicBezTo>
                    <a:pt x="858" y="451"/>
                    <a:pt x="849" y="461"/>
                    <a:pt x="862" y="455"/>
                  </a:cubicBezTo>
                  <a:cubicBezTo>
                    <a:pt x="875" y="449"/>
                    <a:pt x="914" y="423"/>
                    <a:pt x="891" y="416"/>
                  </a:cubicBezTo>
                  <a:cubicBezTo>
                    <a:pt x="868" y="409"/>
                    <a:pt x="781" y="408"/>
                    <a:pt x="725" y="412"/>
                  </a:cubicBezTo>
                  <a:cubicBezTo>
                    <a:pt x="669" y="416"/>
                    <a:pt x="620" y="430"/>
                    <a:pt x="555" y="438"/>
                  </a:cubicBezTo>
                  <a:cubicBezTo>
                    <a:pt x="490" y="446"/>
                    <a:pt x="408" y="456"/>
                    <a:pt x="338" y="459"/>
                  </a:cubicBezTo>
                  <a:cubicBezTo>
                    <a:pt x="268" y="462"/>
                    <a:pt x="180" y="466"/>
                    <a:pt x="134" y="455"/>
                  </a:cubicBezTo>
                  <a:cubicBezTo>
                    <a:pt x="88" y="444"/>
                    <a:pt x="55" y="404"/>
                    <a:pt x="62" y="391"/>
                  </a:cubicBezTo>
                  <a:cubicBezTo>
                    <a:pt x="69" y="378"/>
                    <a:pt x="146" y="380"/>
                    <a:pt x="176" y="378"/>
                  </a:cubicBezTo>
                  <a:cubicBezTo>
                    <a:pt x="206" y="376"/>
                    <a:pt x="188" y="382"/>
                    <a:pt x="240" y="378"/>
                  </a:cubicBezTo>
                  <a:cubicBezTo>
                    <a:pt x="292" y="374"/>
                    <a:pt x="435" y="355"/>
                    <a:pt x="491" y="353"/>
                  </a:cubicBezTo>
                  <a:cubicBezTo>
                    <a:pt x="547" y="351"/>
                    <a:pt x="552" y="360"/>
                    <a:pt x="576" y="365"/>
                  </a:cubicBezTo>
                  <a:cubicBezTo>
                    <a:pt x="600" y="370"/>
                    <a:pt x="615" y="378"/>
                    <a:pt x="636" y="382"/>
                  </a:cubicBezTo>
                  <a:cubicBezTo>
                    <a:pt x="657" y="386"/>
                    <a:pt x="683" y="386"/>
                    <a:pt x="704" y="387"/>
                  </a:cubicBezTo>
                  <a:cubicBezTo>
                    <a:pt x="725" y="388"/>
                    <a:pt x="740" y="391"/>
                    <a:pt x="764" y="387"/>
                  </a:cubicBezTo>
                  <a:cubicBezTo>
                    <a:pt x="788" y="383"/>
                    <a:pt x="832" y="369"/>
                    <a:pt x="849" y="361"/>
                  </a:cubicBezTo>
                  <a:cubicBezTo>
                    <a:pt x="866" y="353"/>
                    <a:pt x="888" y="349"/>
                    <a:pt x="866" y="336"/>
                  </a:cubicBezTo>
                  <a:cubicBezTo>
                    <a:pt x="844" y="323"/>
                    <a:pt x="750" y="289"/>
                    <a:pt x="717" y="280"/>
                  </a:cubicBezTo>
                  <a:cubicBezTo>
                    <a:pt x="684" y="271"/>
                    <a:pt x="703" y="272"/>
                    <a:pt x="670" y="285"/>
                  </a:cubicBezTo>
                  <a:cubicBezTo>
                    <a:pt x="637" y="298"/>
                    <a:pt x="574" y="343"/>
                    <a:pt x="517" y="357"/>
                  </a:cubicBezTo>
                  <a:cubicBezTo>
                    <a:pt x="460" y="371"/>
                    <a:pt x="377" y="368"/>
                    <a:pt x="330" y="370"/>
                  </a:cubicBezTo>
                  <a:cubicBezTo>
                    <a:pt x="283" y="372"/>
                    <a:pt x="263" y="374"/>
                    <a:pt x="232" y="370"/>
                  </a:cubicBezTo>
                  <a:cubicBezTo>
                    <a:pt x="201" y="366"/>
                    <a:pt x="163" y="355"/>
                    <a:pt x="142" y="348"/>
                  </a:cubicBezTo>
                  <a:cubicBezTo>
                    <a:pt x="121" y="341"/>
                    <a:pt x="67" y="339"/>
                    <a:pt x="108" y="331"/>
                  </a:cubicBezTo>
                  <a:cubicBezTo>
                    <a:pt x="149" y="323"/>
                    <a:pt x="329" y="307"/>
                    <a:pt x="389" y="302"/>
                  </a:cubicBezTo>
                  <a:cubicBezTo>
                    <a:pt x="449" y="297"/>
                    <a:pt x="417" y="305"/>
                    <a:pt x="466" y="302"/>
                  </a:cubicBezTo>
                  <a:cubicBezTo>
                    <a:pt x="515" y="299"/>
                    <a:pt x="615" y="290"/>
                    <a:pt x="683" y="285"/>
                  </a:cubicBezTo>
                  <a:cubicBezTo>
                    <a:pt x="751" y="280"/>
                    <a:pt x="834" y="275"/>
                    <a:pt x="874" y="272"/>
                  </a:cubicBezTo>
                  <a:cubicBezTo>
                    <a:pt x="914" y="269"/>
                    <a:pt x="925" y="274"/>
                    <a:pt x="925" y="268"/>
                  </a:cubicBezTo>
                  <a:cubicBezTo>
                    <a:pt x="925" y="262"/>
                    <a:pt x="903" y="238"/>
                    <a:pt x="874" y="238"/>
                  </a:cubicBezTo>
                  <a:cubicBezTo>
                    <a:pt x="845" y="238"/>
                    <a:pt x="837" y="250"/>
                    <a:pt x="751" y="268"/>
                  </a:cubicBezTo>
                  <a:cubicBezTo>
                    <a:pt x="665" y="286"/>
                    <a:pt x="445" y="335"/>
                    <a:pt x="355" y="348"/>
                  </a:cubicBezTo>
                  <a:cubicBezTo>
                    <a:pt x="265" y="361"/>
                    <a:pt x="256" y="357"/>
                    <a:pt x="211" y="344"/>
                  </a:cubicBezTo>
                  <a:cubicBezTo>
                    <a:pt x="166" y="331"/>
                    <a:pt x="52" y="286"/>
                    <a:pt x="87" y="272"/>
                  </a:cubicBezTo>
                  <a:cubicBezTo>
                    <a:pt x="122" y="258"/>
                    <a:pt x="324" y="264"/>
                    <a:pt x="423" y="259"/>
                  </a:cubicBezTo>
                  <a:cubicBezTo>
                    <a:pt x="522" y="254"/>
                    <a:pt x="598" y="245"/>
                    <a:pt x="683" y="242"/>
                  </a:cubicBezTo>
                  <a:cubicBezTo>
                    <a:pt x="768" y="239"/>
                    <a:pt x="900" y="254"/>
                    <a:pt x="934" y="238"/>
                  </a:cubicBezTo>
                  <a:cubicBezTo>
                    <a:pt x="968" y="222"/>
                    <a:pt x="928" y="155"/>
                    <a:pt x="887" y="144"/>
                  </a:cubicBezTo>
                  <a:cubicBezTo>
                    <a:pt x="846" y="133"/>
                    <a:pt x="758" y="158"/>
                    <a:pt x="687" y="174"/>
                  </a:cubicBezTo>
                  <a:cubicBezTo>
                    <a:pt x="616" y="190"/>
                    <a:pt x="543" y="222"/>
                    <a:pt x="462" y="242"/>
                  </a:cubicBezTo>
                  <a:cubicBezTo>
                    <a:pt x="381" y="262"/>
                    <a:pt x="275" y="298"/>
                    <a:pt x="202" y="297"/>
                  </a:cubicBezTo>
                  <a:cubicBezTo>
                    <a:pt x="129" y="296"/>
                    <a:pt x="24" y="258"/>
                    <a:pt x="23" y="238"/>
                  </a:cubicBezTo>
                  <a:cubicBezTo>
                    <a:pt x="22" y="218"/>
                    <a:pt x="138" y="187"/>
                    <a:pt x="198" y="178"/>
                  </a:cubicBezTo>
                  <a:cubicBezTo>
                    <a:pt x="258" y="169"/>
                    <a:pt x="317" y="179"/>
                    <a:pt x="381" y="182"/>
                  </a:cubicBezTo>
                  <a:cubicBezTo>
                    <a:pt x="445" y="185"/>
                    <a:pt x="514" y="196"/>
                    <a:pt x="581" y="195"/>
                  </a:cubicBezTo>
                  <a:cubicBezTo>
                    <a:pt x="648" y="194"/>
                    <a:pt x="723" y="188"/>
                    <a:pt x="785" y="178"/>
                  </a:cubicBezTo>
                  <a:cubicBezTo>
                    <a:pt x="847" y="168"/>
                    <a:pt x="939" y="152"/>
                    <a:pt x="955" y="136"/>
                  </a:cubicBezTo>
                  <a:cubicBezTo>
                    <a:pt x="971" y="120"/>
                    <a:pt x="917" y="85"/>
                    <a:pt x="879" y="80"/>
                  </a:cubicBezTo>
                  <a:cubicBezTo>
                    <a:pt x="841" y="75"/>
                    <a:pt x="796" y="93"/>
                    <a:pt x="725" y="106"/>
                  </a:cubicBezTo>
                  <a:cubicBezTo>
                    <a:pt x="654" y="119"/>
                    <a:pt x="520" y="145"/>
                    <a:pt x="453" y="157"/>
                  </a:cubicBezTo>
                  <a:cubicBezTo>
                    <a:pt x="386" y="169"/>
                    <a:pt x="369" y="175"/>
                    <a:pt x="321" y="178"/>
                  </a:cubicBezTo>
                  <a:cubicBezTo>
                    <a:pt x="273" y="181"/>
                    <a:pt x="209" y="177"/>
                    <a:pt x="164" y="174"/>
                  </a:cubicBezTo>
                  <a:cubicBezTo>
                    <a:pt x="119" y="171"/>
                    <a:pt x="77" y="172"/>
                    <a:pt x="53" y="161"/>
                  </a:cubicBezTo>
                  <a:cubicBezTo>
                    <a:pt x="29" y="150"/>
                    <a:pt x="0" y="117"/>
                    <a:pt x="19" y="106"/>
                  </a:cubicBezTo>
                  <a:cubicBezTo>
                    <a:pt x="38" y="95"/>
                    <a:pt x="119" y="99"/>
                    <a:pt x="168" y="93"/>
                  </a:cubicBezTo>
                  <a:cubicBezTo>
                    <a:pt x="217" y="87"/>
                    <a:pt x="234" y="72"/>
                    <a:pt x="313" y="68"/>
                  </a:cubicBezTo>
                  <a:cubicBezTo>
                    <a:pt x="392" y="64"/>
                    <a:pt x="573" y="67"/>
                    <a:pt x="640" y="68"/>
                  </a:cubicBezTo>
                  <a:cubicBezTo>
                    <a:pt x="707" y="69"/>
                    <a:pt x="665" y="75"/>
                    <a:pt x="717" y="72"/>
                  </a:cubicBezTo>
                  <a:cubicBezTo>
                    <a:pt x="769" y="69"/>
                    <a:pt x="910" y="60"/>
                    <a:pt x="951" y="51"/>
                  </a:cubicBezTo>
                  <a:cubicBezTo>
                    <a:pt x="992" y="42"/>
                    <a:pt x="1014" y="7"/>
                    <a:pt x="964" y="16"/>
                  </a:cubicBezTo>
                  <a:cubicBezTo>
                    <a:pt x="914" y="25"/>
                    <a:pt x="784" y="89"/>
                    <a:pt x="649" y="106"/>
                  </a:cubicBezTo>
                  <a:cubicBezTo>
                    <a:pt x="514" y="123"/>
                    <a:pt x="251" y="135"/>
                    <a:pt x="155" y="119"/>
                  </a:cubicBezTo>
                  <a:cubicBezTo>
                    <a:pt x="59" y="103"/>
                    <a:pt x="38" y="16"/>
                    <a:pt x="70" y="8"/>
                  </a:cubicBezTo>
                  <a:cubicBezTo>
                    <a:pt x="102" y="0"/>
                    <a:pt x="269" y="67"/>
                    <a:pt x="347" y="72"/>
                  </a:cubicBezTo>
                  <a:cubicBezTo>
                    <a:pt x="425" y="77"/>
                    <a:pt x="485" y="47"/>
                    <a:pt x="538" y="38"/>
                  </a:cubicBezTo>
                  <a:cubicBezTo>
                    <a:pt x="591" y="29"/>
                    <a:pt x="645" y="21"/>
                    <a:pt x="666" y="16"/>
                  </a:cubicBezTo>
                </a:path>
              </a:pathLst>
            </a:custGeom>
            <a:noFill/>
            <a:ln w="57150" cap="flat" cmpd="sng">
              <a:solidFill>
                <a:srgbClr val="FF0000"/>
              </a:solidFill>
              <a:prstDash val="solid"/>
              <a:round/>
              <a:headEnd type="none" w="med" len="med"/>
              <a:tailEnd type="none" w="med" len="med"/>
            </a:ln>
            <a:effectLst/>
          </p:spPr>
          <p:txBody>
            <a:bodyPr wrap="none" anchor="ctr">
              <a:prstTxWarp prst="textNoShape">
                <a:avLst/>
              </a:prstTxWarp>
            </a:bodyPr>
            <a:lstStyle/>
            <a:p>
              <a:endParaRPr lang="en-US"/>
            </a:p>
          </p:txBody>
        </p:sp>
        <p:grpSp>
          <p:nvGrpSpPr>
            <p:cNvPr id="8" name="Group 7"/>
            <p:cNvGrpSpPr/>
            <p:nvPr/>
          </p:nvGrpSpPr>
          <p:grpSpPr>
            <a:xfrm>
              <a:off x="5200468" y="1523114"/>
              <a:ext cx="3217177" cy="3060700"/>
              <a:chOff x="5200468" y="1543936"/>
              <a:chExt cx="3217177" cy="3060700"/>
            </a:xfrm>
          </p:grpSpPr>
          <p:sp>
            <p:nvSpPr>
              <p:cNvPr id="261179" name="AutoShape 59"/>
              <p:cNvSpPr>
                <a:spLocks noChangeArrowheads="1"/>
              </p:cNvSpPr>
              <p:nvPr/>
            </p:nvSpPr>
            <p:spPr bwMode="auto">
              <a:xfrm rot="2647141">
                <a:off x="6378113" y="1565526"/>
                <a:ext cx="366713" cy="130175"/>
              </a:xfrm>
              <a:prstGeom prst="rightArrow">
                <a:avLst>
                  <a:gd name="adj1" fmla="val 50000"/>
                  <a:gd name="adj2" fmla="val 70427"/>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261180" name="AutoShape 60"/>
              <p:cNvSpPr>
                <a:spLocks noChangeArrowheads="1"/>
              </p:cNvSpPr>
              <p:nvPr/>
            </p:nvSpPr>
            <p:spPr bwMode="auto">
              <a:xfrm>
                <a:off x="6784108" y="1780879"/>
                <a:ext cx="1633537" cy="919163"/>
              </a:xfrm>
              <a:prstGeom prst="roundRect">
                <a:avLst>
                  <a:gd name="adj" fmla="val 16667"/>
                </a:avLst>
              </a:prstGeom>
              <a:noFill/>
              <a:ln w="38100">
                <a:solidFill>
                  <a:schemeClr val="tx1"/>
                </a:solidFill>
                <a:round/>
                <a:headEnd/>
                <a:tailEnd/>
              </a:ln>
              <a:effectLst/>
            </p:spPr>
            <p:txBody>
              <a:bodyPr wrap="none" anchor="ctr">
                <a:prstTxWarp prst="textNoShape">
                  <a:avLst/>
                </a:prstTxWarp>
              </a:bodyPr>
              <a:lstStyle/>
              <a:p>
                <a:r>
                  <a:rPr lang="en-US" sz="1400" dirty="0"/>
                  <a:t>Positions and </a:t>
                </a:r>
              </a:p>
              <a:p>
                <a:r>
                  <a:rPr lang="en-US" sz="1400" dirty="0"/>
                  <a:t>Velocities at </a:t>
                </a:r>
              </a:p>
              <a:p>
                <a:r>
                  <a:rPr lang="en-US" sz="1400" dirty="0"/>
                  <a:t>many later times</a:t>
                </a:r>
              </a:p>
            </p:txBody>
          </p:sp>
          <p:sp>
            <p:nvSpPr>
              <p:cNvPr id="261168" name="AutoShape 48"/>
              <p:cNvSpPr>
                <a:spLocks noChangeArrowheads="1"/>
              </p:cNvSpPr>
              <p:nvPr/>
            </p:nvSpPr>
            <p:spPr bwMode="auto">
              <a:xfrm>
                <a:off x="5252873" y="3137786"/>
                <a:ext cx="1798637" cy="14668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38100">
                <a:solidFill>
                  <a:schemeClr val="tx1"/>
                </a:solidFill>
                <a:miter lim="800000"/>
                <a:headEnd/>
                <a:tailEnd/>
              </a:ln>
              <a:effectLst/>
            </p:spPr>
            <p:txBody>
              <a:bodyPr wrap="none" anchor="ctr">
                <a:prstTxWarp prst="textNoShape">
                  <a:avLst/>
                </a:prstTxWarp>
              </a:bodyPr>
              <a:lstStyle/>
              <a:p>
                <a:endParaRPr lang="en-US"/>
              </a:p>
            </p:txBody>
          </p:sp>
          <p:sp>
            <p:nvSpPr>
              <p:cNvPr id="261176" name="Freeform 56"/>
              <p:cNvSpPr>
                <a:spLocks/>
              </p:cNvSpPr>
              <p:nvPr/>
            </p:nvSpPr>
            <p:spPr bwMode="auto">
              <a:xfrm>
                <a:off x="5200468" y="1543936"/>
                <a:ext cx="1337095" cy="1409700"/>
              </a:xfrm>
              <a:custGeom>
                <a:avLst/>
                <a:gdLst/>
                <a:ahLst/>
                <a:cxnLst>
                  <a:cxn ang="0">
                    <a:pos x="0" y="183"/>
                  </a:cxn>
                  <a:cxn ang="0">
                    <a:pos x="243" y="171"/>
                  </a:cxn>
                  <a:cxn ang="0">
                    <a:pos x="421" y="56"/>
                  </a:cxn>
                  <a:cxn ang="0">
                    <a:pos x="541" y="17"/>
                  </a:cxn>
                  <a:cxn ang="0">
                    <a:pos x="741" y="0"/>
                  </a:cxn>
                  <a:cxn ang="0">
                    <a:pos x="860" y="17"/>
                  </a:cxn>
                  <a:cxn ang="0">
                    <a:pos x="1026" y="60"/>
                  </a:cxn>
                  <a:cxn ang="0">
                    <a:pos x="1055" y="85"/>
                  </a:cxn>
                  <a:cxn ang="0">
                    <a:pos x="1204" y="277"/>
                  </a:cxn>
                  <a:cxn ang="0">
                    <a:pos x="1243" y="502"/>
                  </a:cxn>
                  <a:cxn ang="0">
                    <a:pos x="1209" y="702"/>
                  </a:cxn>
                  <a:cxn ang="0">
                    <a:pos x="1111" y="860"/>
                  </a:cxn>
                  <a:cxn ang="0">
                    <a:pos x="1064" y="868"/>
                  </a:cxn>
                </a:cxnLst>
                <a:rect l="0" t="0" r="r" b="b"/>
                <a:pathLst>
                  <a:path w="1244" h="888">
                    <a:moveTo>
                      <a:pt x="0" y="183"/>
                    </a:moveTo>
                    <a:cubicBezTo>
                      <a:pt x="86" y="187"/>
                      <a:pt x="173" y="192"/>
                      <a:pt x="243" y="171"/>
                    </a:cubicBezTo>
                    <a:cubicBezTo>
                      <a:pt x="313" y="150"/>
                      <a:pt x="371" y="82"/>
                      <a:pt x="421" y="56"/>
                    </a:cubicBezTo>
                    <a:cubicBezTo>
                      <a:pt x="471" y="30"/>
                      <a:pt x="488" y="26"/>
                      <a:pt x="541" y="17"/>
                    </a:cubicBezTo>
                    <a:cubicBezTo>
                      <a:pt x="594" y="8"/>
                      <a:pt x="688" y="0"/>
                      <a:pt x="741" y="0"/>
                    </a:cubicBezTo>
                    <a:cubicBezTo>
                      <a:pt x="794" y="0"/>
                      <a:pt x="813" y="7"/>
                      <a:pt x="860" y="17"/>
                    </a:cubicBezTo>
                    <a:cubicBezTo>
                      <a:pt x="907" y="27"/>
                      <a:pt x="993" y="49"/>
                      <a:pt x="1026" y="60"/>
                    </a:cubicBezTo>
                    <a:cubicBezTo>
                      <a:pt x="1059" y="71"/>
                      <a:pt x="1025" y="49"/>
                      <a:pt x="1055" y="85"/>
                    </a:cubicBezTo>
                    <a:cubicBezTo>
                      <a:pt x="1085" y="121"/>
                      <a:pt x="1173" y="207"/>
                      <a:pt x="1204" y="277"/>
                    </a:cubicBezTo>
                    <a:cubicBezTo>
                      <a:pt x="1235" y="347"/>
                      <a:pt x="1242" y="431"/>
                      <a:pt x="1243" y="502"/>
                    </a:cubicBezTo>
                    <a:cubicBezTo>
                      <a:pt x="1244" y="573"/>
                      <a:pt x="1231" y="642"/>
                      <a:pt x="1209" y="702"/>
                    </a:cubicBezTo>
                    <a:cubicBezTo>
                      <a:pt x="1187" y="762"/>
                      <a:pt x="1135" y="832"/>
                      <a:pt x="1111" y="860"/>
                    </a:cubicBezTo>
                    <a:cubicBezTo>
                      <a:pt x="1087" y="888"/>
                      <a:pt x="1075" y="878"/>
                      <a:pt x="1064" y="868"/>
                    </a:cubicBezTo>
                  </a:path>
                </a:pathLst>
              </a:custGeom>
              <a:noFill/>
              <a:ln w="57150" cap="flat" cmpd="sng">
                <a:solidFill>
                  <a:srgbClr val="FF0000"/>
                </a:solidFill>
                <a:prstDash val="solid"/>
                <a:round/>
                <a:headEnd type="none" w="med" len="med"/>
                <a:tailEnd type="none" w="med" len="med"/>
              </a:ln>
              <a:effectLst/>
            </p:spPr>
            <p:txBody>
              <a:bodyPr wrap="none" anchor="ctr">
                <a:prstTxWarp prst="textNoShape">
                  <a:avLst/>
                </a:prstTxWarp>
              </a:bodyPr>
              <a:lstStyle/>
              <a:p>
                <a:endParaRPr lang="en-US"/>
              </a:p>
            </p:txBody>
          </p:sp>
        </p:grpSp>
      </p:grpSp>
      <p:graphicFrame>
        <p:nvGraphicFramePr>
          <p:cNvPr id="2" name="Object 1"/>
          <p:cNvGraphicFramePr>
            <a:graphicFrameLocks noChangeAspect="1"/>
          </p:cNvGraphicFramePr>
          <p:nvPr>
            <p:extLst>
              <p:ext uri="{D42A27DB-BD31-4B8C-83A1-F6EECF244321}">
                <p14:modId xmlns:p14="http://schemas.microsoft.com/office/powerpoint/2010/main" val="3537590614"/>
              </p:ext>
            </p:extLst>
          </p:nvPr>
        </p:nvGraphicFramePr>
        <p:xfrm>
          <a:off x="4770438" y="4500562"/>
          <a:ext cx="1706562" cy="2128838"/>
        </p:xfrm>
        <a:graphic>
          <a:graphicData uri="http://schemas.openxmlformats.org/presentationml/2006/ole">
            <mc:AlternateContent xmlns:mc="http://schemas.openxmlformats.org/markup-compatibility/2006">
              <mc:Choice xmlns:v="urn:schemas-microsoft-com:vml" Requires="v">
                <p:oleObj spid="_x0000_s1052" name="Equation" r:id="rId7" imgW="1028700" imgH="1282700" progId="Equation.3">
                  <p:embed/>
                </p:oleObj>
              </mc:Choice>
              <mc:Fallback>
                <p:oleObj name="Equation" r:id="rId7" imgW="1028700" imgH="1282700" progId="Equation.3">
                  <p:embed/>
                  <p:pic>
                    <p:nvPicPr>
                      <p:cNvPr id="0" name=""/>
                      <p:cNvPicPr/>
                      <p:nvPr/>
                    </p:nvPicPr>
                    <p:blipFill>
                      <a:blip r:embed="rId8"/>
                      <a:stretch>
                        <a:fillRect/>
                      </a:stretch>
                    </p:blipFill>
                    <p:spPr>
                      <a:xfrm>
                        <a:off x="4770438" y="4500562"/>
                        <a:ext cx="1706562" cy="2128838"/>
                      </a:xfrm>
                      <a:prstGeom prst="rect">
                        <a:avLst/>
                      </a:prstGeom>
                    </p:spPr>
                  </p:pic>
                </p:oleObj>
              </mc:Fallback>
            </mc:AlternateContent>
          </a:graphicData>
        </a:graphic>
      </p:graphicFrame>
      <p:pic>
        <p:nvPicPr>
          <p:cNvPr id="22" name="Picture 61" descr="/Users/athomps/Documents/RareEventLDRDFY2008/cdse_rocksalt_npt.avi">
            <a:hlinkClick r:id="" action="ppaction://media"/>
          </p:cNvPr>
          <p:cNvPicPr/>
          <p:nvPr>
            <a:videoFile r:link="rId3"/>
            <p:extLst>
              <p:ext uri="{DAA4B4D4-6D71-4841-9C94-3DE7FCFB9230}">
                <p14:media xmlns:p14="http://schemas.microsoft.com/office/powerpoint/2010/main" r:link="rId2"/>
              </p:ext>
            </p:extLst>
          </p:nvPr>
        </p:nvPicPr>
        <p:blipFill>
          <a:blip r:embed="rId6"/>
          <a:srcRect/>
          <a:stretch>
            <a:fillRect/>
          </a:stretch>
        </p:blipFill>
        <p:spPr bwMode="auto">
          <a:xfrm>
            <a:off x="390594" y="2579905"/>
            <a:ext cx="1627187" cy="1627187"/>
          </a:xfrm>
          <a:prstGeom prst="rect">
            <a:avLst/>
          </a:prstGeom>
          <a:noFill/>
        </p:spPr>
      </p:pic>
    </p:spTree>
    <p:extLst>
      <p:ext uri="{BB962C8B-B14F-4D97-AF65-F5344CB8AC3E}">
        <p14:creationId xmlns:p14="http://schemas.microsoft.com/office/powerpoint/2010/main" val="1503092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1181"/>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21000" fill="hold"/>
                                        <p:tgtEl>
                                          <p:spTgt spid="2611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118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61181"/>
                                        </p:tgtEl>
                                      </p:cBhvr>
                                    </p:cmd>
                                  </p:childTnLst>
                                </p:cTn>
                              </p:par>
                            </p:childTnLst>
                          </p:cTn>
                        </p:par>
                      </p:childTnLst>
                    </p:cTn>
                  </p:par>
                </p:childTnLst>
              </p:cTn>
              <p:nextCondLst>
                <p:cond evt="onClick" delay="0">
                  <p:tgtEl>
                    <p:spTgt spid="261181"/>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261181"/>
                </p:tgtEl>
              </p:cMediaNode>
            </p:video>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2"/>
                                        </p:tgtEl>
                                      </p:cBhvr>
                                    </p:cmd>
                                  </p:childTnLst>
                                </p:cTn>
                              </p:par>
                            </p:childTnLst>
                          </p:cTn>
                        </p:par>
                      </p:childTnLst>
                    </p:cTn>
                  </p:par>
                </p:childTnLst>
              </p:cTn>
              <p:nextCondLst>
                <p:cond evt="onClick" delay="0">
                  <p:tgtEl>
                    <p:spTgt spid="22"/>
                  </p:tgtEl>
                </p:cond>
              </p:nextCondLst>
            </p:seq>
            <p:video>
              <p:cMediaNode>
                <p:cTn id="22" repeatCount="indefinite" fill="hold" display="0">
                  <p:stCondLst>
                    <p:cond delay="indefinite"/>
                  </p:stCondLst>
                  <p:endCondLst>
                    <p:cond evt="onNext" delay="0">
                      <p:tgtEl>
                        <p:sldTgt/>
                      </p:tgtEl>
                    </p:cond>
                    <p:cond evt="onPrev" delay="0">
                      <p:tgtEl>
                        <p:sldTgt/>
                      </p:tgtEl>
                    </p:cond>
                  </p:endCondLst>
                </p:cTn>
                <p:tgtEl>
                  <p:spTgt spid="2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914400" y="0"/>
            <a:ext cx="7772400" cy="990600"/>
          </a:xfrm>
        </p:spPr>
        <p:txBody>
          <a:bodyPr/>
          <a:lstStyle/>
          <a:p>
            <a:pPr>
              <a:defRPr/>
            </a:pPr>
            <a:r>
              <a:rPr lang="en-US" b="1" dirty="0" smtClean="0"/>
              <a:t>MD </a:t>
            </a:r>
            <a:r>
              <a:rPr lang="en-US" b="1" dirty="0" smtClean="0">
                <a:solidFill>
                  <a:srgbClr val="102E54"/>
                </a:solidFill>
              </a:rPr>
              <a:t>Time Integration Algorithm</a:t>
            </a:r>
            <a:endParaRPr lang="en-US" sz="2800" b="1" dirty="0" smtClean="0">
              <a:solidFill>
                <a:srgbClr val="102E54"/>
              </a:solidFill>
              <a:ea typeface="+mj-ea"/>
            </a:endParaRPr>
          </a:p>
        </p:txBody>
      </p:sp>
      <p:sp>
        <p:nvSpPr>
          <p:cNvPr id="5122" name="AutoShape 2"/>
          <p:cNvSpPr>
            <a:spLocks/>
          </p:cNvSpPr>
          <p:nvPr/>
        </p:nvSpPr>
        <p:spPr bwMode="auto">
          <a:xfrm>
            <a:off x="8305800" y="6153150"/>
            <a:ext cx="609600"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lstStyle/>
          <a:p>
            <a:pPr algn="r" defTabSz="914400"/>
            <a:fld id="{8E95DC28-E755-4FC2-A299-F1333D2574C2}" type="slidenum">
              <a:rPr lang="en-US" sz="1400">
                <a:solidFill>
                  <a:srgbClr val="2F2B20"/>
                </a:solidFill>
              </a:rPr>
              <a:pPr algn="r" defTabSz="914400"/>
              <a:t>4</a:t>
            </a:fld>
            <a:endParaRPr lang="en-US"/>
          </a:p>
        </p:txBody>
      </p:sp>
      <p:sp>
        <p:nvSpPr>
          <p:cNvPr id="35" name="Rectangle 5"/>
          <p:cNvSpPr>
            <a:spLocks noChangeArrowheads="1"/>
          </p:cNvSpPr>
          <p:nvPr/>
        </p:nvSpPr>
        <p:spPr bwMode="auto">
          <a:xfrm>
            <a:off x="228599" y="990599"/>
            <a:ext cx="8651993" cy="38448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lstStyle/>
          <a:p>
            <a:pPr marL="344488" indent="-173038" algn="l">
              <a:spcBef>
                <a:spcPct val="20000"/>
              </a:spcBef>
              <a:buFontTx/>
              <a:buChar char="•"/>
              <a:defRPr/>
            </a:pPr>
            <a:r>
              <a:rPr lang="en-US" sz="1800" dirty="0" smtClean="0"/>
              <a:t>Most codes and applications use variations and extensions to the </a:t>
            </a:r>
            <a:r>
              <a:rPr lang="en-US" sz="1800" dirty="0" err="1" smtClean="0"/>
              <a:t>Størmer-Verlet</a:t>
            </a:r>
            <a:r>
              <a:rPr lang="en-US" sz="1800" dirty="0" smtClean="0"/>
              <a:t> explicit integrator:</a:t>
            </a:r>
          </a:p>
          <a:p>
            <a:pPr marL="344488" indent="-173038" algn="l">
              <a:spcBef>
                <a:spcPct val="20000"/>
              </a:spcBef>
              <a:buFontTx/>
              <a:buChar char="•"/>
              <a:defRPr/>
            </a:pPr>
            <a:endParaRPr lang="en-US" dirty="0"/>
          </a:p>
          <a:p>
            <a:pPr marL="344488" indent="-173038" algn="l">
              <a:spcBef>
                <a:spcPct val="20000"/>
              </a:spcBef>
              <a:buFontTx/>
              <a:buChar char="•"/>
              <a:defRPr/>
            </a:pPr>
            <a:endParaRPr lang="en-US" sz="1800" dirty="0" smtClean="0"/>
          </a:p>
          <a:p>
            <a:pPr marL="344488" indent="-173038" algn="l">
              <a:spcBef>
                <a:spcPct val="20000"/>
              </a:spcBef>
              <a:buFontTx/>
              <a:buChar char="•"/>
              <a:defRPr/>
            </a:pPr>
            <a:endParaRPr lang="en-US" sz="1800" dirty="0" smtClean="0"/>
          </a:p>
          <a:p>
            <a:pPr marL="344488" indent="-173038" algn="l">
              <a:spcBef>
                <a:spcPct val="20000"/>
              </a:spcBef>
              <a:buFontTx/>
              <a:buChar char="•"/>
              <a:defRPr/>
            </a:pPr>
            <a:endParaRPr lang="en-US" dirty="0" smtClean="0"/>
          </a:p>
          <a:p>
            <a:pPr marL="344488" indent="-173038" algn="l">
              <a:spcBef>
                <a:spcPct val="20000"/>
              </a:spcBef>
              <a:buFontTx/>
              <a:buChar char="•"/>
              <a:defRPr/>
            </a:pPr>
            <a:endParaRPr lang="en-US" dirty="0"/>
          </a:p>
          <a:p>
            <a:pPr marL="344488" indent="-173038" algn="l">
              <a:spcBef>
                <a:spcPct val="20000"/>
              </a:spcBef>
              <a:buFontTx/>
              <a:buChar char="•"/>
              <a:defRPr/>
            </a:pPr>
            <a:endParaRPr lang="en-US" dirty="0" smtClean="0"/>
          </a:p>
          <a:p>
            <a:pPr marL="171450" algn="l">
              <a:spcBef>
                <a:spcPct val="20000"/>
              </a:spcBef>
              <a:defRPr/>
            </a:pPr>
            <a:endParaRPr lang="en-US" dirty="0" smtClean="0"/>
          </a:p>
          <a:p>
            <a:pPr marL="344488" indent="-173038" algn="l">
              <a:spcBef>
                <a:spcPct val="20000"/>
              </a:spcBef>
              <a:buFontTx/>
              <a:buChar char="•"/>
              <a:defRPr/>
            </a:pPr>
            <a:r>
              <a:rPr lang="en-US" dirty="0" smtClean="0"/>
              <a:t>Only second-order </a:t>
            </a:r>
            <a:r>
              <a:rPr lang="en-US" dirty="0"/>
              <a:t>: </a:t>
            </a:r>
            <a:r>
              <a:rPr lang="en-US" dirty="0" err="1" smtClean="0"/>
              <a:t>δE</a:t>
            </a:r>
            <a:r>
              <a:rPr lang="en-US" dirty="0" smtClean="0"/>
              <a:t> = |&lt;E&gt;-E</a:t>
            </a:r>
            <a:r>
              <a:rPr lang="en-US" baseline="-25000" dirty="0" smtClean="0"/>
              <a:t>0</a:t>
            </a:r>
            <a:r>
              <a:rPr lang="en-US" baseline="30000" dirty="0" smtClean="0"/>
              <a:t>|</a:t>
            </a:r>
            <a:r>
              <a:rPr lang="en-US" dirty="0" smtClean="0"/>
              <a:t> ~ Δt</a:t>
            </a:r>
            <a:r>
              <a:rPr lang="en-US" baseline="30000" dirty="0" smtClean="0"/>
              <a:t>2</a:t>
            </a:r>
            <a:r>
              <a:rPr lang="en-US" dirty="0" smtClean="0"/>
              <a:t>, but….</a:t>
            </a:r>
          </a:p>
          <a:p>
            <a:pPr marL="344488" indent="-173038" algn="l">
              <a:spcBef>
                <a:spcPct val="20000"/>
              </a:spcBef>
              <a:buFontTx/>
              <a:buChar char="•"/>
              <a:defRPr/>
            </a:pPr>
            <a:r>
              <a:rPr lang="en-US" dirty="0" smtClean="0"/>
              <a:t>….</a:t>
            </a:r>
            <a:r>
              <a:rPr lang="en-US" b="1" dirty="0" smtClean="0"/>
              <a:t>time-reversible, </a:t>
            </a:r>
            <a:r>
              <a:rPr lang="en-US" b="1" dirty="0" err="1" smtClean="0"/>
              <a:t>symplectic</a:t>
            </a:r>
            <a:r>
              <a:rPr lang="en-US" b="1" dirty="0" smtClean="0"/>
              <a:t> map</a:t>
            </a:r>
            <a:r>
              <a:rPr lang="en-US" dirty="0" smtClean="0"/>
              <a:t>: global stability trumps local accuracy of high-order schemes</a:t>
            </a:r>
          </a:p>
          <a:p>
            <a:pPr marL="344488" indent="-173038" algn="l">
              <a:spcBef>
                <a:spcPct val="20000"/>
              </a:spcBef>
              <a:buFontTx/>
              <a:buChar char="•"/>
              <a:defRPr/>
            </a:pPr>
            <a:r>
              <a:rPr lang="en-US" sz="1800" dirty="0" smtClean="0"/>
              <a:t>More specifically, </a:t>
            </a:r>
            <a:r>
              <a:rPr lang="en-US" dirty="0" smtClean="0"/>
              <a:t>it can be shown that for Hamiltonian equations of motion, </a:t>
            </a:r>
            <a:r>
              <a:rPr lang="en-US" dirty="0" err="1"/>
              <a:t>Størmer-Verlet</a:t>
            </a:r>
            <a:r>
              <a:rPr lang="en-US" dirty="0"/>
              <a:t> </a:t>
            </a:r>
            <a:r>
              <a:rPr lang="en-US" dirty="0" smtClean="0"/>
              <a:t> exactly conserves a “shadow” Hamiltonian and E-E</a:t>
            </a:r>
            <a:r>
              <a:rPr lang="en-US" baseline="-25000" dirty="0" smtClean="0"/>
              <a:t>S</a:t>
            </a:r>
            <a:r>
              <a:rPr lang="en-US" dirty="0"/>
              <a:t> </a:t>
            </a:r>
            <a:r>
              <a:rPr lang="en-US" dirty="0" smtClean="0"/>
              <a:t>~ O(Δt</a:t>
            </a:r>
            <a:r>
              <a:rPr lang="en-US" baseline="30000" dirty="0" smtClean="0"/>
              <a:t>2</a:t>
            </a:r>
            <a:r>
              <a:rPr lang="en-US" dirty="0" smtClean="0"/>
              <a:t>)</a:t>
            </a:r>
            <a:endParaRPr lang="en-US" dirty="0"/>
          </a:p>
          <a:p>
            <a:pPr marL="344488" indent="-173038" algn="l">
              <a:spcBef>
                <a:spcPct val="20000"/>
              </a:spcBef>
              <a:buFontTx/>
              <a:buChar char="•"/>
              <a:defRPr/>
            </a:pPr>
            <a:r>
              <a:rPr lang="en-US" dirty="0" smtClean="0"/>
              <a:t>For users: no energy drift over millions of </a:t>
            </a:r>
            <a:r>
              <a:rPr lang="en-US" dirty="0" err="1" smtClean="0"/>
              <a:t>timesteps</a:t>
            </a:r>
            <a:endParaRPr lang="en-US" dirty="0" smtClean="0"/>
          </a:p>
          <a:p>
            <a:pPr marL="344488" indent="-173038" algn="l">
              <a:spcBef>
                <a:spcPct val="20000"/>
              </a:spcBef>
              <a:buFontTx/>
              <a:buChar char="•"/>
              <a:defRPr/>
            </a:pPr>
            <a:r>
              <a:rPr lang="en-US" sz="1800" dirty="0" smtClean="0"/>
              <a:t>For developers: </a:t>
            </a:r>
            <a:r>
              <a:rPr lang="en-US" dirty="0" smtClean="0"/>
              <a:t>easy to decouple integration scheme from </a:t>
            </a:r>
            <a:r>
              <a:rPr lang="en-US" sz="1800" dirty="0" smtClean="0"/>
              <a:t>efficient algorithms for force evaluation, parallelization.</a:t>
            </a:r>
          </a:p>
        </p:txBody>
      </p:sp>
      <p:graphicFrame>
        <p:nvGraphicFramePr>
          <p:cNvPr id="2" name="Object 1"/>
          <p:cNvGraphicFramePr>
            <a:graphicFrameLocks noChangeAspect="1"/>
          </p:cNvGraphicFramePr>
          <p:nvPr>
            <p:extLst>
              <p:ext uri="{D42A27DB-BD31-4B8C-83A1-F6EECF244321}">
                <p14:modId xmlns:p14="http://schemas.microsoft.com/office/powerpoint/2010/main" val="696390505"/>
              </p:ext>
            </p:extLst>
          </p:nvPr>
        </p:nvGraphicFramePr>
        <p:xfrm>
          <a:off x="3276600" y="1470011"/>
          <a:ext cx="1860550" cy="2286000"/>
        </p:xfrm>
        <a:graphic>
          <a:graphicData uri="http://schemas.openxmlformats.org/presentationml/2006/ole">
            <mc:AlternateContent xmlns:mc="http://schemas.openxmlformats.org/markup-compatibility/2006">
              <mc:Choice xmlns:v="urn:schemas-microsoft-com:vml" Requires="v">
                <p:oleObj spid="_x0000_s2078" name="Equation" r:id="rId3" imgW="1219200" imgH="1498600" progId="Equation.3">
                  <p:embed/>
                </p:oleObj>
              </mc:Choice>
              <mc:Fallback>
                <p:oleObj name="Equation" r:id="rId3" imgW="1219200" imgH="1498600" progId="Equation.3">
                  <p:embed/>
                  <p:pic>
                    <p:nvPicPr>
                      <p:cNvPr id="0" name=""/>
                      <p:cNvPicPr/>
                      <p:nvPr/>
                    </p:nvPicPr>
                    <p:blipFill>
                      <a:blip r:embed="rId4"/>
                      <a:stretch>
                        <a:fillRect/>
                      </a:stretch>
                    </p:blipFill>
                    <p:spPr>
                      <a:xfrm>
                        <a:off x="3276600" y="1470011"/>
                        <a:ext cx="1860550" cy="2286000"/>
                      </a:xfrm>
                      <a:prstGeom prst="rect">
                        <a:avLst/>
                      </a:prstGeom>
                      <a:ln>
                        <a:solidFill>
                          <a:schemeClr val="tx1"/>
                        </a:solidFill>
                      </a:ln>
                    </p:spPr>
                  </p:pic>
                </p:oleObj>
              </mc:Fallback>
            </mc:AlternateContent>
          </a:graphicData>
        </a:graphic>
      </p:graphicFrame>
      <p:sp>
        <p:nvSpPr>
          <p:cNvPr id="7" name="Rectangle 5"/>
          <p:cNvSpPr>
            <a:spLocks noChangeArrowheads="1"/>
          </p:cNvSpPr>
          <p:nvPr/>
        </p:nvSpPr>
        <p:spPr bwMode="auto">
          <a:xfrm>
            <a:off x="6019800" y="1371600"/>
            <a:ext cx="2590800"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lstStyle/>
          <a:p>
            <a:pPr marL="171450" algn="l">
              <a:spcBef>
                <a:spcPct val="20000"/>
              </a:spcBef>
              <a:defRPr/>
            </a:pPr>
            <a:r>
              <a:rPr lang="en-US" sz="1800" dirty="0" smtClean="0"/>
              <a:t>32 atom LJ cluster, 200 million MD steps, </a:t>
            </a:r>
            <a:r>
              <a:rPr lang="en-US" dirty="0" err="1" smtClean="0"/>
              <a:t>Δ</a:t>
            </a:r>
            <a:r>
              <a:rPr lang="en-US" sz="1800" dirty="0" err="1" smtClean="0"/>
              <a:t>t</a:t>
            </a:r>
            <a:r>
              <a:rPr lang="en-US" sz="1800" dirty="0" smtClean="0"/>
              <a:t>=0.005, T=0.4</a:t>
            </a:r>
          </a:p>
        </p:txBody>
      </p:sp>
      <p:pic>
        <p:nvPicPr>
          <p:cNvPr id="3" name="Picture 2" descr="energycluster_standard.pdf"/>
          <p:cNvPicPr>
            <a:picLocks noChangeAspect="1"/>
          </p:cNvPicPr>
          <p:nvPr/>
        </p:nvPicPr>
        <p:blipFill rotWithShape="1">
          <a:blip r:embed="rId5">
            <a:extLst>
              <a:ext uri="{28A0092B-C50C-407E-A947-70E740481C1C}">
                <a14:useLocalDpi xmlns:a14="http://schemas.microsoft.com/office/drawing/2010/main" val="0"/>
              </a:ext>
            </a:extLst>
          </a:blip>
          <a:srcRect t="12716" r="6509"/>
          <a:stretch/>
        </p:blipFill>
        <p:spPr>
          <a:xfrm>
            <a:off x="5867400" y="2286000"/>
            <a:ext cx="2534969" cy="1828799"/>
          </a:xfrm>
          <a:prstGeom prst="rect">
            <a:avLst/>
          </a:prstGeom>
        </p:spPr>
      </p:pic>
    </p:spTree>
    <p:extLst>
      <p:ext uri="{BB962C8B-B14F-4D97-AF65-F5344CB8AC3E}">
        <p14:creationId xmlns:p14="http://schemas.microsoft.com/office/powerpoint/2010/main" val="36474590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ext Box 7"/>
          <p:cNvSpPr txBox="1">
            <a:spLocks noChangeArrowheads="1"/>
          </p:cNvSpPr>
          <p:nvPr/>
        </p:nvSpPr>
        <p:spPr bwMode="auto">
          <a:xfrm>
            <a:off x="0" y="129794"/>
            <a:ext cx="9144000" cy="1754326"/>
          </a:xfrm>
          <a:prstGeom prst="rect">
            <a:avLst/>
          </a:prstGeom>
          <a:noFill/>
          <a:ln w="9525">
            <a:noFill/>
            <a:miter lim="800000"/>
            <a:headEnd/>
            <a:tailEnd/>
          </a:ln>
          <a:effectLst/>
        </p:spPr>
        <p:txBody>
          <a:bodyPr wrap="square">
            <a:spAutoFit/>
          </a:bodyPr>
          <a:lstStyle/>
          <a:p>
            <a:pPr algn="ctr"/>
            <a:endParaRPr lang="en-US" sz="3600" dirty="0">
              <a:latin typeface="+mj-lt"/>
            </a:endParaRPr>
          </a:p>
          <a:p>
            <a:pPr algn="ctr"/>
            <a:r>
              <a:rPr lang="en-US" dirty="0">
                <a:latin typeface="+mj-lt"/>
              </a:rPr>
              <a:t>(Large-scale Atomic/Molecular Massively Parallel Simulator)</a:t>
            </a:r>
          </a:p>
          <a:p>
            <a:pPr algn="ctr"/>
            <a:endParaRPr lang="en-US" dirty="0" smtClean="0">
              <a:solidFill>
                <a:srgbClr val="000000"/>
              </a:solidFill>
              <a:latin typeface="+mj-lt"/>
              <a:hlinkClick r:id="rId2"/>
            </a:endParaRPr>
          </a:p>
          <a:p>
            <a:pPr algn="ctr"/>
            <a:r>
              <a:rPr lang="en-US" dirty="0" smtClean="0">
                <a:solidFill>
                  <a:srgbClr val="000000"/>
                </a:solidFill>
                <a:latin typeface="+mj-lt"/>
                <a:hlinkClick r:id="rId2"/>
              </a:rPr>
              <a:t>http://lammps.sandia.gov</a:t>
            </a:r>
            <a:endParaRPr lang="en-US" dirty="0" smtClean="0">
              <a:solidFill>
                <a:srgbClr val="000000"/>
              </a:solidFill>
              <a:latin typeface="+mj-lt"/>
            </a:endParaRPr>
          </a:p>
          <a:p>
            <a:pPr algn="ctr"/>
            <a:endParaRPr lang="en-US" dirty="0">
              <a:latin typeface="+mj-lt"/>
            </a:endParaRPr>
          </a:p>
        </p:txBody>
      </p:sp>
      <p:pic>
        <p:nvPicPr>
          <p:cNvPr id="3082" name="Picture 10" descr="frame_60000_cdir"/>
          <p:cNvPicPr>
            <a:picLocks noChangeAspect="1" noChangeArrowheads="1"/>
          </p:cNvPicPr>
          <p:nvPr/>
        </p:nvPicPr>
        <p:blipFill>
          <a:blip r:embed="rId3" cstate="print"/>
          <a:srcRect t="22830" b="20096"/>
          <a:stretch>
            <a:fillRect/>
          </a:stretch>
        </p:blipFill>
        <p:spPr bwMode="auto">
          <a:xfrm>
            <a:off x="161999" y="5719762"/>
            <a:ext cx="5692775" cy="1055688"/>
          </a:xfrm>
          <a:prstGeom prst="rect">
            <a:avLst/>
          </a:prstGeom>
          <a:noFill/>
        </p:spPr>
      </p:pic>
      <p:pic>
        <p:nvPicPr>
          <p:cNvPr id="3083" name="Picture 11" descr="spatial_decomp"/>
          <p:cNvPicPr>
            <a:picLocks noChangeAspect="1" noChangeArrowheads="1"/>
          </p:cNvPicPr>
          <p:nvPr/>
        </p:nvPicPr>
        <p:blipFill>
          <a:blip r:embed="rId4" cstate="print"/>
          <a:srcRect/>
          <a:stretch>
            <a:fillRect/>
          </a:stretch>
        </p:blipFill>
        <p:spPr bwMode="auto">
          <a:xfrm>
            <a:off x="5243520" y="1602232"/>
            <a:ext cx="1371600" cy="1209675"/>
          </a:xfrm>
          <a:prstGeom prst="rect">
            <a:avLst/>
          </a:prstGeom>
          <a:noFill/>
        </p:spPr>
      </p:pic>
      <p:pic>
        <p:nvPicPr>
          <p:cNvPr id="3084" name="Picture 12" descr="eam"/>
          <p:cNvPicPr>
            <a:picLocks noChangeAspect="1" noChangeArrowheads="1"/>
          </p:cNvPicPr>
          <p:nvPr/>
        </p:nvPicPr>
        <p:blipFill>
          <a:blip r:embed="rId5" cstate="print"/>
          <a:srcRect/>
          <a:stretch>
            <a:fillRect/>
          </a:stretch>
        </p:blipFill>
        <p:spPr bwMode="auto">
          <a:xfrm>
            <a:off x="6248400" y="4581525"/>
            <a:ext cx="2895600" cy="2276475"/>
          </a:xfrm>
          <a:prstGeom prst="rect">
            <a:avLst/>
          </a:prstGeom>
          <a:noFill/>
        </p:spPr>
      </p:pic>
      <p:pic>
        <p:nvPicPr>
          <p:cNvPr id="3099" name="Picture 27" descr="Picture4"/>
          <p:cNvPicPr>
            <a:picLocks noChangeAspect="1" noChangeArrowheads="1"/>
          </p:cNvPicPr>
          <p:nvPr/>
        </p:nvPicPr>
        <p:blipFill>
          <a:blip r:embed="rId6" cstate="print"/>
          <a:srcRect/>
          <a:stretch>
            <a:fillRect/>
          </a:stretch>
        </p:blipFill>
        <p:spPr bwMode="auto">
          <a:xfrm>
            <a:off x="6858000" y="1596136"/>
            <a:ext cx="2032000" cy="2743200"/>
          </a:xfrm>
          <a:prstGeom prst="rect">
            <a:avLst/>
          </a:prstGeom>
          <a:noFill/>
        </p:spPr>
      </p:pic>
      <p:sp>
        <p:nvSpPr>
          <p:cNvPr id="3078" name="Rectangle 6"/>
          <p:cNvSpPr>
            <a:spLocks noGrp="1" noChangeArrowheads="1"/>
          </p:cNvSpPr>
          <p:nvPr>
            <p:ph sz="half" idx="1"/>
          </p:nvPr>
        </p:nvSpPr>
        <p:spPr>
          <a:xfrm>
            <a:off x="304800" y="1600200"/>
            <a:ext cx="6629400" cy="3880104"/>
          </a:xfrm>
        </p:spPr>
        <p:txBody>
          <a:bodyPr>
            <a:normAutofit lnSpcReduction="10000"/>
          </a:bodyPr>
          <a:lstStyle/>
          <a:p>
            <a:pPr>
              <a:lnSpc>
                <a:spcPct val="120000"/>
              </a:lnSpc>
              <a:spcBef>
                <a:spcPts val="0"/>
              </a:spcBef>
              <a:buFont typeface="Wingdings" pitchFamily="2" charset="2"/>
              <a:buChar char="§"/>
            </a:pPr>
            <a:r>
              <a:rPr lang="en-US" sz="1600" b="0" dirty="0"/>
              <a:t>Classical MD </a:t>
            </a:r>
            <a:r>
              <a:rPr lang="en-US" sz="1600" b="0" dirty="0" smtClean="0"/>
              <a:t>code</a:t>
            </a:r>
            <a:r>
              <a:rPr lang="en-US" sz="1600" b="0" dirty="0"/>
              <a:t>.</a:t>
            </a:r>
          </a:p>
          <a:p>
            <a:pPr>
              <a:lnSpc>
                <a:spcPct val="120000"/>
              </a:lnSpc>
              <a:spcBef>
                <a:spcPts val="0"/>
              </a:spcBef>
              <a:buFont typeface="Wingdings" pitchFamily="2" charset="2"/>
              <a:buChar char="§"/>
            </a:pPr>
            <a:r>
              <a:rPr lang="en-US" sz="1600" b="0" dirty="0"/>
              <a:t>Open source, highly portable C++.</a:t>
            </a:r>
          </a:p>
          <a:p>
            <a:pPr>
              <a:lnSpc>
                <a:spcPct val="120000"/>
              </a:lnSpc>
              <a:spcBef>
                <a:spcPts val="0"/>
              </a:spcBef>
              <a:buFont typeface="Wingdings" pitchFamily="2" charset="2"/>
              <a:buChar char="§"/>
            </a:pPr>
            <a:r>
              <a:rPr lang="en-US" sz="1600" b="0" dirty="0"/>
              <a:t>Freely available for download under GPL.</a:t>
            </a:r>
          </a:p>
          <a:p>
            <a:pPr>
              <a:lnSpc>
                <a:spcPct val="120000"/>
              </a:lnSpc>
              <a:spcBef>
                <a:spcPts val="0"/>
              </a:spcBef>
              <a:buFont typeface="Wingdings" pitchFamily="2" charset="2"/>
              <a:buChar char="§"/>
            </a:pPr>
            <a:r>
              <a:rPr lang="en-US" sz="1600" b="0" dirty="0"/>
              <a:t>Easy to download, install, and run.</a:t>
            </a:r>
          </a:p>
          <a:p>
            <a:pPr>
              <a:lnSpc>
                <a:spcPct val="120000"/>
              </a:lnSpc>
              <a:spcBef>
                <a:spcPts val="0"/>
              </a:spcBef>
              <a:buFont typeface="Wingdings" pitchFamily="2" charset="2"/>
              <a:buChar char="§"/>
            </a:pPr>
            <a:r>
              <a:rPr lang="en-US" sz="1600" b="0" dirty="0"/>
              <a:t>Well documented.</a:t>
            </a:r>
          </a:p>
          <a:p>
            <a:pPr>
              <a:lnSpc>
                <a:spcPct val="120000"/>
              </a:lnSpc>
              <a:spcBef>
                <a:spcPts val="0"/>
              </a:spcBef>
              <a:buFont typeface="Wingdings" pitchFamily="2" charset="2"/>
              <a:buChar char="§"/>
            </a:pPr>
            <a:r>
              <a:rPr lang="en-US" sz="1600" b="0" dirty="0"/>
              <a:t>Easy to modify or extend with new features and functionality.</a:t>
            </a:r>
          </a:p>
          <a:p>
            <a:pPr>
              <a:lnSpc>
                <a:spcPct val="120000"/>
              </a:lnSpc>
              <a:spcBef>
                <a:spcPts val="0"/>
              </a:spcBef>
              <a:buFont typeface="Wingdings" pitchFamily="2" charset="2"/>
              <a:buChar char="§"/>
            </a:pPr>
            <a:r>
              <a:rPr lang="en-US" sz="1600" b="0" dirty="0"/>
              <a:t>Active </a:t>
            </a:r>
            <a:r>
              <a:rPr lang="en-US" sz="1600" b="0" dirty="0" smtClean="0"/>
              <a:t>users </a:t>
            </a:r>
            <a:r>
              <a:rPr lang="en-US" sz="1600" b="0" dirty="0"/>
              <a:t>e-mail list with over</a:t>
            </a:r>
            <a:r>
              <a:rPr lang="en-US" sz="1600" b="0" dirty="0" smtClean="0"/>
              <a:t> </a:t>
            </a:r>
            <a:r>
              <a:rPr lang="en-US" sz="1600" dirty="0" smtClean="0"/>
              <a:t>650</a:t>
            </a:r>
            <a:r>
              <a:rPr lang="en-US" sz="1600" b="0" dirty="0" smtClean="0"/>
              <a:t> </a:t>
            </a:r>
            <a:r>
              <a:rPr lang="en-US" sz="1600" b="0" dirty="0"/>
              <a:t>subscribers</a:t>
            </a:r>
            <a:r>
              <a:rPr lang="en-US" sz="1600" b="0" dirty="0" smtClean="0"/>
              <a:t>.</a:t>
            </a:r>
          </a:p>
          <a:p>
            <a:pPr>
              <a:lnSpc>
                <a:spcPct val="120000"/>
              </a:lnSpc>
              <a:spcBef>
                <a:spcPts val="0"/>
              </a:spcBef>
              <a:buFont typeface="Wingdings" pitchFamily="2" charset="2"/>
              <a:buChar char="§"/>
            </a:pPr>
            <a:r>
              <a:rPr lang="en-US" sz="1600" b="0" dirty="0" smtClean="0"/>
              <a:t>Users’ workshops: February 2010, August 2011, </a:t>
            </a:r>
            <a:r>
              <a:rPr lang="en-US" sz="1600" b="0" dirty="0" smtClean="0"/>
              <a:t>August 2013</a:t>
            </a:r>
            <a:r>
              <a:rPr lang="en-US" sz="1600" b="0" dirty="0" smtClean="0"/>
              <a:t>.</a:t>
            </a:r>
            <a:endParaRPr lang="en-US" sz="1600" b="0" dirty="0"/>
          </a:p>
          <a:p>
            <a:pPr>
              <a:lnSpc>
                <a:spcPct val="120000"/>
              </a:lnSpc>
              <a:spcBef>
                <a:spcPts val="0"/>
              </a:spcBef>
              <a:buFont typeface="Wingdings" pitchFamily="2" charset="2"/>
              <a:buChar char="§"/>
            </a:pPr>
            <a:r>
              <a:rPr lang="en-US" sz="1600" b="0" dirty="0" smtClean="0"/>
              <a:t>Spatial-decomposition </a:t>
            </a:r>
            <a:r>
              <a:rPr lang="en-US" sz="1600" b="0" dirty="0"/>
              <a:t>of simulation domain for parallelism.</a:t>
            </a:r>
          </a:p>
          <a:p>
            <a:pPr>
              <a:lnSpc>
                <a:spcPct val="120000"/>
              </a:lnSpc>
              <a:spcBef>
                <a:spcPts val="0"/>
              </a:spcBef>
              <a:buFont typeface="Wingdings" pitchFamily="2" charset="2"/>
              <a:buChar char="§"/>
            </a:pPr>
            <a:r>
              <a:rPr lang="en-US" sz="1600" b="0" dirty="0"/>
              <a:t>Energy minimization via conjugate-gradient relaxation.</a:t>
            </a:r>
          </a:p>
          <a:p>
            <a:pPr>
              <a:lnSpc>
                <a:spcPct val="120000"/>
              </a:lnSpc>
              <a:spcBef>
                <a:spcPts val="0"/>
              </a:spcBef>
              <a:buFont typeface="Wingdings" pitchFamily="2" charset="2"/>
              <a:buChar char="§"/>
            </a:pPr>
            <a:r>
              <a:rPr lang="en-US" sz="1600" b="0" dirty="0" smtClean="0"/>
              <a:t>Atomistic</a:t>
            </a:r>
            <a:r>
              <a:rPr lang="en-US" sz="1600" b="0" dirty="0"/>
              <a:t>, mesoscale, and coarse-grain simulations.</a:t>
            </a:r>
          </a:p>
          <a:p>
            <a:pPr>
              <a:lnSpc>
                <a:spcPct val="120000"/>
              </a:lnSpc>
              <a:spcBef>
                <a:spcPts val="0"/>
              </a:spcBef>
              <a:buFont typeface="Wingdings" pitchFamily="2" charset="2"/>
              <a:buChar char="§"/>
            </a:pPr>
            <a:r>
              <a:rPr lang="en-US" sz="1600" b="0" dirty="0"/>
              <a:t>Variety of potentials (including many-body and coarse-grain).</a:t>
            </a:r>
          </a:p>
          <a:p>
            <a:pPr>
              <a:lnSpc>
                <a:spcPct val="120000"/>
              </a:lnSpc>
              <a:spcBef>
                <a:spcPts val="0"/>
              </a:spcBef>
              <a:buFont typeface="Wingdings" pitchFamily="2" charset="2"/>
              <a:buChar char="§"/>
            </a:pPr>
            <a:r>
              <a:rPr lang="en-US" sz="1600" b="0" dirty="0"/>
              <a:t>Variety of boundary conditions, constraints, etc.</a:t>
            </a:r>
          </a:p>
        </p:txBody>
      </p:sp>
      <p:sp>
        <p:nvSpPr>
          <p:cNvPr id="9" name="Text Box 30"/>
          <p:cNvSpPr txBox="1">
            <a:spLocks noChangeArrowheads="1"/>
          </p:cNvSpPr>
          <p:nvPr/>
        </p:nvSpPr>
        <p:spPr bwMode="auto">
          <a:xfrm>
            <a:off x="146050" y="0"/>
            <a:ext cx="8997950" cy="584775"/>
          </a:xfrm>
          <a:prstGeom prst="rect">
            <a:avLst/>
          </a:prstGeom>
          <a:noFill/>
          <a:ln w="9525">
            <a:noFill/>
            <a:miter lim="800000"/>
            <a:headEnd/>
            <a:tailEnd/>
          </a:ln>
        </p:spPr>
        <p:txBody>
          <a:bodyPr>
            <a:spAutoFit/>
          </a:bodyPr>
          <a:lstStyle/>
          <a:p>
            <a:pPr algn="ctr"/>
            <a:r>
              <a:rPr lang="en-US" sz="3200" b="1" dirty="0" smtClean="0">
                <a:solidFill>
                  <a:srgbClr val="000000"/>
                </a:solidFill>
                <a:latin typeface="Arial" pitchFamily="34" charset="0"/>
              </a:rPr>
              <a:t>What is LAMMPS</a:t>
            </a:r>
            <a:r>
              <a:rPr lang="en-US" sz="3200" b="1" dirty="0">
                <a:solidFill>
                  <a:srgbClr val="000000"/>
                </a:solidFill>
                <a:latin typeface="Arial" pitchFamily="34" charset="0"/>
              </a:rPr>
              <a:t>?</a:t>
            </a:r>
          </a:p>
        </p:txBody>
      </p:sp>
    </p:spTree>
    <p:extLst>
      <p:ext uri="{BB962C8B-B14F-4D97-AF65-F5344CB8AC3E}">
        <p14:creationId xmlns:p14="http://schemas.microsoft.com/office/powerpoint/2010/main" val="24230794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443038" y="280988"/>
            <a:ext cx="7477125" cy="1014412"/>
          </a:xfrm>
        </p:spPr>
        <p:txBody>
          <a:bodyPr/>
          <a:lstStyle/>
          <a:p>
            <a:r>
              <a:rPr lang="en-US" smtClean="0"/>
              <a:t>Freely Available Parallel MD Codes</a:t>
            </a:r>
          </a:p>
        </p:txBody>
      </p:sp>
      <p:sp>
        <p:nvSpPr>
          <p:cNvPr id="19459" name="Content Placeholder 2"/>
          <p:cNvSpPr>
            <a:spLocks noGrp="1"/>
          </p:cNvSpPr>
          <p:nvPr>
            <p:ph idx="1"/>
          </p:nvPr>
        </p:nvSpPr>
        <p:spPr>
          <a:xfrm>
            <a:off x="1295400" y="1260475"/>
            <a:ext cx="7696200" cy="4530725"/>
          </a:xfrm>
        </p:spPr>
        <p:txBody>
          <a:bodyPr/>
          <a:lstStyle/>
          <a:p>
            <a:endParaRPr lang="en-US" sz="2000" dirty="0" smtClean="0"/>
          </a:p>
          <a:p>
            <a:r>
              <a:rPr lang="en-US" sz="2000" dirty="0" smtClean="0"/>
              <a:t>CHARMM, AMBER:  </a:t>
            </a:r>
            <a:r>
              <a:rPr lang="en-US" sz="1600" dirty="0" smtClean="0"/>
              <a:t>grand-daddies of MD codes, lots of bio features</a:t>
            </a:r>
          </a:p>
          <a:p>
            <a:r>
              <a:rPr lang="en-US" sz="2000" dirty="0" smtClean="0"/>
              <a:t>NAMD:  </a:t>
            </a:r>
            <a:r>
              <a:rPr lang="en-US" sz="1600" dirty="0" smtClean="0"/>
              <a:t>bio, clever decomposition, very scalable</a:t>
            </a:r>
          </a:p>
          <a:p>
            <a:r>
              <a:rPr lang="en-US" sz="2000" dirty="0" smtClean="0"/>
              <a:t>GROMACS:  </a:t>
            </a:r>
            <a:r>
              <a:rPr lang="en-US" sz="1600" dirty="0" smtClean="0"/>
              <a:t>bio, fastest single processor performance, now scalable</a:t>
            </a:r>
          </a:p>
          <a:p>
            <a:r>
              <a:rPr lang="en-US" sz="2000" dirty="0" smtClean="0"/>
              <a:t>DL-POLY:  </a:t>
            </a:r>
            <a:r>
              <a:rPr lang="en-US" sz="1600" dirty="0" smtClean="0"/>
              <a:t> soft-materials</a:t>
            </a:r>
          </a:p>
          <a:p>
            <a:r>
              <a:rPr lang="en-US" sz="2000" dirty="0"/>
              <a:t>GULP</a:t>
            </a:r>
            <a:r>
              <a:rPr lang="en-US" sz="1600" dirty="0" smtClean="0"/>
              <a:t>: crystalline inorganic solids</a:t>
            </a:r>
          </a:p>
          <a:p>
            <a:r>
              <a:rPr lang="en-US" sz="2000" dirty="0" smtClean="0"/>
              <a:t>HOOMD:  </a:t>
            </a:r>
            <a:r>
              <a:rPr lang="en-US" sz="1600" dirty="0" smtClean="0"/>
              <a:t>GPU-based code, fastest on single GPUs</a:t>
            </a:r>
          </a:p>
          <a:p>
            <a:pPr>
              <a:buFontTx/>
              <a:buNone/>
            </a:pPr>
            <a:endParaRPr lang="en-US" sz="2000" dirty="0" smtClean="0"/>
          </a:p>
          <a:p>
            <a:r>
              <a:rPr lang="en-US" sz="2000" dirty="0" smtClean="0"/>
              <a:t>LAMMPS</a:t>
            </a:r>
          </a:p>
          <a:p>
            <a:pPr lvl="1"/>
            <a:r>
              <a:rPr lang="en-US" sz="1600" dirty="0" smtClean="0"/>
              <a:t>materials oriented, wide range of interatomic potentials</a:t>
            </a:r>
          </a:p>
          <a:p>
            <a:pPr lvl="1"/>
            <a:r>
              <a:rPr lang="en-US" sz="1600" dirty="0" smtClean="0"/>
              <a:t>many coarse-grained models for </a:t>
            </a:r>
            <a:r>
              <a:rPr lang="en-US" sz="1600" dirty="0" err="1" smtClean="0"/>
              <a:t>mesoscale</a:t>
            </a:r>
            <a:r>
              <a:rPr lang="en-US" sz="1600" dirty="0" smtClean="0"/>
              <a:t> to continuum</a:t>
            </a:r>
          </a:p>
          <a:p>
            <a:pPr lvl="1"/>
            <a:r>
              <a:rPr lang="en-US" sz="1600" dirty="0" smtClean="0"/>
              <a:t>scalable for large simulations (1000s of particles/processor)</a:t>
            </a:r>
          </a:p>
          <a:p>
            <a:pPr lvl="1"/>
            <a:r>
              <a:rPr lang="en-US" sz="1600" dirty="0" smtClean="0"/>
              <a:t>easy to extend</a:t>
            </a:r>
          </a:p>
          <a:p>
            <a:pPr>
              <a:buFontTx/>
              <a:buNone/>
            </a:pPr>
            <a:endParaRPr lang="en-US" sz="2000" dirty="0" smtClean="0"/>
          </a:p>
        </p:txBody>
      </p:sp>
    </p:spTree>
    <p:extLst>
      <p:ext uri="{BB962C8B-B14F-4D97-AF65-F5344CB8AC3E}">
        <p14:creationId xmlns:p14="http://schemas.microsoft.com/office/powerpoint/2010/main" val="646585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29"/>
          <p:cNvSpPr txBox="1">
            <a:spLocks noChangeArrowheads="1"/>
          </p:cNvSpPr>
          <p:nvPr/>
        </p:nvSpPr>
        <p:spPr bwMode="auto">
          <a:xfrm>
            <a:off x="0" y="914400"/>
            <a:ext cx="9144000" cy="1408078"/>
          </a:xfrm>
          <a:prstGeom prst="rect">
            <a:avLst/>
          </a:prstGeom>
          <a:solidFill>
            <a:schemeClr val="bg1"/>
          </a:solidFill>
          <a:ln w="9525">
            <a:noFill/>
            <a:miter lim="800000"/>
            <a:headEnd/>
            <a:tailEnd/>
          </a:ln>
        </p:spPr>
        <p:txBody>
          <a:bodyPr wrap="square">
            <a:spAutoFit/>
          </a:bodyPr>
          <a:lstStyle/>
          <a:p>
            <a:pPr>
              <a:spcBef>
                <a:spcPts val="300"/>
              </a:spcBef>
            </a:pPr>
            <a:r>
              <a:rPr lang="en-US" sz="2400" dirty="0">
                <a:latin typeface="Arial" pitchFamily="34" charset="0"/>
              </a:rPr>
              <a:t>Answer 1: </a:t>
            </a:r>
            <a:r>
              <a:rPr lang="en-US" sz="2400" dirty="0" smtClean="0">
                <a:latin typeface="Arial" pitchFamily="34" charset="0"/>
              </a:rPr>
              <a:t>Good parallel performance</a:t>
            </a:r>
          </a:p>
          <a:p>
            <a:pPr>
              <a:spcBef>
                <a:spcPts val="300"/>
              </a:spcBef>
            </a:pPr>
            <a:endParaRPr lang="en-US" sz="1800" b="1" dirty="0" smtClean="0"/>
          </a:p>
          <a:p>
            <a:pPr>
              <a:spcBef>
                <a:spcPts val="300"/>
              </a:spcBef>
            </a:pPr>
            <a:endParaRPr lang="en-US" sz="1800" dirty="0" smtClean="0"/>
          </a:p>
          <a:p>
            <a:pPr>
              <a:spcBef>
                <a:spcPts val="300"/>
              </a:spcBef>
            </a:pPr>
            <a:endParaRPr lang="en-US" sz="1800" dirty="0"/>
          </a:p>
        </p:txBody>
      </p:sp>
      <p:sp>
        <p:nvSpPr>
          <p:cNvPr id="6" name="Text Box 30"/>
          <p:cNvSpPr txBox="1">
            <a:spLocks noChangeArrowheads="1"/>
          </p:cNvSpPr>
          <p:nvPr/>
        </p:nvSpPr>
        <p:spPr bwMode="auto">
          <a:xfrm>
            <a:off x="73025" y="72231"/>
            <a:ext cx="8997950" cy="769938"/>
          </a:xfrm>
          <a:prstGeom prst="rect">
            <a:avLst/>
          </a:prstGeom>
          <a:noFill/>
          <a:ln w="9525">
            <a:noFill/>
            <a:miter lim="800000"/>
            <a:headEnd/>
            <a:tailEnd/>
          </a:ln>
        </p:spPr>
        <p:txBody>
          <a:bodyPr>
            <a:spAutoFit/>
          </a:bodyPr>
          <a:lstStyle/>
          <a:p>
            <a:pPr algn="ctr"/>
            <a:r>
              <a:rPr lang="en-US" sz="4400" b="1" dirty="0">
                <a:solidFill>
                  <a:srgbClr val="000000"/>
                </a:solidFill>
                <a:latin typeface="Arial" pitchFamily="34" charset="0"/>
              </a:rPr>
              <a:t>Why Use LAMMPS?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6248400" cy="531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85879" y="2361807"/>
            <a:ext cx="1970411" cy="2462213"/>
          </a:xfrm>
          <a:prstGeom prst="rect">
            <a:avLst/>
          </a:prstGeom>
          <a:solidFill>
            <a:schemeClr val="bg1"/>
          </a:solidFill>
        </p:spPr>
        <p:txBody>
          <a:bodyPr wrap="none" rtlCol="0">
            <a:spAutoFit/>
          </a:bodyPr>
          <a:lstStyle/>
          <a:p>
            <a:r>
              <a:rPr lang="en-US" sz="1400" dirty="0" smtClean="0">
                <a:solidFill>
                  <a:schemeClr val="accent4"/>
                </a:solidFill>
              </a:rPr>
              <a:t>Red = 32k atoms</a:t>
            </a:r>
          </a:p>
          <a:p>
            <a:r>
              <a:rPr lang="en-US" sz="1400" dirty="0" smtClean="0">
                <a:solidFill>
                  <a:schemeClr val="accent4"/>
                </a:solidFill>
              </a:rPr>
              <a:t>small fixed-size</a:t>
            </a:r>
          </a:p>
          <a:p>
            <a:r>
              <a:rPr lang="en-US" sz="1400" dirty="0">
                <a:solidFill>
                  <a:schemeClr val="accent4"/>
                </a:solidFill>
              </a:rPr>
              <a:t>s</a:t>
            </a:r>
            <a:r>
              <a:rPr lang="en-US" sz="1400" dirty="0" smtClean="0">
                <a:solidFill>
                  <a:schemeClr val="accent4"/>
                </a:solidFill>
              </a:rPr>
              <a:t>trong scaling</a:t>
            </a:r>
          </a:p>
          <a:p>
            <a:endParaRPr lang="en-US" sz="1400" dirty="0" smtClean="0">
              <a:solidFill>
                <a:schemeClr val="accent4"/>
              </a:solidFill>
            </a:endParaRPr>
          </a:p>
          <a:p>
            <a:r>
              <a:rPr lang="en-US" sz="1400" dirty="0" smtClean="0">
                <a:solidFill>
                  <a:srgbClr val="00B050"/>
                </a:solidFill>
              </a:rPr>
              <a:t>Green = 1M atoms</a:t>
            </a:r>
          </a:p>
          <a:p>
            <a:r>
              <a:rPr lang="en-US" sz="1400" dirty="0" smtClean="0">
                <a:solidFill>
                  <a:srgbClr val="00B050"/>
                </a:solidFill>
              </a:rPr>
              <a:t>large fixed-size</a:t>
            </a:r>
          </a:p>
          <a:p>
            <a:r>
              <a:rPr lang="en-US" sz="1400" dirty="0">
                <a:solidFill>
                  <a:srgbClr val="00B050"/>
                </a:solidFill>
              </a:rPr>
              <a:t>s</a:t>
            </a:r>
            <a:r>
              <a:rPr lang="en-US" sz="1400" dirty="0" smtClean="0">
                <a:solidFill>
                  <a:srgbClr val="00B050"/>
                </a:solidFill>
              </a:rPr>
              <a:t>trong scaling</a:t>
            </a:r>
          </a:p>
          <a:p>
            <a:endParaRPr lang="en-US" sz="1400" dirty="0" smtClean="0">
              <a:solidFill>
                <a:srgbClr val="00B050"/>
              </a:solidFill>
            </a:endParaRPr>
          </a:p>
          <a:p>
            <a:r>
              <a:rPr lang="en-US" sz="1400" dirty="0" smtClean="0">
                <a:solidFill>
                  <a:schemeClr val="tx2"/>
                </a:solidFill>
              </a:rPr>
              <a:t>Blue = 32k atoms/</a:t>
            </a:r>
            <a:r>
              <a:rPr lang="en-US" sz="1400" dirty="0" err="1" smtClean="0">
                <a:solidFill>
                  <a:schemeClr val="tx2"/>
                </a:solidFill>
              </a:rPr>
              <a:t>proc</a:t>
            </a:r>
            <a:endParaRPr lang="en-US" sz="1400" dirty="0" smtClean="0">
              <a:solidFill>
                <a:schemeClr val="tx2"/>
              </a:solidFill>
            </a:endParaRPr>
          </a:p>
          <a:p>
            <a:r>
              <a:rPr lang="en-US" sz="1400" dirty="0">
                <a:solidFill>
                  <a:schemeClr val="tx2"/>
                </a:solidFill>
              </a:rPr>
              <a:t>s</a:t>
            </a:r>
            <a:r>
              <a:rPr lang="en-US" sz="1400" dirty="0" smtClean="0">
                <a:solidFill>
                  <a:schemeClr val="tx2"/>
                </a:solidFill>
              </a:rPr>
              <a:t>caled size</a:t>
            </a:r>
          </a:p>
          <a:p>
            <a:r>
              <a:rPr lang="en-US" sz="1400" dirty="0">
                <a:solidFill>
                  <a:schemeClr val="tx2"/>
                </a:solidFill>
              </a:rPr>
              <a:t>w</a:t>
            </a:r>
            <a:r>
              <a:rPr lang="en-US" sz="1400" dirty="0" smtClean="0">
                <a:solidFill>
                  <a:schemeClr val="tx2"/>
                </a:solidFill>
              </a:rPr>
              <a:t>eak scaling</a:t>
            </a:r>
            <a:endParaRPr lang="en-US" sz="1400" dirty="0">
              <a:solidFill>
                <a:schemeClr val="tx2"/>
              </a:solidFill>
            </a:endParaRPr>
          </a:p>
        </p:txBody>
      </p:sp>
      <p:sp>
        <p:nvSpPr>
          <p:cNvPr id="3" name="TextBox 2"/>
          <p:cNvSpPr txBox="1"/>
          <p:nvPr/>
        </p:nvSpPr>
        <p:spPr>
          <a:xfrm>
            <a:off x="7391400" y="5638800"/>
            <a:ext cx="1752600" cy="646331"/>
          </a:xfrm>
          <a:prstGeom prst="rect">
            <a:avLst/>
          </a:prstGeom>
          <a:noFill/>
        </p:spPr>
        <p:txBody>
          <a:bodyPr wrap="square" rtlCol="0">
            <a:spAutoFit/>
          </a:bodyPr>
          <a:lstStyle/>
          <a:p>
            <a:r>
              <a:rPr lang="en-US" sz="1200" dirty="0"/>
              <a:t>MRS </a:t>
            </a:r>
            <a:r>
              <a:rPr lang="en-US" sz="1200" dirty="0" smtClean="0"/>
              <a:t>Bulletin, </a:t>
            </a:r>
          </a:p>
          <a:p>
            <a:r>
              <a:rPr lang="en-US" sz="1200" dirty="0" smtClean="0"/>
              <a:t>May 2012, </a:t>
            </a:r>
          </a:p>
          <a:p>
            <a:r>
              <a:rPr lang="en-US" sz="1200" dirty="0" smtClean="0"/>
              <a:t>37, 513-521.</a:t>
            </a:r>
            <a:endParaRPr lang="en-US" sz="1200" dirty="0"/>
          </a:p>
        </p:txBody>
      </p:sp>
    </p:spTree>
    <p:extLst>
      <p:ext uri="{BB962C8B-B14F-4D97-AF65-F5344CB8AC3E}">
        <p14:creationId xmlns:p14="http://schemas.microsoft.com/office/powerpoint/2010/main" val="10677873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0"/>
          <p:cNvSpPr txBox="1">
            <a:spLocks noChangeArrowheads="1"/>
          </p:cNvSpPr>
          <p:nvPr/>
        </p:nvSpPr>
        <p:spPr bwMode="auto">
          <a:xfrm>
            <a:off x="0" y="228600"/>
            <a:ext cx="9144000" cy="769938"/>
          </a:xfrm>
          <a:prstGeom prst="rect">
            <a:avLst/>
          </a:prstGeom>
          <a:noFill/>
          <a:ln w="9525">
            <a:noFill/>
            <a:miter lim="800000"/>
            <a:headEnd/>
            <a:tailEnd/>
          </a:ln>
        </p:spPr>
        <p:txBody>
          <a:bodyPr wrap="square">
            <a:spAutoFit/>
          </a:bodyPr>
          <a:lstStyle/>
          <a:p>
            <a:pPr algn="ctr"/>
            <a:r>
              <a:rPr lang="en-US" sz="4400" b="1" dirty="0">
                <a:solidFill>
                  <a:srgbClr val="000000"/>
                </a:solidFill>
                <a:latin typeface="Arial" pitchFamily="34" charset="0"/>
              </a:rPr>
              <a:t>Why Use LAMMPS?</a:t>
            </a:r>
          </a:p>
        </p:txBody>
      </p:sp>
      <p:sp>
        <p:nvSpPr>
          <p:cNvPr id="20483" name="TextBox 29"/>
          <p:cNvSpPr txBox="1">
            <a:spLocks noChangeArrowheads="1"/>
          </p:cNvSpPr>
          <p:nvPr/>
        </p:nvSpPr>
        <p:spPr bwMode="auto">
          <a:xfrm>
            <a:off x="304800" y="1447800"/>
            <a:ext cx="3251200" cy="461963"/>
          </a:xfrm>
          <a:prstGeom prst="rect">
            <a:avLst/>
          </a:prstGeom>
          <a:noFill/>
          <a:ln w="9525">
            <a:noFill/>
            <a:miter lim="800000"/>
            <a:headEnd/>
            <a:tailEnd/>
          </a:ln>
        </p:spPr>
        <p:txBody>
          <a:bodyPr>
            <a:spAutoFit/>
          </a:bodyPr>
          <a:lstStyle/>
          <a:p>
            <a:pPr>
              <a:spcBef>
                <a:spcPts val="300"/>
              </a:spcBef>
            </a:pPr>
            <a:r>
              <a:rPr lang="en-US" sz="2400" dirty="0">
                <a:latin typeface="Arial" pitchFamily="34" charset="0"/>
              </a:rPr>
              <a:t>Answer 2: Versatility</a:t>
            </a:r>
            <a:endParaRPr lang="en-US" sz="2400" dirty="0"/>
          </a:p>
        </p:txBody>
      </p:sp>
      <p:pic>
        <p:nvPicPr>
          <p:cNvPr id="20484" name="Picture 8" descr="atc_crack2_small.jpg"/>
          <p:cNvPicPr>
            <a:picLocks noChangeAspect="1"/>
          </p:cNvPicPr>
          <p:nvPr/>
        </p:nvPicPr>
        <p:blipFill>
          <a:blip r:embed="rId3" cstate="print"/>
          <a:srcRect/>
          <a:stretch>
            <a:fillRect/>
          </a:stretch>
        </p:blipFill>
        <p:spPr bwMode="auto">
          <a:xfrm>
            <a:off x="2057400" y="1828800"/>
            <a:ext cx="3025775" cy="1870075"/>
          </a:xfrm>
          <a:prstGeom prst="rect">
            <a:avLst/>
          </a:prstGeom>
          <a:noFill/>
          <a:ln w="9525">
            <a:noFill/>
            <a:miter lim="800000"/>
            <a:headEnd/>
            <a:tailEnd/>
          </a:ln>
        </p:spPr>
      </p:pic>
      <p:pic>
        <p:nvPicPr>
          <p:cNvPr id="20485" name="Picture 9" descr="nanowire.jpg"/>
          <p:cNvPicPr>
            <a:picLocks noChangeAspect="1"/>
          </p:cNvPicPr>
          <p:nvPr/>
        </p:nvPicPr>
        <p:blipFill>
          <a:blip r:embed="rId4" cstate="print"/>
          <a:srcRect/>
          <a:stretch>
            <a:fillRect/>
          </a:stretch>
        </p:blipFill>
        <p:spPr bwMode="auto">
          <a:xfrm>
            <a:off x="5638800" y="1600200"/>
            <a:ext cx="1922463" cy="2039937"/>
          </a:xfrm>
          <a:prstGeom prst="rect">
            <a:avLst/>
          </a:prstGeom>
          <a:noFill/>
          <a:ln w="9525">
            <a:noFill/>
            <a:miter lim="800000"/>
            <a:headEnd/>
            <a:tailEnd/>
          </a:ln>
        </p:spPr>
      </p:pic>
      <p:pic>
        <p:nvPicPr>
          <p:cNvPr id="20486" name="Picture 10" descr="rhodo.jpg"/>
          <p:cNvPicPr>
            <a:picLocks noChangeAspect="1"/>
          </p:cNvPicPr>
          <p:nvPr/>
        </p:nvPicPr>
        <p:blipFill>
          <a:blip r:embed="rId5" cstate="print"/>
          <a:srcRect/>
          <a:stretch>
            <a:fillRect/>
          </a:stretch>
        </p:blipFill>
        <p:spPr bwMode="auto">
          <a:xfrm>
            <a:off x="1003300" y="4630738"/>
            <a:ext cx="2749550" cy="2030412"/>
          </a:xfrm>
          <a:prstGeom prst="rect">
            <a:avLst/>
          </a:prstGeom>
          <a:noFill/>
          <a:ln w="9525">
            <a:noFill/>
            <a:miter lim="800000"/>
            <a:headEnd/>
            <a:tailEnd/>
          </a:ln>
        </p:spPr>
      </p:pic>
      <p:pic>
        <p:nvPicPr>
          <p:cNvPr id="20487" name="Picture 11" descr="gran_openfoam.jpg"/>
          <p:cNvPicPr>
            <a:picLocks noChangeAspect="1"/>
          </p:cNvPicPr>
          <p:nvPr/>
        </p:nvPicPr>
        <p:blipFill>
          <a:blip r:embed="rId6" cstate="print"/>
          <a:srcRect/>
          <a:stretch>
            <a:fillRect/>
          </a:stretch>
        </p:blipFill>
        <p:spPr bwMode="auto">
          <a:xfrm>
            <a:off x="6069012" y="5016500"/>
            <a:ext cx="3074988" cy="1841500"/>
          </a:xfrm>
          <a:prstGeom prst="rect">
            <a:avLst/>
          </a:prstGeom>
          <a:noFill/>
          <a:ln w="9525">
            <a:noFill/>
            <a:miter lim="800000"/>
            <a:headEnd/>
            <a:tailEnd/>
          </a:ln>
        </p:spPr>
      </p:pic>
      <p:pic>
        <p:nvPicPr>
          <p:cNvPr id="20488" name="Picture 11"/>
          <p:cNvPicPr>
            <a:picLocks noChangeAspect="1" noChangeArrowheads="1"/>
          </p:cNvPicPr>
          <p:nvPr/>
        </p:nvPicPr>
        <p:blipFill>
          <a:blip r:embed="rId7" cstate="print"/>
          <a:srcRect t="11125" r="47797" b="1895"/>
          <a:stretch>
            <a:fillRect/>
          </a:stretch>
        </p:blipFill>
        <p:spPr bwMode="auto">
          <a:xfrm>
            <a:off x="3276600" y="3810000"/>
            <a:ext cx="3817937" cy="773113"/>
          </a:xfrm>
          <a:prstGeom prst="rect">
            <a:avLst/>
          </a:prstGeom>
          <a:noFill/>
          <a:ln w="9525">
            <a:noFill/>
            <a:miter lim="800000"/>
            <a:headEnd/>
            <a:tailEnd/>
          </a:ln>
        </p:spPr>
      </p:pic>
      <p:sp>
        <p:nvSpPr>
          <p:cNvPr id="20489" name="Rectangle 20"/>
          <p:cNvSpPr>
            <a:spLocks noChangeArrowheads="1"/>
          </p:cNvSpPr>
          <p:nvPr/>
        </p:nvSpPr>
        <p:spPr bwMode="auto">
          <a:xfrm>
            <a:off x="7162800" y="4038600"/>
            <a:ext cx="1339850" cy="368300"/>
          </a:xfrm>
          <a:prstGeom prst="rect">
            <a:avLst/>
          </a:prstGeom>
          <a:noFill/>
          <a:ln w="9525">
            <a:noFill/>
            <a:miter lim="800000"/>
            <a:headEnd/>
            <a:tailEnd/>
          </a:ln>
        </p:spPr>
        <p:txBody>
          <a:bodyPr wrap="none">
            <a:spAutoFit/>
          </a:bodyPr>
          <a:lstStyle/>
          <a:p>
            <a:pPr>
              <a:spcBef>
                <a:spcPts val="300"/>
              </a:spcBef>
            </a:pPr>
            <a:r>
              <a:rPr lang="en-US" b="1" dirty="0">
                <a:latin typeface="Arial" pitchFamily="34" charset="0"/>
              </a:rPr>
              <a:t>Chemistry</a:t>
            </a:r>
          </a:p>
        </p:txBody>
      </p:sp>
      <p:sp>
        <p:nvSpPr>
          <p:cNvPr id="20490" name="Rectangle 21"/>
          <p:cNvSpPr>
            <a:spLocks noChangeArrowheads="1"/>
          </p:cNvSpPr>
          <p:nvPr/>
        </p:nvSpPr>
        <p:spPr bwMode="auto">
          <a:xfrm>
            <a:off x="7543800" y="1905000"/>
            <a:ext cx="1600200" cy="830997"/>
          </a:xfrm>
          <a:prstGeom prst="rect">
            <a:avLst/>
          </a:prstGeom>
          <a:noFill/>
          <a:ln w="9525">
            <a:noFill/>
            <a:miter lim="800000"/>
            <a:headEnd/>
            <a:tailEnd/>
          </a:ln>
        </p:spPr>
        <p:txBody>
          <a:bodyPr wrap="square">
            <a:spAutoFit/>
          </a:bodyPr>
          <a:lstStyle/>
          <a:p>
            <a:pPr>
              <a:spcBef>
                <a:spcPts val="300"/>
              </a:spcBef>
            </a:pPr>
            <a:r>
              <a:rPr lang="en-US" b="1" dirty="0">
                <a:latin typeface="Arial" pitchFamily="34" charset="0"/>
              </a:rPr>
              <a:t>Materials Science</a:t>
            </a:r>
          </a:p>
        </p:txBody>
      </p:sp>
      <p:sp>
        <p:nvSpPr>
          <p:cNvPr id="20491" name="Rectangle 22"/>
          <p:cNvSpPr>
            <a:spLocks noChangeArrowheads="1"/>
          </p:cNvSpPr>
          <p:nvPr/>
        </p:nvSpPr>
        <p:spPr bwMode="auto">
          <a:xfrm>
            <a:off x="457200" y="4191000"/>
            <a:ext cx="1416050" cy="368300"/>
          </a:xfrm>
          <a:prstGeom prst="rect">
            <a:avLst/>
          </a:prstGeom>
          <a:noFill/>
          <a:ln w="9525">
            <a:noFill/>
            <a:miter lim="800000"/>
            <a:headEnd/>
            <a:tailEnd/>
          </a:ln>
        </p:spPr>
        <p:txBody>
          <a:bodyPr wrap="none">
            <a:spAutoFit/>
          </a:bodyPr>
          <a:lstStyle/>
          <a:p>
            <a:r>
              <a:rPr lang="en-US" b="1" dirty="0">
                <a:latin typeface="Arial" pitchFamily="34" charset="0"/>
              </a:rPr>
              <a:t>Biophysics</a:t>
            </a:r>
            <a:endParaRPr lang="en-US" dirty="0"/>
          </a:p>
        </p:txBody>
      </p:sp>
      <p:sp>
        <p:nvSpPr>
          <p:cNvPr id="20492" name="Rectangle 23"/>
          <p:cNvSpPr>
            <a:spLocks noChangeArrowheads="1"/>
          </p:cNvSpPr>
          <p:nvPr/>
        </p:nvSpPr>
        <p:spPr bwMode="auto">
          <a:xfrm>
            <a:off x="4572000" y="5257800"/>
            <a:ext cx="1497013" cy="830997"/>
          </a:xfrm>
          <a:prstGeom prst="rect">
            <a:avLst/>
          </a:prstGeom>
          <a:noFill/>
          <a:ln w="9525">
            <a:noFill/>
            <a:miter lim="800000"/>
            <a:headEnd/>
            <a:tailEnd/>
          </a:ln>
        </p:spPr>
        <p:txBody>
          <a:bodyPr wrap="square">
            <a:spAutoFit/>
          </a:bodyPr>
          <a:lstStyle/>
          <a:p>
            <a:pPr>
              <a:spcBef>
                <a:spcPts val="300"/>
              </a:spcBef>
            </a:pPr>
            <a:r>
              <a:rPr lang="en-US" b="1" dirty="0">
                <a:latin typeface="Arial" pitchFamily="34" charset="0"/>
              </a:rPr>
              <a:t>Granular Flow</a:t>
            </a:r>
          </a:p>
        </p:txBody>
      </p:sp>
      <p:sp>
        <p:nvSpPr>
          <p:cNvPr id="20493" name="Rectangle 25"/>
          <p:cNvSpPr>
            <a:spLocks noChangeArrowheads="1"/>
          </p:cNvSpPr>
          <p:nvPr/>
        </p:nvSpPr>
        <p:spPr bwMode="auto">
          <a:xfrm>
            <a:off x="304800" y="2286000"/>
            <a:ext cx="1758950" cy="830997"/>
          </a:xfrm>
          <a:prstGeom prst="rect">
            <a:avLst/>
          </a:prstGeom>
          <a:noFill/>
          <a:ln w="9525">
            <a:noFill/>
            <a:miter lim="800000"/>
            <a:headEnd/>
            <a:tailEnd/>
          </a:ln>
        </p:spPr>
        <p:txBody>
          <a:bodyPr wrap="square">
            <a:spAutoFit/>
          </a:bodyPr>
          <a:lstStyle/>
          <a:p>
            <a:pPr algn="ctr">
              <a:spcBef>
                <a:spcPts val="300"/>
              </a:spcBef>
            </a:pPr>
            <a:r>
              <a:rPr lang="en-US" b="1" dirty="0">
                <a:latin typeface="Arial" pitchFamily="34" charset="0"/>
              </a:rPr>
              <a:t>Solid Mechanics</a:t>
            </a:r>
          </a:p>
        </p:txBody>
      </p:sp>
    </p:spTree>
    <p:extLst>
      <p:ext uri="{BB962C8B-B14F-4D97-AF65-F5344CB8AC3E}">
        <p14:creationId xmlns:p14="http://schemas.microsoft.com/office/powerpoint/2010/main" val="9164155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0"/>
          <p:cNvSpPr txBox="1">
            <a:spLocks noChangeArrowheads="1"/>
          </p:cNvSpPr>
          <p:nvPr/>
        </p:nvSpPr>
        <p:spPr bwMode="auto">
          <a:xfrm>
            <a:off x="73025" y="304800"/>
            <a:ext cx="8997950" cy="769938"/>
          </a:xfrm>
          <a:prstGeom prst="rect">
            <a:avLst/>
          </a:prstGeom>
          <a:noFill/>
          <a:ln w="9525">
            <a:noFill/>
            <a:miter lim="800000"/>
            <a:headEnd/>
            <a:tailEnd/>
          </a:ln>
        </p:spPr>
        <p:txBody>
          <a:bodyPr>
            <a:spAutoFit/>
          </a:bodyPr>
          <a:lstStyle/>
          <a:p>
            <a:pPr algn="ctr"/>
            <a:r>
              <a:rPr lang="en-US" sz="4400" b="1" dirty="0">
                <a:solidFill>
                  <a:srgbClr val="000000"/>
                </a:solidFill>
                <a:latin typeface="Arial" pitchFamily="34" charset="0"/>
              </a:rPr>
              <a:t>Why Use LAMMPS?</a:t>
            </a:r>
          </a:p>
        </p:txBody>
      </p:sp>
      <p:sp>
        <p:nvSpPr>
          <p:cNvPr id="22531" name="TextBox 29"/>
          <p:cNvSpPr txBox="1">
            <a:spLocks noChangeArrowheads="1"/>
          </p:cNvSpPr>
          <p:nvPr/>
        </p:nvSpPr>
        <p:spPr bwMode="auto">
          <a:xfrm>
            <a:off x="368300" y="1447800"/>
            <a:ext cx="8775700" cy="5162952"/>
          </a:xfrm>
          <a:prstGeom prst="rect">
            <a:avLst/>
          </a:prstGeom>
          <a:noFill/>
          <a:ln w="9525">
            <a:noFill/>
            <a:miter lim="800000"/>
            <a:headEnd/>
            <a:tailEnd/>
          </a:ln>
        </p:spPr>
        <p:txBody>
          <a:bodyPr wrap="square">
            <a:spAutoFit/>
          </a:bodyPr>
          <a:lstStyle/>
          <a:p>
            <a:pPr>
              <a:spcBef>
                <a:spcPts val="300"/>
              </a:spcBef>
            </a:pPr>
            <a:r>
              <a:rPr lang="en-US" sz="2400" dirty="0">
                <a:latin typeface="Arial" pitchFamily="34" charset="0"/>
              </a:rPr>
              <a:t>Answer 3: Modularity</a:t>
            </a:r>
          </a:p>
          <a:p>
            <a:pPr>
              <a:spcBef>
                <a:spcPts val="300"/>
              </a:spcBef>
            </a:pPr>
            <a:endParaRPr lang="en-US" sz="2400" dirty="0">
              <a:latin typeface="Arial" pitchFamily="34" charset="0"/>
            </a:endParaRPr>
          </a:p>
          <a:p>
            <a:pPr>
              <a:spcBef>
                <a:spcPts val="300"/>
              </a:spcBef>
            </a:pPr>
            <a:r>
              <a:rPr lang="en-US" sz="2400" b="1" dirty="0"/>
              <a:t>LAMMPS Objects</a:t>
            </a:r>
            <a:endParaRPr lang="en-US" sz="2400" b="1" dirty="0">
              <a:latin typeface="Arial" pitchFamily="34" charset="0"/>
            </a:endParaRPr>
          </a:p>
          <a:p>
            <a:pPr>
              <a:spcBef>
                <a:spcPts val="300"/>
              </a:spcBef>
            </a:pPr>
            <a:r>
              <a:rPr lang="en-US" sz="2400" i="1" dirty="0"/>
              <a:t>atom styles: </a:t>
            </a:r>
            <a:r>
              <a:rPr lang="en-US" sz="2400" dirty="0"/>
              <a:t>atom, charge, colloid, ellipsoid, point dipole</a:t>
            </a:r>
            <a:endParaRPr lang="en-US" sz="2400" i="1" dirty="0"/>
          </a:p>
          <a:p>
            <a:pPr>
              <a:spcBef>
                <a:spcPts val="300"/>
              </a:spcBef>
            </a:pPr>
            <a:r>
              <a:rPr lang="en-US" sz="2400" i="1" dirty="0"/>
              <a:t>pair styles: </a:t>
            </a:r>
            <a:r>
              <a:rPr lang="en-US" sz="2400" dirty="0"/>
              <a:t>LJ, Coulomb, </a:t>
            </a:r>
            <a:r>
              <a:rPr lang="en-US" sz="2400" dirty="0" err="1"/>
              <a:t>Tersoff</a:t>
            </a:r>
            <a:r>
              <a:rPr lang="en-US" sz="2400" dirty="0"/>
              <a:t>, </a:t>
            </a:r>
            <a:r>
              <a:rPr lang="en-US" sz="2400" dirty="0" err="1"/>
              <a:t>ReaxFF</a:t>
            </a:r>
            <a:r>
              <a:rPr lang="en-US" sz="2400" dirty="0"/>
              <a:t>, AI-REBO, COMB, MEAM, EAM, </a:t>
            </a:r>
            <a:r>
              <a:rPr lang="en-US" sz="2400" dirty="0" err="1"/>
              <a:t>Stillinger</a:t>
            </a:r>
            <a:r>
              <a:rPr lang="en-US" sz="2400" dirty="0"/>
              <a:t>-Weber, </a:t>
            </a:r>
          </a:p>
          <a:p>
            <a:pPr>
              <a:spcBef>
                <a:spcPts val="300"/>
              </a:spcBef>
            </a:pPr>
            <a:r>
              <a:rPr lang="en-US" sz="2400" i="1" dirty="0"/>
              <a:t>f</a:t>
            </a:r>
            <a:r>
              <a:rPr lang="en-US" sz="2400" i="1" dirty="0" smtClean="0"/>
              <a:t>ix styles</a:t>
            </a:r>
            <a:r>
              <a:rPr lang="en-US" sz="2400" i="1" dirty="0"/>
              <a:t>: </a:t>
            </a:r>
            <a:r>
              <a:rPr lang="en-US" sz="2400" dirty="0"/>
              <a:t>NVE dynamics, Nose-Hoover, </a:t>
            </a:r>
            <a:r>
              <a:rPr lang="en-US" sz="2400" dirty="0" err="1"/>
              <a:t>Berendsen</a:t>
            </a:r>
            <a:r>
              <a:rPr lang="en-US" sz="2400" dirty="0"/>
              <a:t>, </a:t>
            </a:r>
            <a:r>
              <a:rPr lang="en-US" sz="2400" dirty="0" err="1"/>
              <a:t>Langevin</a:t>
            </a:r>
            <a:r>
              <a:rPr lang="en-US" sz="2400" dirty="0"/>
              <a:t>, SLLOD, Indentation,...</a:t>
            </a:r>
          </a:p>
          <a:p>
            <a:pPr>
              <a:spcBef>
                <a:spcPts val="300"/>
              </a:spcBef>
            </a:pPr>
            <a:r>
              <a:rPr lang="en-US" sz="2400" i="1" dirty="0"/>
              <a:t>compute styles: </a:t>
            </a:r>
            <a:r>
              <a:rPr lang="en-US" sz="2400" dirty="0"/>
              <a:t>temperatures, pressures, per-atom energy, pair correlation function, mean square </a:t>
            </a:r>
            <a:r>
              <a:rPr lang="en-US" sz="2400" dirty="0" smtClean="0"/>
              <a:t>displacements</a:t>
            </a:r>
            <a:r>
              <a:rPr lang="en-US" sz="2400" dirty="0"/>
              <a:t>, spatial and time averages</a:t>
            </a:r>
          </a:p>
          <a:p>
            <a:pPr>
              <a:spcBef>
                <a:spcPts val="300"/>
              </a:spcBef>
            </a:pPr>
            <a:r>
              <a:rPr lang="en-US" sz="2400" dirty="0"/>
              <a:t>Goal: All computes works with all fixes work with all pair styles work with all atom styles</a:t>
            </a:r>
          </a:p>
        </p:txBody>
      </p:sp>
    </p:spTree>
    <p:extLst>
      <p:ext uri="{BB962C8B-B14F-4D97-AF65-F5344CB8AC3E}">
        <p14:creationId xmlns:p14="http://schemas.microsoft.com/office/powerpoint/2010/main" val="19027341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evel">
  <a:themeElements>
    <a:clrScheme name="Custom 5">
      <a:dk1>
        <a:srgbClr val="000000"/>
      </a:dk1>
      <a:lt1>
        <a:srgbClr val="FFFFFF"/>
      </a:lt1>
      <a:dk2>
        <a:srgbClr val="0033CC"/>
      </a:dk2>
      <a:lt2>
        <a:srgbClr val="3333CC"/>
      </a:lt2>
      <a:accent1>
        <a:srgbClr val="FFAC05"/>
      </a:accent1>
      <a:accent2>
        <a:srgbClr val="60C89B"/>
      </a:accent2>
      <a:accent3>
        <a:srgbClr val="7030A0"/>
      </a:accent3>
      <a:accent4>
        <a:srgbClr val="FF0000"/>
      </a:accent4>
      <a:accent5>
        <a:srgbClr val="2A7A58"/>
      </a:accent5>
      <a:accent6>
        <a:srgbClr val="B90000"/>
      </a:accent6>
      <a:hlink>
        <a:srgbClr val="CC0000"/>
      </a:hlink>
      <a:folHlink>
        <a:srgbClr val="999966"/>
      </a:folHlink>
    </a:clrScheme>
    <a:fontScheme name="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000000"/>
        </a:dk1>
        <a:lt1>
          <a:srgbClr val="FFFFFF"/>
        </a:lt1>
        <a:dk2>
          <a:srgbClr val="666699"/>
        </a:dk2>
        <a:lt2>
          <a:srgbClr val="00FFFF"/>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10">
        <a:dk1>
          <a:srgbClr val="000000"/>
        </a:dk1>
        <a:lt1>
          <a:srgbClr val="FFFFFF"/>
        </a:lt1>
        <a:dk2>
          <a:srgbClr val="0033CC"/>
        </a:dk2>
        <a:lt2>
          <a:srgbClr val="0033CC"/>
        </a:lt2>
        <a:accent1>
          <a:srgbClr val="FF9900"/>
        </a:accent1>
        <a:accent2>
          <a:srgbClr val="CC0000"/>
        </a:accent2>
        <a:accent3>
          <a:srgbClr val="FFFFFF"/>
        </a:accent3>
        <a:accent4>
          <a:srgbClr val="000000"/>
        </a:accent4>
        <a:accent5>
          <a:srgbClr val="FFCAAA"/>
        </a:accent5>
        <a:accent6>
          <a:srgbClr val="B90000"/>
        </a:accent6>
        <a:hlink>
          <a:srgbClr val="CC0000"/>
        </a:hlink>
        <a:folHlink>
          <a:srgbClr val="9999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16700</TotalTime>
  <Words>1932</Words>
  <Application>Microsoft Macintosh PowerPoint</Application>
  <PresentationFormat>Letter Paper (8.5x11 in)</PresentationFormat>
  <Paragraphs>222</Paragraphs>
  <Slides>13</Slides>
  <Notes>11</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5" baseType="lpstr">
      <vt:lpstr>Level</vt:lpstr>
      <vt:lpstr>Equation</vt:lpstr>
      <vt:lpstr>General LAMMPS Overview</vt:lpstr>
      <vt:lpstr>Introduction: What is large-scale MD good for?</vt:lpstr>
      <vt:lpstr>MD: What is it?</vt:lpstr>
      <vt:lpstr>MD Time Integration Algorithm</vt:lpstr>
      <vt:lpstr>PowerPoint Presentation</vt:lpstr>
      <vt:lpstr>Freely Available Parallel MD Codes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Sandia National Laboratories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Sandia Corporate Overview - Core group</dc:title>
  <dc:creator>Timothy Paul Peterson</dc:creator>
  <cp:keywords>SAND2009-0357 P</cp:keywords>
  <dc:description>Version of January 2009</dc:description>
  <cp:lastModifiedBy>Aidan Thompson</cp:lastModifiedBy>
  <cp:revision>1113</cp:revision>
  <cp:lastPrinted>2006-12-21T19:46:24Z</cp:lastPrinted>
  <dcterms:created xsi:type="dcterms:W3CDTF">2010-04-19T17:26:25Z</dcterms:created>
  <dcterms:modified xsi:type="dcterms:W3CDTF">2013-08-05T23:07:36Z</dcterms:modified>
</cp:coreProperties>
</file>