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10" r:id="rId3"/>
    <p:sldId id="327" r:id="rId4"/>
    <p:sldId id="307" r:id="rId5"/>
    <p:sldId id="300" r:id="rId6"/>
    <p:sldId id="268" r:id="rId7"/>
    <p:sldId id="281" r:id="rId8"/>
    <p:sldId id="297" r:id="rId9"/>
    <p:sldId id="276" r:id="rId10"/>
    <p:sldId id="272" r:id="rId11"/>
    <p:sldId id="320" r:id="rId12"/>
    <p:sldId id="321" r:id="rId13"/>
    <p:sldId id="259" r:id="rId14"/>
    <p:sldId id="273" r:id="rId15"/>
    <p:sldId id="296" r:id="rId16"/>
    <p:sldId id="322" r:id="rId17"/>
    <p:sldId id="280" r:id="rId18"/>
    <p:sldId id="311" r:id="rId1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27" autoAdjust="0"/>
  </p:normalViewPr>
  <p:slideViewPr>
    <p:cSldViewPr snapToGrid="0" snapToObjects="1">
      <p:cViewPr varScale="1">
        <p:scale>
          <a:sx n="90" d="100"/>
          <a:sy n="90" d="100"/>
        </p:scale>
        <p:origin x="-2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B2F1-528F-CC48-A16B-DEEE473F1C10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81D83-AF67-6646-B996-5C606A4192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80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1D83-AF67-6646-B996-5C606A41925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44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an example we calculate. The left figure shows a snapshot of MD simulation in LAMMPS.</a:t>
            </a:r>
          </a:p>
          <a:p>
            <a:r>
              <a:rPr kumimoji="1" lang="en-US" altLang="ja-JP" baseline="0" dirty="0" smtClean="0"/>
              <a:t>The right figure shows a xx component of pressure tensor obtained by our implementation in LAMMPS.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1D83-AF67-6646-B996-5C606A41925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00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B99CE5-7556-6D40-BF8D-0D1D880B9EF0}" type="slidenum">
              <a:rPr lang="en-US"/>
              <a:pPr/>
              <a:t>5</a:t>
            </a:fld>
            <a:endParaRPr lang="en-US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dirty="0" smtClean="0"/>
              <a:t>More </a:t>
            </a:r>
            <a:r>
              <a:rPr lang="en-US" altLang="ja-JP" dirty="0" err="1" smtClean="0"/>
              <a:t>explicitely</a:t>
            </a:r>
            <a:r>
              <a:rPr lang="en-US" altLang="ja-JP" dirty="0" smtClean="0"/>
              <a:t>, stress tensor is represented like</a:t>
            </a:r>
            <a:r>
              <a:rPr lang="en-US" altLang="ja-JP" baseline="0" dirty="0" smtClean="0"/>
              <a:t> this.</a:t>
            </a:r>
          </a:p>
          <a:p>
            <a:r>
              <a:rPr lang="en-US" altLang="ja-JP" baseline="0" dirty="0" smtClean="0"/>
              <a:t>Stress or pressure tensor field is introduced as a something whose divergence describe time evolution of momentum flux</a:t>
            </a:r>
            <a:endParaRPr lang="ja-JP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936A0-AB1D-EA4D-9E2B-E4D8177E194D}" type="slidenum">
              <a:rPr lang="en-US"/>
              <a:pPr/>
              <a:t>6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1D83-AF67-6646-B996-5C606A41925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41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FF432D-33D0-B84F-9B8E-CE0773289FFB}" type="slidenum">
              <a:rPr lang="en-US"/>
              <a:pPr/>
              <a:t>9</a:t>
            </a:fld>
            <a:endParaRPr 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dirty="0" smtClean="0"/>
              <a:t>They represent the line segment as</a:t>
            </a:r>
            <a:r>
              <a:rPr lang="en-US" altLang="ja-JP" baseline="0" dirty="0" smtClean="0"/>
              <a:t> a collection of points.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They</a:t>
            </a:r>
            <a:r>
              <a:rPr lang="en-US" altLang="ja-JP" baseline="0" dirty="0" smtClean="0"/>
              <a:t> count the number of the points in each bin and evaluate the</a:t>
            </a:r>
            <a:endParaRPr lang="ja-JP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5A68FA-9D5E-2F4B-91B3-034A6E3096EE}" type="slidenum">
              <a:rPr lang="en-US"/>
              <a:pPr/>
              <a:t>10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dirty="0" smtClean="0"/>
              <a:t>Have to consider the</a:t>
            </a:r>
            <a:r>
              <a:rPr lang="en-US" altLang="ja-JP" baseline="0" dirty="0" smtClean="0"/>
              <a:t> direction of the basis vector for each position in the contour</a:t>
            </a:r>
            <a:endParaRPr lang="ja-JP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A2640B-0924-7A46-B598-61BFDDBB2D8B}" type="slidenum">
              <a:rPr lang="en-US"/>
              <a:pPr/>
              <a:t>13</a:t>
            </a:fld>
            <a:endParaRPr lang="en-US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dirty="0" smtClean="0"/>
              <a:t>Normal component is constant</a:t>
            </a:r>
            <a:endParaRPr lang="ja-JP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0AB3A4-2E44-DD4E-8419-A92156495FB6}" type="slidenum">
              <a:rPr lang="en-US"/>
              <a:pPr/>
              <a:t>14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41" y="4343436"/>
            <a:ext cx="5486720" cy="4114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ja-JP" dirty="0" smtClean="0"/>
              <a:t>Normal component</a:t>
            </a:r>
            <a:endParaRPr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73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10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929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5025" y="3937000"/>
            <a:ext cx="4037013" cy="218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A36452CD-74F4-544B-9865-18D5C64B6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2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00E64298-EF6D-2D44-AC8C-5D7F43DFA2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9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18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91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59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14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19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84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60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25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42BD-842A-B54D-8F8D-AA9F22F817F5}" type="datetimeFigureOut">
              <a:rPr kumimoji="1" lang="ja-JP" altLang="en-US" smtClean="0"/>
              <a:t>2013/08/18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1198-4BCD-2E41-91F8-743E44FAD1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02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38.emf"/><Relationship Id="rId13" Type="http://schemas.openxmlformats.org/officeDocument/2006/relationships/image" Target="../media/image39.emf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68.emf"/><Relationship Id="rId13" Type="http://schemas.openxmlformats.org/officeDocument/2006/relationships/image" Target="../media/image69.emf"/><Relationship Id="rId14" Type="http://schemas.openxmlformats.org/officeDocument/2006/relationships/image" Target="../media/image26.png"/><Relationship Id="rId15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wmf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emf"/><Relationship Id="rId1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3" Type="http://schemas.openxmlformats.org/officeDocument/2006/relationships/image" Target="../media/image30.emf"/><Relationship Id="rId14" Type="http://schemas.openxmlformats.org/officeDocument/2006/relationships/image" Target="../media/image31.emf"/><Relationship Id="rId1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emf"/><Relationship Id="rId20" Type="http://schemas.openxmlformats.org/officeDocument/2006/relationships/image" Target="../media/image50.emf"/><Relationship Id="rId21" Type="http://schemas.openxmlformats.org/officeDocument/2006/relationships/image" Target="../media/image51.emf"/><Relationship Id="rId22" Type="http://schemas.openxmlformats.org/officeDocument/2006/relationships/image" Target="../media/image52.emf"/><Relationship Id="rId23" Type="http://schemas.openxmlformats.org/officeDocument/2006/relationships/image" Target="../media/image34.emf"/><Relationship Id="rId10" Type="http://schemas.openxmlformats.org/officeDocument/2006/relationships/image" Target="../media/image42.emf"/><Relationship Id="rId11" Type="http://schemas.openxmlformats.org/officeDocument/2006/relationships/image" Target="../media/image43.emf"/><Relationship Id="rId12" Type="http://schemas.openxmlformats.org/officeDocument/2006/relationships/image" Target="../media/image44.emf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35.emf"/><Relationship Id="rId15" Type="http://schemas.openxmlformats.org/officeDocument/2006/relationships/image" Target="../media/image45.emf"/><Relationship Id="rId16" Type="http://schemas.openxmlformats.org/officeDocument/2006/relationships/image" Target="../media/image46.emf"/><Relationship Id="rId17" Type="http://schemas.openxmlformats.org/officeDocument/2006/relationships/image" Target="../media/image47.emf"/><Relationship Id="rId18" Type="http://schemas.openxmlformats.org/officeDocument/2006/relationships/image" Target="../media/image48.emf"/><Relationship Id="rId19" Type="http://schemas.openxmlformats.org/officeDocument/2006/relationships/image" Target="../media/image4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3923" y="2130425"/>
            <a:ext cx="8990077" cy="1470025"/>
          </a:xfrm>
        </p:spPr>
        <p:txBody>
          <a:bodyPr>
            <a:normAutofit/>
          </a:bodyPr>
          <a:lstStyle/>
          <a:p>
            <a:r>
              <a:rPr lang="en-US" altLang="ja-JP" dirty="0"/>
              <a:t>A new method for calculating the pressure profile by LAMMPS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6961" y="3886200"/>
            <a:ext cx="8852116" cy="1752600"/>
          </a:xfrm>
        </p:spPr>
        <p:txBody>
          <a:bodyPr>
            <a:normAutofit fontScale="92500"/>
          </a:bodyPr>
          <a:lstStyle/>
          <a:p>
            <a:pPr algn="r"/>
            <a:r>
              <a:rPr lang="en-US" altLang="ja-JP" dirty="0" smtClean="0"/>
              <a:t>Tohoku University </a:t>
            </a:r>
          </a:p>
          <a:p>
            <a:pPr algn="r"/>
            <a:r>
              <a:rPr lang="en-US" altLang="ja-JP" dirty="0" smtClean="0"/>
              <a:t>Advanced Institute for Material Research(WPI-AIMR)</a:t>
            </a:r>
          </a:p>
          <a:p>
            <a:pPr algn="r"/>
            <a:r>
              <a:rPr lang="en-US" altLang="ja-JP" dirty="0" err="1" smtClean="0"/>
              <a:t>Takenobu</a:t>
            </a:r>
            <a:r>
              <a:rPr lang="en-US" altLang="ja-JP" dirty="0" smtClean="0"/>
              <a:t> Nakamura</a:t>
            </a: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39087"/>
            <a:ext cx="73693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August </a:t>
            </a:r>
            <a:r>
              <a:rPr lang="en-US" altLang="ja-JP" sz="3200" dirty="0"/>
              <a:t>2013 </a:t>
            </a:r>
            <a:endParaRPr lang="en-US" altLang="ja-JP" sz="3200" dirty="0" smtClean="0"/>
          </a:p>
          <a:p>
            <a:r>
              <a:rPr lang="en-US" altLang="ja-JP" sz="3200" dirty="0" smtClean="0"/>
              <a:t>LAMMPS </a:t>
            </a:r>
            <a:r>
              <a:rPr lang="en-US" altLang="ja-JP" sz="3200" dirty="0"/>
              <a:t>Users' Workshop and Symposium</a:t>
            </a:r>
            <a:endParaRPr kumimoji="1" lang="en-US" altLang="ja-JP" sz="32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1" y="5370271"/>
            <a:ext cx="2866820" cy="13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6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229600" cy="512762"/>
          </a:xfrm>
          <a:ln/>
        </p:spPr>
        <p:txBody>
          <a:bodyPr>
            <a:normAutofit fontScale="90000"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4000" dirty="0" smtClean="0">
                <a:latin typeface="Calibri(見出し)"/>
                <a:cs typeface="Calibri(見出し)"/>
              </a:rPr>
              <a:t>Pressure profile of spherical geometry</a:t>
            </a:r>
            <a:endParaRPr lang="en-US" sz="4000" dirty="0">
              <a:latin typeface="Calibri(見出し)"/>
              <a:cs typeface="Calibri(見出し)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6" y="1309526"/>
            <a:ext cx="6825583" cy="23860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2" y="4754515"/>
            <a:ext cx="7619909" cy="2103485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755650"/>
            <a:ext cx="3429000" cy="784070"/>
          </a:xfrm>
          <a:prstGeom prst="rect">
            <a:avLst/>
          </a:prstGeom>
        </p:spPr>
      </p:pic>
      <p:grpSp>
        <p:nvGrpSpPr>
          <p:cNvPr id="38" name="図形グループ 37"/>
          <p:cNvGrpSpPr/>
          <p:nvPr/>
        </p:nvGrpSpPr>
        <p:grpSpPr>
          <a:xfrm>
            <a:off x="6278883" y="2362118"/>
            <a:ext cx="2763517" cy="2292364"/>
            <a:chOff x="4363634" y="1770427"/>
            <a:chExt cx="4822178" cy="3658668"/>
          </a:xfrm>
        </p:grpSpPr>
        <p:sp>
          <p:nvSpPr>
            <p:cNvPr id="39" name="Oval 126"/>
            <p:cNvSpPr>
              <a:spLocks noChangeArrowheads="1"/>
            </p:cNvSpPr>
            <p:nvPr/>
          </p:nvSpPr>
          <p:spPr bwMode="auto">
            <a:xfrm>
              <a:off x="5291071" y="2434686"/>
              <a:ext cx="3006894" cy="2994409"/>
            </a:xfrm>
            <a:prstGeom prst="ellipse">
              <a:avLst/>
            </a:prstGeom>
            <a:solidFill>
              <a:srgbClr val="FF0000">
                <a:alpha val="54901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" name="Oval 127"/>
            <p:cNvSpPr>
              <a:spLocks noChangeArrowheads="1"/>
            </p:cNvSpPr>
            <p:nvPr/>
          </p:nvSpPr>
          <p:spPr bwMode="auto">
            <a:xfrm>
              <a:off x="5844206" y="2958550"/>
              <a:ext cx="1900624" cy="19424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Line 128"/>
            <p:cNvSpPr>
              <a:spLocks noChangeShapeType="1"/>
            </p:cNvSpPr>
            <p:nvPr/>
          </p:nvSpPr>
          <p:spPr bwMode="auto">
            <a:xfrm flipH="1" flipV="1">
              <a:off x="5195416" y="2531079"/>
              <a:ext cx="754843" cy="5699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2" name="Line 129"/>
            <p:cNvSpPr>
              <a:spLocks noChangeShapeType="1"/>
            </p:cNvSpPr>
            <p:nvPr/>
          </p:nvSpPr>
          <p:spPr bwMode="auto">
            <a:xfrm flipH="1">
              <a:off x="5573875" y="3101043"/>
              <a:ext cx="376382" cy="5699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3" name="Line 140"/>
            <p:cNvSpPr>
              <a:spLocks noChangeShapeType="1"/>
            </p:cNvSpPr>
            <p:nvPr/>
          </p:nvSpPr>
          <p:spPr bwMode="auto">
            <a:xfrm flipV="1">
              <a:off x="6624002" y="2340392"/>
              <a:ext cx="2062821" cy="10519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stealth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4" name="Line 140"/>
            <p:cNvSpPr>
              <a:spLocks noChangeShapeType="1"/>
            </p:cNvSpPr>
            <p:nvPr/>
          </p:nvSpPr>
          <p:spPr bwMode="auto">
            <a:xfrm flipV="1">
              <a:off x="7177138" y="2811870"/>
              <a:ext cx="617598" cy="289174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dirty="0"/>
            </a:p>
          </p:txBody>
        </p:sp>
        <p:pic>
          <p:nvPicPr>
            <p:cNvPr id="45" name="図 10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67" y="3576712"/>
              <a:ext cx="266170" cy="28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図 1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326" y="3955987"/>
              <a:ext cx="378461" cy="38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40"/>
            <p:cNvSpPr>
              <a:spLocks noChangeShapeType="1"/>
            </p:cNvSpPr>
            <p:nvPr/>
          </p:nvSpPr>
          <p:spPr bwMode="auto">
            <a:xfrm flipV="1">
              <a:off x="7742749" y="3861693"/>
              <a:ext cx="56561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48" name="図 1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798" y="2057504"/>
              <a:ext cx="1530481" cy="70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図 18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634" y="3536897"/>
              <a:ext cx="1530481" cy="6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図 2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16" y="4896849"/>
              <a:ext cx="2541096" cy="53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円/楕円 303"/>
            <p:cNvSpPr>
              <a:spLocks noChangeArrowheads="1"/>
            </p:cNvSpPr>
            <p:nvPr/>
          </p:nvSpPr>
          <p:spPr bwMode="auto">
            <a:xfrm>
              <a:off x="6611526" y="3291728"/>
              <a:ext cx="93577" cy="94294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sp>
          <p:nvSpPr>
            <p:cNvPr id="52" name="円/楕円 304"/>
            <p:cNvSpPr>
              <a:spLocks noChangeArrowheads="1"/>
            </p:cNvSpPr>
            <p:nvPr/>
          </p:nvSpPr>
          <p:spPr bwMode="auto">
            <a:xfrm>
              <a:off x="8686823" y="2246095"/>
              <a:ext cx="93577" cy="94296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pic>
          <p:nvPicPr>
            <p:cNvPr id="53" name="図 30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168" y="1770427"/>
              <a:ext cx="465798" cy="620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図 30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295" y="3480321"/>
              <a:ext cx="41589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図 6546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676" y="2531077"/>
              <a:ext cx="449163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図 654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944" y="2149705"/>
              <a:ext cx="499070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57298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102" y="1939990"/>
            <a:ext cx="4735324" cy="4607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58" y="1568182"/>
            <a:ext cx="4233882" cy="460626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051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modify</a:t>
            </a:r>
            <a:r>
              <a:rPr lang="en-US" altLang="ja-JP" sz="2800" dirty="0" smtClean="0"/>
              <a:t> angle_*.</a:t>
            </a:r>
            <a:r>
              <a:rPr lang="en-US" altLang="ja-JP" sz="2800" dirty="0" err="1" smtClean="0"/>
              <a:t>cpp</a:t>
            </a:r>
            <a:endParaRPr lang="en-US" altLang="ja-JP" sz="2800" dirty="0" smtClean="0"/>
          </a:p>
          <a:p>
            <a:pPr lvl="2"/>
            <a:endParaRPr kumimoji="1" lang="en-US" altLang="ja-JP" sz="2000" dirty="0" smtClean="0"/>
          </a:p>
          <a:p>
            <a:pPr lvl="2"/>
            <a:endParaRPr kumimoji="1" lang="en-US" altLang="ja-JP" sz="2000" dirty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modify</a:t>
            </a:r>
            <a:r>
              <a:rPr lang="en-US" altLang="ja-JP" sz="2800" dirty="0" smtClean="0"/>
              <a:t> dihedral_*.</a:t>
            </a:r>
            <a:r>
              <a:rPr lang="en-US" altLang="ja-JP" sz="2800" dirty="0" err="1" smtClean="0"/>
              <a:t>cpp</a:t>
            </a:r>
            <a:r>
              <a:rPr lang="en-US" altLang="ja-JP" sz="2800" dirty="0" smtClean="0"/>
              <a:t> and improper_*.</a:t>
            </a:r>
            <a:r>
              <a:rPr lang="en-US" altLang="ja-JP" sz="2800" dirty="0" err="1" smtClean="0"/>
              <a:t>cpp</a:t>
            </a:r>
            <a:endParaRPr lang="en-US" altLang="ja-JP" sz="2800" dirty="0" smtClean="0"/>
          </a:p>
          <a:p>
            <a:pPr lvl="2"/>
            <a:endParaRPr kumimoji="1" lang="en-US" altLang="ja-JP" sz="2000" dirty="0" smtClean="0"/>
          </a:p>
          <a:p>
            <a:pPr lvl="2"/>
            <a:endParaRPr kumimoji="1" lang="en-US" altLang="ja-JP" dirty="0"/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Create new compute</a:t>
            </a:r>
          </a:p>
          <a:p>
            <a:pPr lvl="1"/>
            <a:r>
              <a:rPr lang="en-US" altLang="ja-JP" sz="2400" dirty="0" smtClean="0"/>
              <a:t>extraction</a:t>
            </a:r>
          </a:p>
          <a:p>
            <a:endParaRPr kumimoji="1" lang="en-US" altLang="ja-JP" sz="2800" dirty="0"/>
          </a:p>
          <a:p>
            <a:endParaRPr lang="en-US" altLang="ja-JP" sz="2800" dirty="0" smtClean="0"/>
          </a:p>
          <a:p>
            <a:endParaRPr kumimoji="1" lang="en-US" altLang="ja-JP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840" y="1610041"/>
            <a:ext cx="4029161" cy="40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58" y="2801116"/>
            <a:ext cx="3881771" cy="4860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485" y="2846333"/>
            <a:ext cx="4144015" cy="425180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4649511" y="3220713"/>
            <a:ext cx="4141590" cy="470888"/>
            <a:chOff x="1641743" y="4552632"/>
            <a:chExt cx="6702157" cy="4191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1743" y="4552632"/>
              <a:ext cx="2273300" cy="41910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200" y="4583992"/>
              <a:ext cx="4457700" cy="342900"/>
            </a:xfrm>
            <a:prstGeom prst="rect">
              <a:avLst/>
            </a:prstGeom>
          </p:spPr>
        </p:pic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34" y="4631213"/>
            <a:ext cx="4163975" cy="18923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8676" y="3777892"/>
            <a:ext cx="4626283" cy="3075424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667758" y="1610041"/>
            <a:ext cx="8227501" cy="793632"/>
          </a:xfrm>
          <a:prstGeom prst="roundRect">
            <a:avLst/>
          </a:prstGeom>
          <a:noFill/>
          <a:ln w="57150" cmpd="sng">
            <a:solidFill>
              <a:srgbClr val="00F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667758" y="2828452"/>
            <a:ext cx="8227501" cy="812768"/>
          </a:xfrm>
          <a:prstGeom prst="roundRect">
            <a:avLst/>
          </a:prstGeom>
          <a:noFill/>
          <a:ln w="57150" cmpd="sng">
            <a:solidFill>
              <a:srgbClr val="00F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2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92" y="633689"/>
            <a:ext cx="1323002" cy="9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15" y="759300"/>
            <a:ext cx="381000" cy="368300"/>
          </a:xfrm>
          <a:prstGeom prst="rect">
            <a:avLst/>
          </a:prstGeom>
        </p:spPr>
      </p:pic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43" y="603250"/>
            <a:ext cx="393700" cy="368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19" y="433823"/>
            <a:ext cx="1637187" cy="111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69" y="787400"/>
            <a:ext cx="381000" cy="368300"/>
          </a:xfrm>
          <a:prstGeom prst="rect">
            <a:avLst/>
          </a:prstGeom>
        </p:spPr>
      </p:pic>
      <p:pic>
        <p:nvPicPr>
          <p:cNvPr id="29" name="図 28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43" y="971550"/>
            <a:ext cx="393700" cy="368300"/>
          </a:xfrm>
          <a:prstGeom prst="rect">
            <a:avLst/>
          </a:prstGeom>
        </p:spPr>
      </p:pic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361950"/>
            <a:ext cx="393700" cy="3683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37957"/>
            <a:ext cx="8229600" cy="59573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Implementing in LAMMPS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866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9516"/>
            <a:ext cx="8229600" cy="71204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Preparing input script</a:t>
            </a:r>
            <a:r>
              <a:rPr kumimoji="1" lang="en-US" altLang="ja-JP" dirty="0" smtClean="0"/>
              <a:t> in LAMMPS   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8680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Examples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lang="en-US" altLang="ja-JP" dirty="0" smtClean="0"/>
              <a:t>yntax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5623"/>
            <a:ext cx="8446257" cy="216447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09" y="3680094"/>
            <a:ext cx="6459198" cy="3063462"/>
          </a:xfrm>
          <a:prstGeom prst="rect">
            <a:avLst/>
          </a:prstGeom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6790978" y="782305"/>
            <a:ext cx="1303337" cy="1276350"/>
          </a:xfrm>
          <a:prstGeom prst="ellipse">
            <a:avLst/>
          </a:prstGeom>
          <a:solidFill>
            <a:srgbClr val="FF99CC">
              <a:alpha val="50000"/>
            </a:srgbClr>
          </a:solidFill>
          <a:ln w="38160" cap="flat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7030690" y="988680"/>
            <a:ext cx="823913" cy="828675"/>
          </a:xfrm>
          <a:prstGeom prst="ellipse">
            <a:avLst/>
          </a:prstGeom>
          <a:solidFill>
            <a:schemeClr val="bg1"/>
          </a:solidFill>
          <a:ln w="38160" cap="flat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7950201" y="431800"/>
            <a:ext cx="1193800" cy="711200"/>
          </a:xfrm>
          <a:prstGeom prst="wedgeRoundRectCallout">
            <a:avLst>
              <a:gd name="adj1" fmla="val -59501"/>
              <a:gd name="adj2" fmla="val 116362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mtClean="0"/>
              <a:t>C.O.M.</a:t>
            </a:r>
            <a:r>
              <a:rPr lang="en-US" altLang="ja-JP" smtClean="0">
                <a:sym typeface="Wingdings"/>
              </a:rPr>
              <a:t></a:t>
            </a:r>
            <a:endParaRPr lang="en-US" altLang="ja-JP" dirty="0" smtClean="0">
              <a:sym typeface="Wingdings"/>
            </a:endParaRPr>
          </a:p>
          <a:p>
            <a:pPr algn="ctr"/>
            <a:r>
              <a:rPr lang="en-US" altLang="ja-JP" dirty="0" smtClean="0"/>
              <a:t>o</a:t>
            </a:r>
            <a:r>
              <a:rPr kumimoji="1" lang="en-US" altLang="ja-JP" dirty="0" smtClean="0"/>
              <a:t>il group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4965700" y="1515623"/>
            <a:ext cx="482600" cy="543032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屈折矢印 8"/>
          <p:cNvSpPr/>
          <p:nvPr/>
        </p:nvSpPr>
        <p:spPr>
          <a:xfrm flipH="1" flipV="1">
            <a:off x="5079998" y="874377"/>
            <a:ext cx="2870201" cy="603145"/>
          </a:xfrm>
          <a:prstGeom prst="bentUpArrow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1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45" y="980543"/>
            <a:ext cx="5136995" cy="3909090"/>
          </a:xfrm>
          <a:prstGeom prst="rect">
            <a:avLst/>
          </a:prstGeom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41099" y="89765"/>
            <a:ext cx="8857883" cy="833438"/>
          </a:xfrm>
          <a:ln/>
        </p:spPr>
        <p:txBody>
          <a:bodyPr>
            <a:normAutofit fontScale="90000"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3600" dirty="0" smtClean="0"/>
              <a:t>Example 1</a:t>
            </a:r>
            <a:br>
              <a:rPr lang="en-US" altLang="ja-JP" sz="3600" dirty="0" smtClean="0"/>
            </a:br>
            <a:r>
              <a:rPr lang="en-US" altLang="ja-JP" sz="3600" dirty="0" smtClean="0"/>
              <a:t>Lateral pressure profile for planar membrane </a:t>
            </a:r>
            <a:endParaRPr lang="en-US" sz="3600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 rot="16200000">
            <a:off x="618916" y="2165167"/>
            <a:ext cx="260978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 i="1" dirty="0">
                <a:latin typeface="Times New Roman" charset="0"/>
              </a:rPr>
              <a:t>P </a:t>
            </a:r>
            <a:r>
              <a:rPr lang="en-US" sz="2400" baseline="30000" dirty="0">
                <a:latin typeface="Times New Roman" charset="0"/>
              </a:rPr>
              <a:t>T </a:t>
            </a:r>
            <a:r>
              <a:rPr lang="en-US" sz="2400" dirty="0">
                <a:latin typeface="Times New Roman" charset="0"/>
              </a:rPr>
              <a:t>(z</a:t>
            </a:r>
            <a:r>
              <a:rPr lang="en-US" sz="2400" dirty="0" smtClean="0">
                <a:latin typeface="Times New Roman" charset="0"/>
              </a:rPr>
              <a:t>)  </a:t>
            </a:r>
            <a:r>
              <a:rPr lang="en-US" sz="2400" i="1" dirty="0" smtClean="0">
                <a:latin typeface="Times New Roman" charset="0"/>
              </a:rPr>
              <a:t>- P </a:t>
            </a:r>
            <a:r>
              <a:rPr lang="en-US" sz="2400" baseline="30000" dirty="0" smtClean="0">
                <a:latin typeface="Times New Roman" charset="0"/>
              </a:rPr>
              <a:t>N</a:t>
            </a:r>
            <a:r>
              <a:rPr lang="en-US" sz="2400" dirty="0" smtClean="0">
                <a:latin typeface="Times New Roman" charset="0"/>
              </a:rPr>
              <a:t> </a:t>
            </a:r>
            <a:r>
              <a:rPr lang="en-US" sz="2400" dirty="0">
                <a:latin typeface="Times New Roman" charset="0"/>
              </a:rPr>
              <a:t>[bar]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24" y="2334738"/>
            <a:ext cx="1143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28700" y="6092588"/>
            <a:ext cx="770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compute ID all stress/spatial lipids plane “</a:t>
            </a:r>
            <a:r>
              <a:rPr kumimoji="1" lang="en-US" altLang="ja-JP" sz="2400" dirty="0" err="1" smtClean="0"/>
              <a:t>width_of_bin</a:t>
            </a:r>
            <a:r>
              <a:rPr kumimoji="1" lang="en-US" altLang="ja-JP" sz="2400" dirty="0" smtClean="0"/>
              <a:t>” z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122" y="4833805"/>
            <a:ext cx="4683783" cy="13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3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19487" y="47036"/>
            <a:ext cx="8892951" cy="110897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smtClean="0"/>
              <a:t>Example 2</a:t>
            </a:r>
            <a:br>
              <a:rPr lang="en-US" sz="3200" dirty="0" smtClean="0"/>
            </a:br>
            <a:r>
              <a:rPr lang="en-US" sz="3200" dirty="0" smtClean="0"/>
              <a:t>Pressure profile for SUV along radial axis</a:t>
            </a:r>
            <a:endParaRPr lang="en-US" sz="32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1490399" y="1256131"/>
            <a:ext cx="5570548" cy="4894385"/>
            <a:chOff x="2271354" y="1563688"/>
            <a:chExt cx="4718050" cy="4036293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438" y="1563688"/>
              <a:ext cx="4030662" cy="296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4">
              <a:lum bright="-80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354" y="3893418"/>
              <a:ext cx="4718050" cy="170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80000" contrast="100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テキスト ボックス 1"/>
          <p:cNvSpPr txBox="1"/>
          <p:nvPr/>
        </p:nvSpPr>
        <p:spPr>
          <a:xfrm>
            <a:off x="4762113" y="1009871"/>
            <a:ext cx="440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T.N. </a:t>
            </a:r>
            <a:r>
              <a:rPr lang="en-US" altLang="ja-JP" dirty="0" err="1" smtClean="0"/>
              <a:t>et.al</a:t>
            </a:r>
            <a:r>
              <a:rPr lang="en-US" altLang="ja-JP" dirty="0" smtClean="0"/>
              <a:t>., J</a:t>
            </a:r>
            <a:r>
              <a:rPr lang="en-US" altLang="ja-JP" dirty="0"/>
              <a:t>. Chem. Phys. 135, 094106 (2011)</a:t>
            </a:r>
            <a:endParaRPr kumimoji="1" lang="ja-JP" altLang="en-US" dirty="0"/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6849715" y="1907108"/>
            <a:ext cx="1303337" cy="1276350"/>
          </a:xfrm>
          <a:prstGeom prst="ellipse">
            <a:avLst/>
          </a:prstGeom>
          <a:solidFill>
            <a:srgbClr val="FF99CC">
              <a:alpha val="50000"/>
            </a:srgbClr>
          </a:solidFill>
          <a:ln w="38160" cap="flat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7089427" y="2113483"/>
            <a:ext cx="823913" cy="828675"/>
          </a:xfrm>
          <a:prstGeom prst="ellipse">
            <a:avLst/>
          </a:prstGeom>
          <a:solidFill>
            <a:srgbClr val="FFFFFF">
              <a:alpha val="50000"/>
            </a:srgbClr>
          </a:solidFill>
          <a:ln w="38160" cap="flat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 flipV="1">
            <a:off x="7503765" y="2540520"/>
            <a:ext cx="1199098" cy="0"/>
          </a:xfrm>
          <a:prstGeom prst="line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15607" y="6279634"/>
            <a:ext cx="744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 compute ID all stress/spatial lipids sphere “</a:t>
            </a:r>
            <a:r>
              <a:rPr kumimoji="1" lang="en-US" altLang="ja-JP" sz="2400" dirty="0" err="1" smtClean="0"/>
              <a:t>width_of_bin</a:t>
            </a:r>
            <a:r>
              <a:rPr kumimoji="1" lang="en-US" altLang="ja-JP" sz="2400" dirty="0" smtClean="0"/>
              <a:t>”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6727" y="2413000"/>
            <a:ext cx="369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latin typeface="Times"/>
                <a:cs typeface="Times"/>
              </a:rPr>
              <a:t>r</a:t>
            </a:r>
            <a:endParaRPr kumimoji="1" lang="ja-JP" altLang="en-US" sz="3200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13428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638"/>
            <a:ext cx="9144000" cy="53538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Example 3</a:t>
            </a:r>
            <a:br>
              <a:rPr lang="en-US" altLang="ja-JP" sz="3200" dirty="0"/>
            </a:br>
            <a:r>
              <a:rPr lang="en-US" altLang="ja-JP" sz="3200" dirty="0" smtClean="0"/>
              <a:t>pressure distribution of buckled membrane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7686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vvecmax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420" y="3159696"/>
            <a:ext cx="4379660" cy="3284745"/>
          </a:xfrm>
          <a:prstGeom prst="rect">
            <a:avLst/>
          </a:prstGeom>
        </p:spPr>
      </p:pic>
      <p:pic>
        <p:nvPicPr>
          <p:cNvPr id="8" name="compare_bwr.gif">
            <a:hlinkHover r:id="" action="ppaction://ole?verb=0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6641" y="2699408"/>
            <a:ext cx="4867456" cy="36505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/>
              <a:t>Example 4</a:t>
            </a:r>
            <a:br>
              <a:rPr lang="en-US" altLang="ja-JP" sz="3200" dirty="0"/>
            </a:br>
            <a:r>
              <a:rPr lang="en-US" altLang="ja-JP" sz="3200" dirty="0"/>
              <a:t>time evolution of stress for </a:t>
            </a:r>
            <a:r>
              <a:rPr lang="en-US" altLang="ja-JP" sz="3200" dirty="0" smtClean="0"/>
              <a:t>indentation</a:t>
            </a:r>
            <a:br>
              <a:rPr lang="en-US" altLang="ja-JP" sz="3200" dirty="0" smtClean="0"/>
            </a:br>
            <a:r>
              <a:rPr lang="en-US" altLang="ja-JP" sz="3200" dirty="0" smtClean="0"/>
              <a:t>(</a:t>
            </a:r>
            <a:r>
              <a:rPr lang="en-US" altLang="ja-JP" sz="3200" dirty="0" err="1" smtClean="0"/>
              <a:t>lammps</a:t>
            </a:r>
            <a:r>
              <a:rPr lang="en-US" altLang="ja-JP" sz="3200" dirty="0" smtClean="0"/>
              <a:t>/examples/indent/)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7500" y="1519238"/>
            <a:ext cx="4038600" cy="4525963"/>
          </a:xfrm>
        </p:spPr>
        <p:txBody>
          <a:bodyPr/>
          <a:lstStyle/>
          <a:p>
            <a:r>
              <a:rPr lang="en-US" altLang="ja-JP" dirty="0" smtClean="0"/>
              <a:t>Maximum principal stress </a:t>
            </a:r>
            <a:r>
              <a:rPr lang="en-US" altLang="ja-JP" i="1" dirty="0" err="1" smtClean="0">
                <a:latin typeface="Times"/>
                <a:cs typeface="Times"/>
              </a:rPr>
              <a:t>P</a:t>
            </a:r>
            <a:r>
              <a:rPr lang="en-US" altLang="ja-JP" sz="2000" dirty="0" err="1" smtClean="0">
                <a:latin typeface="Times"/>
                <a:cs typeface="Times"/>
              </a:rPr>
              <a:t>max</a:t>
            </a:r>
            <a:r>
              <a:rPr lang="en-US" altLang="ja-JP" i="1" dirty="0" smtClean="0">
                <a:latin typeface="Times"/>
                <a:cs typeface="Times"/>
              </a:rPr>
              <a:t> </a:t>
            </a:r>
            <a:r>
              <a:rPr lang="en-US" altLang="ja-JP" dirty="0" smtClean="0"/>
              <a:t>and particles</a:t>
            </a:r>
          </a:p>
          <a:p>
            <a:pPr lvl="1"/>
            <a:r>
              <a:rPr kumimoji="1" lang="en-US" altLang="ja-JP" dirty="0" smtClean="0"/>
              <a:t>Length=magnitude </a:t>
            </a:r>
          </a:p>
          <a:p>
            <a:pPr lvl="1"/>
            <a:r>
              <a:rPr lang="en-US" altLang="ja-JP" dirty="0" smtClean="0"/>
              <a:t>Direction principal axis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8500" y="1485900"/>
            <a:ext cx="4038600" cy="4525963"/>
          </a:xfrm>
        </p:spPr>
        <p:txBody>
          <a:bodyPr/>
          <a:lstStyle/>
          <a:p>
            <a:r>
              <a:rPr lang="en-US" altLang="ja-JP" dirty="0" smtClean="0"/>
              <a:t>Comparison with stress/atom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22095" y="3062911"/>
            <a:ext cx="120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err="1" smtClean="0">
                <a:latin typeface="Times"/>
                <a:cs typeface="Times"/>
              </a:rPr>
              <a:t>P</a:t>
            </a:r>
            <a:r>
              <a:rPr lang="en-US" altLang="ja-JP" sz="2800" dirty="0" err="1" smtClean="0">
                <a:latin typeface="Times"/>
                <a:cs typeface="Times"/>
              </a:rPr>
              <a:t>max</a:t>
            </a:r>
            <a:endParaRPr kumimoji="1" lang="ja-JP" altLang="en-US" sz="2800" i="1" dirty="0">
              <a:latin typeface="Times"/>
              <a:cs typeface="Time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19346" y="5935663"/>
            <a:ext cx="3167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c.f. </a:t>
            </a:r>
            <a:r>
              <a:rPr lang="en-US" altLang="ja-JP" sz="3600" dirty="0" err="1" smtClean="0"/>
              <a:t>AtC</a:t>
            </a:r>
            <a:r>
              <a:rPr lang="en-US" altLang="ja-JP" sz="3600" dirty="0" smtClean="0"/>
              <a:t> package</a:t>
            </a:r>
            <a:endParaRPr kumimoji="1" lang="ja-JP" altLang="en-US" sz="3600" dirty="0"/>
          </a:p>
        </p:txBody>
      </p:sp>
      <p:sp>
        <p:nvSpPr>
          <p:cNvPr id="12" name="角丸四角形 11"/>
          <p:cNvSpPr/>
          <p:nvPr/>
        </p:nvSpPr>
        <p:spPr>
          <a:xfrm>
            <a:off x="4206844" y="2483508"/>
            <a:ext cx="2399731" cy="717375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compute stress/spatial 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and fix </a:t>
            </a:r>
            <a:r>
              <a:rPr lang="en-US" altLang="ja-JP" dirty="0" err="1">
                <a:solidFill>
                  <a:schemeClr val="tx1"/>
                </a:solidFill>
              </a:rPr>
              <a:t>ave</a:t>
            </a:r>
            <a:r>
              <a:rPr lang="en-US" altLang="ja-JP" dirty="0">
                <a:solidFill>
                  <a:schemeClr val="tx1"/>
                </a:solidFill>
              </a:rPr>
              <a:t>/time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6848444" y="2483508"/>
            <a:ext cx="2399731" cy="717375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compute stress</a:t>
            </a:r>
            <a:r>
              <a:rPr lang="en-US" altLang="ja-JP" dirty="0" smtClean="0">
                <a:solidFill>
                  <a:schemeClr val="tx1"/>
                </a:solidFill>
              </a:rPr>
              <a:t>/atom 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and fix </a:t>
            </a:r>
            <a:r>
              <a:rPr lang="en-US" altLang="ja-JP" dirty="0" err="1">
                <a:solidFill>
                  <a:schemeClr val="tx1"/>
                </a:solidFill>
              </a:rPr>
              <a:t>ave</a:t>
            </a:r>
            <a:r>
              <a:rPr lang="en-US" altLang="ja-JP" dirty="0" smtClean="0">
                <a:solidFill>
                  <a:schemeClr val="tx1"/>
                </a:solidFill>
              </a:rPr>
              <a:t>/spatial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46295" y="3062911"/>
            <a:ext cx="120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err="1" smtClean="0">
                <a:latin typeface="Times"/>
                <a:cs typeface="Times"/>
              </a:rPr>
              <a:t>P</a:t>
            </a:r>
            <a:r>
              <a:rPr lang="en-US" altLang="ja-JP" sz="2800" dirty="0" err="1" smtClean="0">
                <a:latin typeface="Times"/>
                <a:cs typeface="Times"/>
              </a:rPr>
              <a:t>max</a:t>
            </a:r>
            <a:endParaRPr kumimoji="1" lang="ja-JP" altLang="en-US" sz="2800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3377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Conclusions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Using the Irvin-Kirkwood </a:t>
            </a:r>
            <a:r>
              <a:rPr lang="en-US" altLang="ja-JP" dirty="0"/>
              <a:t>contour </a:t>
            </a:r>
            <a:r>
              <a:rPr lang="en-US" altLang="ja-JP" dirty="0" smtClean="0"/>
              <a:t>integration, we implemented stress tensor field calculation algorithm in LAMMPS.</a:t>
            </a:r>
            <a:endParaRPr lang="en-US" altLang="ja-JP" dirty="0"/>
          </a:p>
          <a:p>
            <a:r>
              <a:rPr lang="en-US" altLang="ja-JP" dirty="0" smtClean="0"/>
              <a:t>The algorithm enables us to precisely compute a clearly-defined local stress even at angstrom resolution. </a:t>
            </a:r>
          </a:p>
          <a:p>
            <a:r>
              <a:rPr lang="en-US" altLang="ja-JP" dirty="0" smtClean="0"/>
              <a:t>The algorithm is useful for the standard force field for bio and soft systems.</a:t>
            </a:r>
          </a:p>
          <a:p>
            <a:r>
              <a:rPr lang="en-US" altLang="ja-JP" dirty="0" smtClean="0"/>
              <a:t>Still need some works : SHAKE, </a:t>
            </a:r>
            <a:r>
              <a:rPr lang="en-US" altLang="ja-JP" dirty="0" err="1" smtClean="0"/>
              <a:t>Ewald</a:t>
            </a:r>
            <a:r>
              <a:rPr lang="en-US" altLang="ja-JP" dirty="0" smtClean="0"/>
              <a:t> force field, setting window of calculation</a:t>
            </a:r>
          </a:p>
          <a:p>
            <a:r>
              <a:rPr lang="en-US" altLang="ja-JP" dirty="0" smtClean="0"/>
              <a:t>The program will be available through my webpage(?) soon!!</a:t>
            </a: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73106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93507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Thank you for your attention!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3888614"/>
            <a:ext cx="8229600" cy="230494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Collaborators</a:t>
            </a:r>
            <a:r>
              <a:rPr lang="en-US" altLang="ja-JP" dirty="0" smtClean="0"/>
              <a:t>, </a:t>
            </a:r>
          </a:p>
          <a:p>
            <a:pPr lvl="1"/>
            <a:r>
              <a:rPr lang="en-US" altLang="ja-JP" dirty="0" err="1" smtClean="0"/>
              <a:t>Wataru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Shinoda</a:t>
            </a:r>
            <a:r>
              <a:rPr lang="en-US" altLang="ja-JP" dirty="0" smtClean="0"/>
              <a:t> (AIST)</a:t>
            </a:r>
          </a:p>
          <a:p>
            <a:pPr lvl="1"/>
            <a:r>
              <a:rPr lang="en-US" altLang="ja-JP" dirty="0" err="1" smtClean="0"/>
              <a:t>Shuhei</a:t>
            </a:r>
            <a:r>
              <a:rPr lang="en-US" altLang="ja-JP" dirty="0" smtClean="0"/>
              <a:t> Kawamoto (AIST)</a:t>
            </a:r>
          </a:p>
          <a:p>
            <a:r>
              <a:rPr lang="en-US" altLang="ja-JP" dirty="0" smtClean="0"/>
              <a:t>Special thanks</a:t>
            </a:r>
          </a:p>
          <a:p>
            <a:pPr marL="742950" lvl="2" indent="-342900"/>
            <a:r>
              <a:rPr lang="en-US" altLang="ja-JP" dirty="0" err="1"/>
              <a:t>Tamio</a:t>
            </a:r>
            <a:r>
              <a:rPr lang="en-US" altLang="ja-JP" dirty="0"/>
              <a:t> </a:t>
            </a:r>
            <a:r>
              <a:rPr lang="en-US" altLang="ja-JP" dirty="0" err="1"/>
              <a:t>Ikeshoji</a:t>
            </a:r>
            <a:r>
              <a:rPr lang="en-US" altLang="ja-JP" dirty="0"/>
              <a:t> (Tohoku </a:t>
            </a:r>
            <a:r>
              <a:rPr lang="en-US" altLang="ja-JP" dirty="0" err="1"/>
              <a:t>Univ</a:t>
            </a:r>
            <a:r>
              <a:rPr lang="en-US" altLang="ja-JP" dirty="0"/>
              <a:t>)</a:t>
            </a:r>
          </a:p>
          <a:p>
            <a:endParaRPr lang="en-US" altLang="ja-JP" dirty="0" smtClean="0"/>
          </a:p>
        </p:txBody>
      </p:sp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5283460" y="4035297"/>
            <a:ext cx="3746240" cy="23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6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05" y="1374432"/>
            <a:ext cx="4533900" cy="40259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kind of quantity we calculate?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7740" r="7740"/>
          <a:stretch>
            <a:fillRect/>
          </a:stretch>
        </p:blipFill>
        <p:spPr>
          <a:xfrm>
            <a:off x="30505" y="1167466"/>
            <a:ext cx="4038600" cy="4525963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89559" y="5886609"/>
            <a:ext cx="6671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mechanical response in </a:t>
            </a:r>
            <a:r>
              <a:rPr lang="en-US" altLang="ja-JP" sz="3600" dirty="0" err="1" smtClean="0"/>
              <a:t>nano</a:t>
            </a:r>
            <a:r>
              <a:rPr lang="en-US" altLang="ja-JP" sz="3600" dirty="0" smtClean="0"/>
              <a:t> scale</a:t>
            </a:r>
            <a:endParaRPr kumimoji="1" lang="en-US" altLang="ja-JP" sz="36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4166842" y="1423472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err="1">
                <a:solidFill>
                  <a:srgbClr val="FFFFFF"/>
                </a:solidFill>
              </a:rPr>
              <a:t>Pxx</a:t>
            </a:r>
            <a:endParaRPr lang="ja-JP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MD </a:t>
            </a:r>
            <a:r>
              <a:rPr lang="en-US" altLang="ja-JP" dirty="0" smtClean="0">
                <a:sym typeface="Wingdings"/>
              </a:rPr>
              <a:t>    mechanical property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Mapping from MD to continuous description</a:t>
            </a:r>
          </a:p>
          <a:p>
            <a:pPr lvl="1"/>
            <a:r>
              <a:rPr lang="en-US" altLang="ja-JP" dirty="0" smtClean="0"/>
              <a:t>Mechanical property </a:t>
            </a:r>
            <a:r>
              <a:rPr lang="en-US" altLang="ja-JP" dirty="0" smtClean="0">
                <a:sym typeface="Wingdings"/>
              </a:rPr>
              <a:t>          stress distribution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Resolution : Angstrom</a:t>
            </a:r>
          </a:p>
          <a:p>
            <a:pPr lvl="2"/>
            <a:r>
              <a:rPr lang="en-US" altLang="ja-JP" dirty="0" smtClean="0"/>
              <a:t>Fracture, dislocation, buckled membrane, etc.</a:t>
            </a:r>
          </a:p>
          <a:p>
            <a:pPr lvl="1"/>
            <a:r>
              <a:rPr lang="en-US" altLang="ja-JP" dirty="0" smtClean="0"/>
              <a:t>Accuracy, </a:t>
            </a:r>
            <a:r>
              <a:rPr kumimoji="1" lang="en-US" altLang="ja-JP" dirty="0" smtClean="0"/>
              <a:t>Convergence</a:t>
            </a:r>
            <a:endParaRPr lang="en-US" altLang="ja-JP" dirty="0"/>
          </a:p>
          <a:p>
            <a:pPr lvl="2"/>
            <a:r>
              <a:rPr kumimoji="1" lang="en-US" altLang="ja-JP" dirty="0" err="1" smtClean="0"/>
              <a:t>Virial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/>
              </a:rPr>
              <a:t>      poor convergence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Time evolution of field variables</a:t>
            </a:r>
          </a:p>
          <a:p>
            <a:r>
              <a:rPr lang="en-US" altLang="ja-JP" dirty="0" smtClean="0">
                <a:sym typeface="Wingdings"/>
              </a:rPr>
              <a:t>     precise calculation is necessary!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425700" y="901700"/>
            <a:ext cx="406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4483100" y="2489200"/>
            <a:ext cx="55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2425700" y="4394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876300" y="5372100"/>
            <a:ext cx="3683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15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4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74" y="1711497"/>
            <a:ext cx="5274126" cy="19610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5454" y="274638"/>
            <a:ext cx="8451346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Relationship between stress tensor and mechanical properties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1154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Stress tensor </a:t>
            </a:r>
            <a:r>
              <a:rPr lang="en-US" altLang="ja-JP" dirty="0" smtClean="0">
                <a:sym typeface="Wingdings"/>
              </a:rPr>
              <a:t></a:t>
            </a:r>
            <a:r>
              <a:rPr lang="en-US" altLang="ja-JP" dirty="0" smtClean="0"/>
              <a:t> elastic compliance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Saddle splay modulus</a:t>
            </a:r>
          </a:p>
          <a:p>
            <a:endParaRPr lang="en-US" altLang="ja-JP" dirty="0"/>
          </a:p>
          <a:p>
            <a:r>
              <a:rPr lang="en-US" altLang="ja-JP" dirty="0" smtClean="0"/>
              <a:t>Surface tension</a:t>
            </a:r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5306570"/>
            <a:ext cx="5207000" cy="783541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6072915"/>
            <a:ext cx="6616699" cy="737725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4137769"/>
            <a:ext cx="4074139" cy="7527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96100" y="1417638"/>
            <a:ext cx="1195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00"/>
                </a:solidFill>
              </a:rPr>
              <a:t>Solid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95901" y="3803300"/>
            <a:ext cx="3514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Soft Material</a:t>
            </a:r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(Molecular liquid)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4000" dirty="0" smtClean="0"/>
              <a:t>Rigorous definition of local stress field</a:t>
            </a:r>
            <a:endParaRPr lang="en-GB" sz="4000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139952" y="1412777"/>
            <a:ext cx="287338" cy="432048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264721" y="5085184"/>
            <a:ext cx="27717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20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Irving-Kirkwood contour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7896" name="AutoShape 8"/>
          <p:cNvSpPr>
            <a:spLocks/>
          </p:cNvSpPr>
          <p:nvPr/>
        </p:nvSpPr>
        <p:spPr bwMode="auto">
          <a:xfrm>
            <a:off x="5724128" y="1152525"/>
            <a:ext cx="288677" cy="2060451"/>
          </a:xfrm>
          <a:prstGeom prst="leftBrace">
            <a:avLst>
              <a:gd name="adj1" fmla="val 24137"/>
              <a:gd name="adj2" fmla="val 23094"/>
            </a:avLst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661248"/>
            <a:ext cx="1296144" cy="64807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5661248"/>
            <a:ext cx="1112695" cy="79208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5588197"/>
            <a:ext cx="1163464" cy="79313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6008960"/>
            <a:ext cx="1282700" cy="6604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020" y="5611192"/>
            <a:ext cx="546100" cy="685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5555580"/>
            <a:ext cx="406400" cy="3937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6119316"/>
            <a:ext cx="406400" cy="393700"/>
          </a:xfrm>
          <a:prstGeom prst="rect">
            <a:avLst/>
          </a:prstGeom>
        </p:spPr>
      </p:pic>
      <p:sp>
        <p:nvSpPr>
          <p:cNvPr id="27" name="AutoShape 8"/>
          <p:cNvSpPr>
            <a:spLocks/>
          </p:cNvSpPr>
          <p:nvPr/>
        </p:nvSpPr>
        <p:spPr bwMode="auto">
          <a:xfrm rot="16200000">
            <a:off x="2699470" y="-459109"/>
            <a:ext cx="432693" cy="5184577"/>
          </a:xfrm>
          <a:prstGeom prst="leftBrace">
            <a:avLst>
              <a:gd name="adj1" fmla="val 24137"/>
              <a:gd name="adj2" fmla="val 41175"/>
            </a:avLst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292080" y="1412776"/>
            <a:ext cx="287338" cy="432048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6012160" y="1916832"/>
            <a:ext cx="287338" cy="288032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6084168" y="1124744"/>
            <a:ext cx="287338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627784" y="1412776"/>
            <a:ext cx="648072" cy="432048"/>
          </a:xfrm>
          <a:prstGeom prst="rect">
            <a:avLst/>
          </a:prstGeom>
          <a:solidFill>
            <a:srgbClr val="008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467544" y="1268760"/>
            <a:ext cx="360040" cy="360040"/>
          </a:xfrm>
          <a:prstGeom prst="rect">
            <a:avLst/>
          </a:prstGeom>
          <a:solidFill>
            <a:srgbClr val="008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1907704" y="1412776"/>
            <a:ext cx="504056" cy="432048"/>
          </a:xfrm>
          <a:prstGeom prst="rect">
            <a:avLst/>
          </a:prstGeom>
          <a:solidFill>
            <a:srgbClr val="3366FF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0168" y="3501008"/>
            <a:ext cx="1239463" cy="504056"/>
          </a:xfrm>
          <a:prstGeom prst="rect">
            <a:avLst/>
          </a:prstGeom>
          <a:solidFill>
            <a:srgbClr val="3366FF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下矢印 6"/>
          <p:cNvSpPr/>
          <p:nvPr/>
        </p:nvSpPr>
        <p:spPr bwMode="auto">
          <a:xfrm>
            <a:off x="1907704" y="2420888"/>
            <a:ext cx="1008112" cy="64807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9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2184400" cy="64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08920"/>
            <a:ext cx="3289300" cy="7366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1295400" cy="685800"/>
          </a:xfrm>
          <a:prstGeom prst="rect">
            <a:avLst/>
          </a:prstGeom>
        </p:spPr>
      </p:pic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0" y="1124744"/>
            <a:ext cx="1866900" cy="6985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20" y="1171848"/>
            <a:ext cx="3022600" cy="88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2267744" y="3284984"/>
            <a:ext cx="792088" cy="504056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4067944" y="3645024"/>
            <a:ext cx="287338" cy="288032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5364088" y="4437112"/>
            <a:ext cx="576064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6876256" y="4077072"/>
            <a:ext cx="288032" cy="288032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6765768" y="4816396"/>
            <a:ext cx="288032" cy="288032"/>
          </a:xfrm>
          <a:prstGeom prst="rect">
            <a:avLst/>
          </a:prstGeom>
          <a:solidFill>
            <a:srgbClr val="FF0000">
              <a:alpha val="50000"/>
            </a:srgbClr>
          </a:solidFill>
          <a:ln w="38160" cap="flat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" y="3277096"/>
            <a:ext cx="4432300" cy="10160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70" y="4144149"/>
            <a:ext cx="7720210" cy="110000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767302" y="5034384"/>
            <a:ext cx="242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 </a:t>
            </a:r>
            <a:r>
              <a:rPr lang="en-US" altLang="ja-JP" sz="2400" i="1" dirty="0" smtClean="0">
                <a:latin typeface="Times"/>
                <a:cs typeface="Times"/>
              </a:rPr>
              <a:t>m</a:t>
            </a:r>
            <a:r>
              <a:rPr lang="en-US" altLang="ja-JP" sz="2400" dirty="0" smtClean="0"/>
              <a:t>-</a:t>
            </a:r>
            <a:r>
              <a:rPr kumimoji="1" lang="en-US" altLang="ja-JP" sz="2400" dirty="0" smtClean="0"/>
              <a:t>body potential</a:t>
            </a:r>
            <a:endParaRPr kumimoji="1" lang="ja-JP" altLang="en-US" sz="2400" dirty="0"/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1835696" y="5194300"/>
            <a:ext cx="4235028" cy="254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47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28588"/>
            <a:ext cx="8856662" cy="902987"/>
          </a:xfrm>
          <a:ln/>
        </p:spPr>
        <p:txBody>
          <a:bodyPr>
            <a:normAutofit fontScale="90000"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dirty="0" smtClean="0"/>
              <a:t>Force</a:t>
            </a:r>
            <a:r>
              <a:rPr lang="en-US" altLang="ja-JP" dirty="0"/>
              <a:t> </a:t>
            </a:r>
            <a:r>
              <a:rPr lang="en-US" altLang="ja-JP" dirty="0" smtClean="0"/>
              <a:t>field in Soft Material</a:t>
            </a:r>
            <a:br>
              <a:rPr lang="en-US" altLang="ja-JP" dirty="0" smtClean="0"/>
            </a:br>
            <a:r>
              <a:rPr lang="en-US" altLang="ja-JP" dirty="0" smtClean="0"/>
              <a:t>(package MOLECULE)</a:t>
            </a:r>
            <a:endParaRPr lang="en-US" dirty="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45" y="2726917"/>
            <a:ext cx="18462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0000" contrast="6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98" y="4183562"/>
            <a:ext cx="25844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0000" contrast="6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50" y="3788585"/>
            <a:ext cx="2195513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0000" contrast="6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7395" y="1866122"/>
            <a:ext cx="332955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 pair/</a:t>
            </a:r>
            <a:r>
              <a:rPr lang="en-US" sz="2400" dirty="0" err="1" smtClean="0"/>
              <a:t>vdw</a:t>
            </a:r>
            <a:r>
              <a:rPr lang="en-US" sz="2400" dirty="0" smtClean="0"/>
              <a:t>, </a:t>
            </a:r>
            <a:r>
              <a:rPr lang="en-US" sz="2400" dirty="0"/>
              <a:t>b</a:t>
            </a:r>
            <a:r>
              <a:rPr lang="en-US" sz="2400" dirty="0" smtClean="0"/>
              <a:t>ond</a:t>
            </a:r>
            <a:r>
              <a:rPr lang="en-US" altLang="ja-JP" sz="2400" dirty="0" smtClean="0"/>
              <a:t>(</a:t>
            </a:r>
            <a:r>
              <a:rPr lang="en-US" altLang="ja-JP" sz="2400" i="1" dirty="0" smtClean="0">
                <a:latin typeface="Times"/>
                <a:cs typeface="Times"/>
              </a:rPr>
              <a:t>m</a:t>
            </a:r>
            <a:r>
              <a:rPr lang="en-US" altLang="ja-JP" sz="2400" dirty="0" smtClean="0"/>
              <a:t>=2) </a:t>
            </a:r>
            <a:endParaRPr lang="en-US" sz="2400" dirty="0" smtClean="0"/>
          </a:p>
          <a:p>
            <a:pPr>
              <a:buClrTx/>
            </a:pPr>
            <a:r>
              <a:rPr lang="en-US" sz="2400" dirty="0"/>
              <a:t>p</a:t>
            </a:r>
            <a:r>
              <a:rPr lang="en-US" sz="2400" dirty="0" smtClean="0"/>
              <a:t>air/</a:t>
            </a:r>
            <a:r>
              <a:rPr lang="en-US" sz="2400" dirty="0" err="1" smtClean="0"/>
              <a:t>coul</a:t>
            </a:r>
            <a:r>
              <a:rPr lang="en-US" sz="2400" dirty="0" smtClean="0"/>
              <a:t> without </a:t>
            </a:r>
            <a:r>
              <a:rPr lang="en-US" sz="2400" dirty="0" err="1" smtClean="0"/>
              <a:t>Ewald</a:t>
            </a:r>
            <a:endParaRPr lang="en-US" sz="2400" dirty="0" smtClean="0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483600" y="1928035"/>
            <a:ext cx="179848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 </a:t>
            </a:r>
            <a:r>
              <a:rPr lang="en-US" sz="2400" dirty="0" smtClean="0"/>
              <a:t>angle(</a:t>
            </a:r>
            <a:r>
              <a:rPr lang="en-US" altLang="ja-JP" sz="2400" i="1" dirty="0">
                <a:latin typeface="Times"/>
                <a:cs typeface="Times"/>
              </a:rPr>
              <a:t>m</a:t>
            </a:r>
            <a:r>
              <a:rPr lang="en-US" sz="2400" dirty="0" smtClean="0"/>
              <a:t>=3)</a:t>
            </a:r>
            <a:endParaRPr lang="en-US" sz="2400" dirty="0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5651500" y="1972174"/>
            <a:ext cx="359614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 </a:t>
            </a:r>
            <a:r>
              <a:rPr lang="en-US" sz="2400" dirty="0" smtClean="0"/>
              <a:t>dihedral/improper (</a:t>
            </a:r>
            <a:r>
              <a:rPr lang="en-US" altLang="ja-JP" sz="2400" i="1" dirty="0">
                <a:latin typeface="Times"/>
                <a:cs typeface="Times"/>
              </a:rPr>
              <a:t>m</a:t>
            </a:r>
            <a:r>
              <a:rPr lang="en-US" sz="2400" dirty="0" smtClean="0"/>
              <a:t>=4)</a:t>
            </a:r>
            <a:endParaRPr lang="en-US" sz="2400" dirty="0"/>
          </a:p>
        </p:txBody>
      </p:sp>
      <p:pic>
        <p:nvPicPr>
          <p:cNvPr id="2972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5" y="2976154"/>
            <a:ext cx="16557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2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75" y="2383647"/>
            <a:ext cx="18732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22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90" y="2527799"/>
            <a:ext cx="2300288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213" y="4618996"/>
            <a:ext cx="3658720" cy="2097809"/>
          </a:xfrm>
          <a:prstGeom prst="rect">
            <a:avLst/>
          </a:prstGeom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2786068" y="4096249"/>
            <a:ext cx="227397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  </a:t>
            </a:r>
            <a:r>
              <a:rPr lang="en-US" sz="2400" dirty="0" err="1" smtClean="0"/>
              <a:t>kspace</a:t>
            </a:r>
            <a:r>
              <a:rPr lang="en-US" sz="2400" dirty="0" smtClean="0"/>
              <a:t> (m=∞)</a:t>
            </a:r>
            <a:endParaRPr lang="en-US" sz="2400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2808378" y="3839385"/>
            <a:ext cx="3113088" cy="2979609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66" y="1183975"/>
            <a:ext cx="3179368" cy="57202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44800"/>
            <a:ext cx="609600" cy="3302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2641600"/>
            <a:ext cx="596900" cy="330200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25700"/>
            <a:ext cx="609600" cy="3302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74900"/>
            <a:ext cx="609600" cy="33020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8" y="3120247"/>
            <a:ext cx="596900" cy="330200"/>
          </a:xfrm>
          <a:prstGeom prst="rect">
            <a:avLst/>
          </a:prstGeom>
        </p:spPr>
      </p:pic>
      <p:pic>
        <p:nvPicPr>
          <p:cNvPr id="33" name="図 32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3360329"/>
            <a:ext cx="609600" cy="330200"/>
          </a:xfrm>
          <a:prstGeom prst="rect">
            <a:avLst/>
          </a:prstGeom>
        </p:spPr>
      </p:pic>
      <p:cxnSp>
        <p:nvCxnSpPr>
          <p:cNvPr id="30" name="直線コネクタ 29"/>
          <p:cNvCxnSpPr/>
          <p:nvPr/>
        </p:nvCxnSpPr>
        <p:spPr>
          <a:xfrm>
            <a:off x="5914063" y="1781395"/>
            <a:ext cx="31219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41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Choice of contours in cluster</a:t>
            </a:r>
            <a:endParaRPr kumimoji="1"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-2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28" y="2220866"/>
            <a:ext cx="5113337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0089" y="2189506"/>
            <a:ext cx="4392613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3200" dirty="0" smtClean="0"/>
              <a:t>Choose one node</a:t>
            </a:r>
            <a:endParaRPr lang="en-US" altLang="ja-JP" sz="3200" dirty="0"/>
          </a:p>
          <a:p>
            <a:endParaRPr kumimoji="1" lang="en-US" altLang="ja-JP" sz="2400" dirty="0" smtClean="0">
              <a:sym typeface="Wingdings" charset="0"/>
            </a:endParaRPr>
          </a:p>
          <a:p>
            <a:pPr lvl="1"/>
            <a:endParaRPr lang="en-US" altLang="ja-JP" sz="3200" dirty="0">
              <a:sym typeface="Wingdings" charset="0"/>
            </a:endParaRPr>
          </a:p>
          <a:p>
            <a:pPr lvl="1"/>
            <a:endParaRPr lang="en-US" altLang="ja-JP" sz="3200" dirty="0">
              <a:sym typeface="Wingdings" charset="0"/>
            </a:endParaRPr>
          </a:p>
          <a:p>
            <a:r>
              <a:rPr kumimoji="1" lang="en-US" altLang="ja-JP" sz="3200" dirty="0" smtClean="0"/>
              <a:t>Connect every nodes</a:t>
            </a:r>
          </a:p>
        </p:txBody>
      </p:sp>
      <p:sp>
        <p:nvSpPr>
          <p:cNvPr id="7" name="円/楕円 6"/>
          <p:cNvSpPr/>
          <p:nvPr/>
        </p:nvSpPr>
        <p:spPr>
          <a:xfrm>
            <a:off x="109537" y="1866900"/>
            <a:ext cx="9034463" cy="1943100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85" y="1180866"/>
            <a:ext cx="3179368" cy="57202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680482" y="1790986"/>
            <a:ext cx="31219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53" y="1053632"/>
            <a:ext cx="2276747" cy="7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8540"/>
            <a:ext cx="8229600" cy="824974"/>
          </a:xfrm>
        </p:spPr>
        <p:txBody>
          <a:bodyPr/>
          <a:lstStyle/>
          <a:p>
            <a:r>
              <a:rPr lang="en-US" altLang="ja-JP" dirty="0" smtClean="0"/>
              <a:t>bin averaged stress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683" y="914401"/>
            <a:ext cx="8772797" cy="1955800"/>
          </a:xfrm>
        </p:spPr>
        <p:txBody>
          <a:bodyPr/>
          <a:lstStyle/>
          <a:p>
            <a:r>
              <a:rPr lang="en-US" altLang="ja-JP" dirty="0" smtClean="0">
                <a:sym typeface="Wingdings"/>
              </a:rPr>
              <a:t>Volume (bin) average in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2102" y="5930956"/>
            <a:ext cx="2621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 smtClean="0"/>
              <a:t>3d volume data</a:t>
            </a:r>
            <a:endParaRPr kumimoji="1" lang="ja-JP" altLang="en-US" sz="3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4604" y="5988687"/>
            <a:ext cx="1368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 smtClean="0"/>
              <a:t>1d data</a:t>
            </a:r>
            <a:endParaRPr kumimoji="1" lang="ja-JP" altLang="en-US" sz="3000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624466" y="3435514"/>
            <a:ext cx="2344990" cy="2306454"/>
            <a:chOff x="4829340" y="1593630"/>
            <a:chExt cx="4117315" cy="4198746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9340" y="1593630"/>
              <a:ext cx="4117315" cy="4198746"/>
            </a:xfrm>
            <a:prstGeom prst="rect">
              <a:avLst/>
            </a:prstGeom>
          </p:spPr>
        </p:pic>
        <p:sp>
          <p:nvSpPr>
            <p:cNvPr id="58" name="Line 140"/>
            <p:cNvSpPr>
              <a:spLocks noChangeShapeType="1"/>
            </p:cNvSpPr>
            <p:nvPr/>
          </p:nvSpPr>
          <p:spPr bwMode="auto">
            <a:xfrm flipV="1">
              <a:off x="5969842" y="2725272"/>
              <a:ext cx="2062821" cy="10519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stealth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59" name="Line 140"/>
            <p:cNvSpPr>
              <a:spLocks noChangeShapeType="1"/>
            </p:cNvSpPr>
            <p:nvPr/>
          </p:nvSpPr>
          <p:spPr bwMode="auto">
            <a:xfrm flipV="1">
              <a:off x="6522978" y="3196750"/>
              <a:ext cx="617598" cy="289174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60" name="円/楕円 303"/>
            <p:cNvSpPr>
              <a:spLocks noChangeArrowheads="1"/>
            </p:cNvSpPr>
            <p:nvPr/>
          </p:nvSpPr>
          <p:spPr bwMode="auto">
            <a:xfrm>
              <a:off x="5957366" y="3676608"/>
              <a:ext cx="93577" cy="94294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sp>
          <p:nvSpPr>
            <p:cNvPr id="61" name="円/楕円 304"/>
            <p:cNvSpPr>
              <a:spLocks noChangeArrowheads="1"/>
            </p:cNvSpPr>
            <p:nvPr/>
          </p:nvSpPr>
          <p:spPr bwMode="auto">
            <a:xfrm>
              <a:off x="8032663" y="2630975"/>
              <a:ext cx="93577" cy="94296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pic>
          <p:nvPicPr>
            <p:cNvPr id="62" name="図 30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008" y="2155307"/>
              <a:ext cx="465798" cy="620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図 30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35" y="3865201"/>
              <a:ext cx="41589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図 654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16" y="2915957"/>
              <a:ext cx="449163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図 654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784" y="2534585"/>
              <a:ext cx="499070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図 45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679" y="3435827"/>
              <a:ext cx="1969312" cy="75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" name="図形グループ 104"/>
          <p:cNvGrpSpPr/>
          <p:nvPr/>
        </p:nvGrpSpPr>
        <p:grpSpPr>
          <a:xfrm>
            <a:off x="3373207" y="3380580"/>
            <a:ext cx="2704422" cy="2434926"/>
            <a:chOff x="3556297" y="3569144"/>
            <a:chExt cx="2346452" cy="2434926"/>
          </a:xfrm>
        </p:grpSpPr>
        <p:sp>
          <p:nvSpPr>
            <p:cNvPr id="67" name="正方形/長方形 6535"/>
            <p:cNvSpPr>
              <a:spLocks noChangeArrowheads="1"/>
            </p:cNvSpPr>
            <p:nvPr/>
          </p:nvSpPr>
          <p:spPr bwMode="auto">
            <a:xfrm>
              <a:off x="4046813" y="4460939"/>
              <a:ext cx="1496521" cy="643166"/>
            </a:xfrm>
            <a:prstGeom prst="rect">
              <a:avLst/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sp>
          <p:nvSpPr>
            <p:cNvPr id="68" name="Line 7"/>
            <p:cNvSpPr>
              <a:spLocks noChangeShapeType="1"/>
            </p:cNvSpPr>
            <p:nvPr/>
          </p:nvSpPr>
          <p:spPr bwMode="auto">
            <a:xfrm flipH="1" flipV="1">
              <a:off x="4028084" y="3569144"/>
              <a:ext cx="0" cy="2434926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9" name="Line 140"/>
            <p:cNvSpPr>
              <a:spLocks noChangeShapeType="1"/>
            </p:cNvSpPr>
            <p:nvPr/>
          </p:nvSpPr>
          <p:spPr bwMode="auto">
            <a:xfrm>
              <a:off x="4140457" y="4460939"/>
              <a:ext cx="0" cy="63616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70" name="Line 140"/>
            <p:cNvSpPr>
              <a:spLocks noChangeShapeType="1"/>
            </p:cNvSpPr>
            <p:nvPr/>
          </p:nvSpPr>
          <p:spPr bwMode="auto">
            <a:xfrm>
              <a:off x="4086946" y="4097918"/>
              <a:ext cx="0" cy="1183612"/>
            </a:xfrm>
            <a:prstGeom prst="line">
              <a:avLst/>
            </a:prstGeom>
            <a:noFill/>
            <a:ln w="38100" cmpd="sng">
              <a:solidFill>
                <a:srgbClr val="3366FF">
                  <a:alpha val="49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1" name="Line 140"/>
            <p:cNvSpPr>
              <a:spLocks noChangeShapeType="1"/>
            </p:cNvSpPr>
            <p:nvPr/>
          </p:nvSpPr>
          <p:spPr bwMode="auto">
            <a:xfrm flipH="1">
              <a:off x="4046813" y="4097918"/>
              <a:ext cx="1456388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72" name="図 652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905" y="5043407"/>
              <a:ext cx="121291" cy="15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図 652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297" y="4302190"/>
              <a:ext cx="435222" cy="219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図 6529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709" y="4619687"/>
              <a:ext cx="849040" cy="2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円/楕円 6530"/>
            <p:cNvSpPr>
              <a:spLocks noChangeArrowheads="1"/>
            </p:cNvSpPr>
            <p:nvPr/>
          </p:nvSpPr>
          <p:spPr bwMode="auto">
            <a:xfrm>
              <a:off x="5508552" y="4073405"/>
              <a:ext cx="40134" cy="53695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sp>
          <p:nvSpPr>
            <p:cNvPr id="76" name="円/楕円 295"/>
            <p:cNvSpPr>
              <a:spLocks noChangeArrowheads="1"/>
            </p:cNvSpPr>
            <p:nvPr/>
          </p:nvSpPr>
          <p:spPr bwMode="auto">
            <a:xfrm>
              <a:off x="4249263" y="5262854"/>
              <a:ext cx="40134" cy="53695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cxnSp>
          <p:nvCxnSpPr>
            <p:cNvPr id="77" name="直線コネクタ 76"/>
            <p:cNvCxnSpPr/>
            <p:nvPr/>
          </p:nvCxnSpPr>
          <p:spPr bwMode="auto">
            <a:xfrm flipH="1">
              <a:off x="4046813" y="4460939"/>
              <a:ext cx="1496521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直線コネクタ 77"/>
            <p:cNvCxnSpPr/>
            <p:nvPr/>
          </p:nvCxnSpPr>
          <p:spPr bwMode="auto">
            <a:xfrm flipH="1">
              <a:off x="4046813" y="5104105"/>
              <a:ext cx="1496521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9" name="Line 140"/>
            <p:cNvSpPr>
              <a:spLocks noChangeShapeType="1"/>
            </p:cNvSpPr>
            <p:nvPr/>
          </p:nvSpPr>
          <p:spPr bwMode="auto">
            <a:xfrm flipH="1">
              <a:off x="4044137" y="5285032"/>
              <a:ext cx="242583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80" name="図 653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962" y="5202155"/>
              <a:ext cx="178370" cy="29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図 653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388" y="3956678"/>
              <a:ext cx="199774" cy="34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" name="直線コネクタ 81"/>
            <p:cNvCxnSpPr/>
            <p:nvPr/>
          </p:nvCxnSpPr>
          <p:spPr bwMode="auto">
            <a:xfrm flipH="1">
              <a:off x="4019166" y="3825944"/>
              <a:ext cx="1496521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3" name="直線コネクタ 82"/>
            <p:cNvCxnSpPr/>
            <p:nvPr/>
          </p:nvCxnSpPr>
          <p:spPr bwMode="auto">
            <a:xfrm flipH="1">
              <a:off x="4046813" y="5625875"/>
              <a:ext cx="1496521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8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5413880"/>
                </p:ext>
              </p:extLst>
            </p:nvPr>
          </p:nvGraphicFramePr>
          <p:xfrm>
            <a:off x="3779259" y="4860145"/>
            <a:ext cx="40133" cy="12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0" r:id="rId13" imgW="76200" imgH="177800" progId="">
                    <p:embed/>
                  </p:oleObj>
                </mc:Choice>
                <mc:Fallback>
                  <p:oleObj r:id="rId13" imgW="76200" imgH="177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259" y="4860145"/>
                          <a:ext cx="40133" cy="128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6" name="直線矢印コネクタ 85"/>
            <p:cNvCxnSpPr>
              <a:stCxn id="75" idx="2"/>
              <a:endCxn id="76" idx="4"/>
            </p:cNvCxnSpPr>
            <p:nvPr/>
          </p:nvCxnSpPr>
          <p:spPr>
            <a:xfrm flipH="1">
              <a:off x="4269329" y="4100252"/>
              <a:ext cx="1239223" cy="121629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図 6545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407" y="4434184"/>
              <a:ext cx="606457" cy="494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図形グループ 47"/>
          <p:cNvGrpSpPr/>
          <p:nvPr/>
        </p:nvGrpSpPr>
        <p:grpSpPr>
          <a:xfrm>
            <a:off x="6256393" y="3284941"/>
            <a:ext cx="2763517" cy="2292364"/>
            <a:chOff x="4363634" y="1770427"/>
            <a:chExt cx="4822178" cy="3658668"/>
          </a:xfrm>
        </p:grpSpPr>
        <p:sp>
          <p:nvSpPr>
            <p:cNvPr id="87" name="Oval 126"/>
            <p:cNvSpPr>
              <a:spLocks noChangeArrowheads="1"/>
            </p:cNvSpPr>
            <p:nvPr/>
          </p:nvSpPr>
          <p:spPr bwMode="auto">
            <a:xfrm>
              <a:off x="5291071" y="2434686"/>
              <a:ext cx="3006894" cy="2994409"/>
            </a:xfrm>
            <a:prstGeom prst="ellipse">
              <a:avLst/>
            </a:prstGeom>
            <a:solidFill>
              <a:srgbClr val="FF0000">
                <a:alpha val="54901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" name="Oval 127"/>
            <p:cNvSpPr>
              <a:spLocks noChangeArrowheads="1"/>
            </p:cNvSpPr>
            <p:nvPr/>
          </p:nvSpPr>
          <p:spPr bwMode="auto">
            <a:xfrm>
              <a:off x="5844206" y="2958550"/>
              <a:ext cx="1900624" cy="19424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9" name="Line 128"/>
            <p:cNvSpPr>
              <a:spLocks noChangeShapeType="1"/>
            </p:cNvSpPr>
            <p:nvPr/>
          </p:nvSpPr>
          <p:spPr bwMode="auto">
            <a:xfrm flipH="1" flipV="1">
              <a:off x="5195416" y="2531079"/>
              <a:ext cx="754843" cy="5699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0" name="Line 129"/>
            <p:cNvSpPr>
              <a:spLocks noChangeShapeType="1"/>
            </p:cNvSpPr>
            <p:nvPr/>
          </p:nvSpPr>
          <p:spPr bwMode="auto">
            <a:xfrm flipH="1">
              <a:off x="5573875" y="3101043"/>
              <a:ext cx="376382" cy="5699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1" name="Line 140"/>
            <p:cNvSpPr>
              <a:spLocks noChangeShapeType="1"/>
            </p:cNvSpPr>
            <p:nvPr/>
          </p:nvSpPr>
          <p:spPr bwMode="auto">
            <a:xfrm flipV="1">
              <a:off x="6624002" y="2340392"/>
              <a:ext cx="2062821" cy="10519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stealth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2" name="Line 140"/>
            <p:cNvSpPr>
              <a:spLocks noChangeShapeType="1"/>
            </p:cNvSpPr>
            <p:nvPr/>
          </p:nvSpPr>
          <p:spPr bwMode="auto">
            <a:xfrm flipV="1">
              <a:off x="7177138" y="2811870"/>
              <a:ext cx="617598" cy="289174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dirty="0"/>
            </a:p>
          </p:txBody>
        </p:sp>
        <p:pic>
          <p:nvPicPr>
            <p:cNvPr id="93" name="図 10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67" y="3576712"/>
              <a:ext cx="266170" cy="28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図 15" descr="latex-image-1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326" y="3955987"/>
              <a:ext cx="378461" cy="38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Line 140"/>
            <p:cNvSpPr>
              <a:spLocks noChangeShapeType="1"/>
            </p:cNvSpPr>
            <p:nvPr/>
          </p:nvSpPr>
          <p:spPr bwMode="auto">
            <a:xfrm flipV="1">
              <a:off x="7742749" y="3861693"/>
              <a:ext cx="56561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96" name="図 17" descr="latex-image-1.pd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798" y="2057504"/>
              <a:ext cx="1530481" cy="70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図 18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634" y="3536897"/>
              <a:ext cx="1530481" cy="6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図 25" descr="latex-image-1.pd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16" y="4896849"/>
              <a:ext cx="2541096" cy="53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円/楕円 303"/>
            <p:cNvSpPr>
              <a:spLocks noChangeArrowheads="1"/>
            </p:cNvSpPr>
            <p:nvPr/>
          </p:nvSpPr>
          <p:spPr bwMode="auto">
            <a:xfrm>
              <a:off x="6611526" y="3291728"/>
              <a:ext cx="93577" cy="94294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sp>
          <p:nvSpPr>
            <p:cNvPr id="100" name="円/楕円 304"/>
            <p:cNvSpPr>
              <a:spLocks noChangeArrowheads="1"/>
            </p:cNvSpPr>
            <p:nvPr/>
          </p:nvSpPr>
          <p:spPr bwMode="auto">
            <a:xfrm>
              <a:off x="8686823" y="2246095"/>
              <a:ext cx="93577" cy="94296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ja-JP" altLang="en-US"/>
            </a:p>
          </p:txBody>
        </p:sp>
        <p:pic>
          <p:nvPicPr>
            <p:cNvPr id="101" name="図 30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168" y="1770427"/>
              <a:ext cx="465798" cy="620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図 30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295" y="3480321"/>
              <a:ext cx="41589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図 654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676" y="2531077"/>
              <a:ext cx="449163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図 654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944" y="2149705"/>
              <a:ext cx="499070" cy="5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7" name="直線矢印コネクタ 106"/>
          <p:cNvCxnSpPr/>
          <p:nvPr/>
        </p:nvCxnSpPr>
        <p:spPr>
          <a:xfrm>
            <a:off x="178247" y="2933701"/>
            <a:ext cx="1520109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/>
          <p:cNvSpPr txBox="1"/>
          <p:nvPr/>
        </p:nvSpPr>
        <p:spPr>
          <a:xfrm>
            <a:off x="1648537" y="2479789"/>
            <a:ext cx="271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Irving-Kirkwood Contour</a:t>
            </a:r>
            <a:endParaRPr kumimoji="1" lang="ja-JP" altLang="en-US" sz="2800" dirty="0"/>
          </a:p>
        </p:txBody>
      </p:sp>
      <p:cxnSp>
        <p:nvCxnSpPr>
          <p:cNvPr id="109" name="直線矢印コネクタ 108"/>
          <p:cNvCxnSpPr/>
          <p:nvPr/>
        </p:nvCxnSpPr>
        <p:spPr>
          <a:xfrm flipV="1">
            <a:off x="4855814" y="2886476"/>
            <a:ext cx="1157332" cy="25401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テキスト ボックス 109"/>
          <p:cNvSpPr txBox="1"/>
          <p:nvPr/>
        </p:nvSpPr>
        <p:spPr>
          <a:xfrm>
            <a:off x="6077629" y="2416289"/>
            <a:ext cx="2469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Its Contribution </a:t>
            </a:r>
          </a:p>
          <a:p>
            <a:r>
              <a:rPr lang="en-US" altLang="ja-JP" sz="2800" dirty="0" smtClean="0"/>
              <a:t>in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pic>
        <p:nvPicPr>
          <p:cNvPr id="115" name="図 114" descr="latex-image-1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62" y="1052853"/>
            <a:ext cx="342900" cy="406400"/>
          </a:xfrm>
          <a:prstGeom prst="rect">
            <a:avLst/>
          </a:prstGeom>
        </p:spPr>
      </p:pic>
      <p:pic>
        <p:nvPicPr>
          <p:cNvPr id="116" name="図 115" descr="latex-image-1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7" y="2948780"/>
            <a:ext cx="262205" cy="310761"/>
          </a:xfrm>
          <a:prstGeom prst="rect">
            <a:avLst/>
          </a:prstGeom>
        </p:spPr>
      </p:pic>
      <p:pic>
        <p:nvPicPr>
          <p:cNvPr id="117" name="図 116" descr="latex-image-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876"/>
            <a:ext cx="9144000" cy="1181049"/>
          </a:xfrm>
          <a:prstGeom prst="rect">
            <a:avLst/>
          </a:prstGeom>
        </p:spPr>
      </p:pic>
      <p:pic>
        <p:nvPicPr>
          <p:cNvPr id="118" name="図 117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53" y="681238"/>
            <a:ext cx="2276747" cy="7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8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4388027" y="1956033"/>
            <a:ext cx="4374965" cy="4834274"/>
          </a:xfrm>
          <a:prstGeom prst="rect">
            <a:avLst/>
          </a:prstGeom>
          <a:solidFill>
            <a:srgbClr val="00F100">
              <a:alpha val="40000"/>
            </a:srgb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2800" b="1" dirty="0" smtClean="0"/>
          </a:p>
          <a:p>
            <a:pPr>
              <a:buClrTx/>
              <a:buFontTx/>
              <a:buNone/>
            </a:pPr>
            <a:endParaRPr lang="en-US" sz="2800" b="1" dirty="0"/>
          </a:p>
          <a:p>
            <a:pPr>
              <a:buClrTx/>
              <a:buFontTx/>
              <a:buNone/>
            </a:pPr>
            <a:endParaRPr lang="en-US" sz="2800" b="1" dirty="0" smtClean="0"/>
          </a:p>
          <a:p>
            <a:pPr>
              <a:buClrTx/>
              <a:buFontTx/>
              <a:buNone/>
            </a:pPr>
            <a:endParaRPr lang="en-US" sz="2800" b="1" dirty="0"/>
          </a:p>
          <a:p>
            <a:pPr>
              <a:buClrTx/>
              <a:buFontTx/>
              <a:buNone/>
            </a:pPr>
            <a:endParaRPr lang="en-US" sz="2800" b="1" dirty="0" smtClean="0"/>
          </a:p>
          <a:p>
            <a:pPr>
              <a:buClrTx/>
              <a:buFontTx/>
              <a:buNone/>
            </a:pPr>
            <a:endParaRPr lang="en-US" sz="2800" b="1" dirty="0"/>
          </a:p>
          <a:p>
            <a:pPr>
              <a:buClrTx/>
              <a:buFontTx/>
              <a:buNone/>
            </a:pPr>
            <a:r>
              <a:rPr lang="en-US" sz="2800" b="1" dirty="0" smtClean="0"/>
              <a:t> </a:t>
            </a:r>
            <a:r>
              <a:rPr lang="en-US" altLang="ja-JP" sz="2800" b="1" dirty="0" smtClean="0"/>
              <a:t>Calculate the length of segment in each cuboidal bin</a:t>
            </a:r>
          </a:p>
          <a:p>
            <a:pPr>
              <a:buClrTx/>
              <a:buFontTx/>
              <a:buNone/>
            </a:pPr>
            <a:r>
              <a:rPr lang="en-US" sz="2800" b="1" dirty="0" smtClean="0">
                <a:sym typeface="Wingdings"/>
              </a:rPr>
              <a:t>few # of calculation</a:t>
            </a:r>
          </a:p>
          <a:p>
            <a:pPr>
              <a:buClrTx/>
              <a:buFontTx/>
              <a:buNone/>
            </a:pPr>
            <a:r>
              <a:rPr lang="en-US" altLang="ja-JP" sz="2800" b="1" dirty="0" smtClean="0">
                <a:sym typeface="Wingdings"/>
              </a:rPr>
              <a:t>accurate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5580641" y="3575453"/>
            <a:ext cx="168579" cy="210217"/>
            <a:chOff x="3625118" y="1769301"/>
            <a:chExt cx="584932" cy="613159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22821"/>
            <a:ext cx="8229600" cy="741376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4000" dirty="0" smtClean="0"/>
              <a:t>3d contour integration</a:t>
            </a:r>
            <a:endParaRPr lang="en-US" sz="4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71338"/>
            <a:ext cx="2736850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06388" y="4381077"/>
            <a:ext cx="4070231" cy="19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700"/>
              </a:spcBef>
              <a:buClrTx/>
              <a:buFontTx/>
              <a:buNone/>
            </a:pPr>
            <a:r>
              <a:rPr lang="en-US" sz="2800" dirty="0" smtClean="0"/>
              <a:t>Count the number of point </a:t>
            </a:r>
            <a:r>
              <a:rPr lang="en-US" altLang="ja-JP" sz="2800" dirty="0" smtClean="0"/>
              <a:t>in cuboidal bin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r>
              <a:rPr lang="en-US" sz="2800" dirty="0" smtClean="0">
                <a:sym typeface="Wingdings"/>
              </a:rPr>
              <a:t>numerical discretized integration</a:t>
            </a:r>
            <a:endParaRPr lang="en-US" sz="2800" dirty="0">
              <a:sym typeface="Wingding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60" y="2031999"/>
            <a:ext cx="2523345" cy="25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9" name="直線コネクタ 18"/>
          <p:cNvCxnSpPr/>
          <p:nvPr/>
        </p:nvCxnSpPr>
        <p:spPr>
          <a:xfrm flipV="1">
            <a:off x="5495672" y="2830439"/>
            <a:ext cx="1966758" cy="95523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図形グループ 22"/>
          <p:cNvGrpSpPr/>
          <p:nvPr/>
        </p:nvGrpSpPr>
        <p:grpSpPr>
          <a:xfrm>
            <a:off x="5867909" y="3435665"/>
            <a:ext cx="168579" cy="210217"/>
            <a:chOff x="3625118" y="1769301"/>
            <a:chExt cx="584932" cy="613159"/>
          </a:xfrm>
        </p:grpSpPr>
        <p:cxnSp>
          <p:nvCxnSpPr>
            <p:cNvPr id="24" name="直線コネクタ 23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図形グループ 25"/>
          <p:cNvGrpSpPr/>
          <p:nvPr/>
        </p:nvGrpSpPr>
        <p:grpSpPr>
          <a:xfrm>
            <a:off x="6031548" y="3374543"/>
            <a:ext cx="168579" cy="210217"/>
            <a:chOff x="3625118" y="1769301"/>
            <a:chExt cx="584932" cy="613159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図形グループ 28"/>
          <p:cNvGrpSpPr/>
          <p:nvPr/>
        </p:nvGrpSpPr>
        <p:grpSpPr>
          <a:xfrm>
            <a:off x="6251382" y="3268469"/>
            <a:ext cx="168579" cy="210217"/>
            <a:chOff x="3625118" y="1769301"/>
            <a:chExt cx="584932" cy="613159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図形グループ 31"/>
          <p:cNvGrpSpPr/>
          <p:nvPr/>
        </p:nvGrpSpPr>
        <p:grpSpPr>
          <a:xfrm>
            <a:off x="6561128" y="3117443"/>
            <a:ext cx="168579" cy="210217"/>
            <a:chOff x="3625118" y="1769301"/>
            <a:chExt cx="584932" cy="613159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図形グループ 34"/>
          <p:cNvGrpSpPr/>
          <p:nvPr/>
        </p:nvGrpSpPr>
        <p:grpSpPr>
          <a:xfrm>
            <a:off x="6724767" y="3045083"/>
            <a:ext cx="168579" cy="210217"/>
            <a:chOff x="3625118" y="1769301"/>
            <a:chExt cx="584932" cy="613159"/>
          </a:xfrm>
        </p:grpSpPr>
        <p:cxnSp>
          <p:nvCxnSpPr>
            <p:cNvPr id="36" name="直線コネクタ 35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図形グループ 37"/>
          <p:cNvGrpSpPr/>
          <p:nvPr/>
        </p:nvGrpSpPr>
        <p:grpSpPr>
          <a:xfrm>
            <a:off x="6922123" y="2939009"/>
            <a:ext cx="168579" cy="210217"/>
            <a:chOff x="3625118" y="1769301"/>
            <a:chExt cx="584932" cy="613159"/>
          </a:xfrm>
        </p:grpSpPr>
        <p:cxnSp>
          <p:nvCxnSpPr>
            <p:cNvPr id="39" name="直線コネクタ 38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図形グループ 40"/>
          <p:cNvGrpSpPr/>
          <p:nvPr/>
        </p:nvGrpSpPr>
        <p:grpSpPr>
          <a:xfrm>
            <a:off x="7254347" y="2765507"/>
            <a:ext cx="168579" cy="210217"/>
            <a:chOff x="3625118" y="1769301"/>
            <a:chExt cx="584932" cy="613159"/>
          </a:xfrm>
        </p:grpSpPr>
        <p:cxnSp>
          <p:nvCxnSpPr>
            <p:cNvPr id="42" name="直線コネクタ 41"/>
            <p:cNvCxnSpPr/>
            <p:nvPr/>
          </p:nvCxnSpPr>
          <p:spPr>
            <a:xfrm>
              <a:off x="3675020" y="1798083"/>
              <a:ext cx="535030" cy="584377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3625118" y="1769301"/>
              <a:ext cx="584932" cy="613159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3" y="1401438"/>
            <a:ext cx="3560521" cy="558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53" y="1401438"/>
            <a:ext cx="5085856" cy="469900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5699530" y="3545009"/>
            <a:ext cx="154197" cy="2003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01650" y="3810185"/>
            <a:ext cx="249828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Pioneering work by</a:t>
            </a:r>
          </a:p>
          <a:p>
            <a:pPr lvl="0"/>
            <a:r>
              <a:rPr kumimoji="0" lang="en-US" altLang="ja-JP" dirty="0" err="1" smtClean="0">
                <a:latin typeface="Arial" charset="0"/>
                <a:ea typeface="ＭＳ Ｐゴシック" charset="0"/>
                <a:cs typeface="ＭＳ Ｐゴシック" charset="0"/>
              </a:rPr>
              <a:t>Ollila</a:t>
            </a:r>
            <a:r>
              <a:rPr kumimoji="0"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et al. </a:t>
            </a:r>
            <a:r>
              <a:rPr kumimoji="0"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PRL (</a:t>
            </a: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  <a:r>
              <a:rPr kumimoji="0"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altLang="ja-JP" dirty="0" smtClean="0"/>
              <a:t> </a:t>
            </a:r>
            <a:endParaRPr kumimoji="0"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19961" y="6334780"/>
            <a:ext cx="2559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c.f. ATC package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98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5576</TotalTime>
  <Words>617</Words>
  <Application>Microsoft Macintosh PowerPoint</Application>
  <PresentationFormat>画面に合わせる (4:3)</PresentationFormat>
  <Paragraphs>137</Paragraphs>
  <Slides>18</Slides>
  <Notes>9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ホワイト</vt:lpstr>
      <vt:lpstr>A new method for calculating the pressure profile by LAMMPS</vt:lpstr>
      <vt:lpstr>What kind of quantity we calculate?</vt:lpstr>
      <vt:lpstr>MD     mechanical property</vt:lpstr>
      <vt:lpstr>Relationship between stress tensor and mechanical properties</vt:lpstr>
      <vt:lpstr>Rigorous definition of local stress field</vt:lpstr>
      <vt:lpstr>Force field in Soft Material (package MOLECULE)</vt:lpstr>
      <vt:lpstr>Choice of contours in cluster</vt:lpstr>
      <vt:lpstr>bin averaged stress</vt:lpstr>
      <vt:lpstr>3d contour integration</vt:lpstr>
      <vt:lpstr>Pressure profile of spherical geometry</vt:lpstr>
      <vt:lpstr>Implementing in LAMMPS</vt:lpstr>
      <vt:lpstr>Preparing input script in LAMMPS   .</vt:lpstr>
      <vt:lpstr>Example 1 Lateral pressure profile for planar membrane </vt:lpstr>
      <vt:lpstr>Example 2 Pressure profile for SUV along radial axis</vt:lpstr>
      <vt:lpstr>Example 3 pressure distribution of buckled membrane</vt:lpstr>
      <vt:lpstr>Example 4 time evolution of stress for indentation (lammps/examples/indent/)</vt:lpstr>
      <vt:lpstr>Conclusions</vt:lpstr>
      <vt:lpstr>Thank you for your attention!</vt:lpstr>
    </vt:vector>
  </TitlesOfParts>
  <Company>東北大学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MDシミュレーションにおける圧力場の計算方法について</dc:title>
  <dc:creator>中村 壮伸</dc:creator>
  <cp:lastModifiedBy>中村 壮伸</cp:lastModifiedBy>
  <cp:revision>930</cp:revision>
  <cp:lastPrinted>2013-08-04T15:40:10Z</cp:lastPrinted>
  <dcterms:created xsi:type="dcterms:W3CDTF">2013-02-02T13:47:58Z</dcterms:created>
  <dcterms:modified xsi:type="dcterms:W3CDTF">2013-08-17T16:32:43Z</dcterms:modified>
</cp:coreProperties>
</file>