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6" r:id="rId2"/>
    <p:sldId id="344" r:id="rId3"/>
    <p:sldId id="337" r:id="rId4"/>
    <p:sldId id="351" r:id="rId5"/>
    <p:sldId id="352" r:id="rId6"/>
    <p:sldId id="342" r:id="rId7"/>
    <p:sldId id="348" r:id="rId8"/>
    <p:sldId id="341" r:id="rId9"/>
    <p:sldId id="353" r:id="rId10"/>
    <p:sldId id="350" r:id="rId11"/>
    <p:sldId id="360" r:id="rId12"/>
    <p:sldId id="355" r:id="rId13"/>
    <p:sldId id="340" r:id="rId14"/>
    <p:sldId id="345" r:id="rId15"/>
    <p:sldId id="346" r:id="rId16"/>
    <p:sldId id="347" r:id="rId17"/>
    <p:sldId id="361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D3F9"/>
    <a:srgbClr val="1B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226" autoAdjust="0"/>
  </p:normalViewPr>
  <p:slideViewPr>
    <p:cSldViewPr>
      <p:cViewPr varScale="1">
        <p:scale>
          <a:sx n="97" d="100"/>
          <a:sy n="97" d="100"/>
        </p:scale>
        <p:origin x="-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1E18C9-0786-4684-A412-A49A58F89923}" type="datetimeFigureOut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3D060-E5D5-4E73-A92D-C81EDE8DE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7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9070B3-8584-4643-B838-A5A115D91DCE}" type="datetimeFigureOut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BD0EF9-E282-474D-B543-C815F1F1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LFtemp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CD98-1B13-4E93-9681-F4069F3E1FC2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A77E-F491-4305-98CB-7F7CCF59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8348-A47D-41CB-9510-391AB5D84842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99B6-8878-4446-BC14-4ECF4E43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F165-9E07-4FE8-B3A9-E21C4F1EB8CF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F77D-8BFB-4585-9065-9CB5960C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LFtemp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B9ED-2E5C-4BF7-A1CF-110E05ACD178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82A7-7A43-4C6E-A14E-EB120EC92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7B3C-9566-433A-8261-155683557E99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FAF6-264A-4137-8F7C-8AABE0184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2C16-B9D4-478D-A8FE-8077FAE0EB3C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1F31-A07A-4E87-A279-84DED56F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7849-DAB3-456B-8C3C-20E5008DF7E2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CA20-B3D0-4E99-AB54-811DA2D22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7BD1-E899-4370-832B-518748EB42B8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5D99-E108-4AB9-AF13-E0B4429A0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75D1-1B81-453F-8FB6-1BF7961DE852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DEE8-9A7E-47A6-9799-6C8815CB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AAA9-6F33-4DFB-9912-6872075C7E1A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5EC6-EE33-4C07-A4C1-2A8B7C09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87BA-0E6D-4187-AE43-B6A8AA0B6417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34D0-6912-4FDD-8B7C-D587AAF07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605BA-8867-41D8-AFEB-6C0A6D84CFC3}" type="datetime1">
              <a:rPr lang="en-US"/>
              <a:pPr>
                <a:defRPr/>
              </a:pPr>
              <a:t>8/7/13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359DB9-3405-4CD8-8A4D-3BB230CC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2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jones@sandia.gov" TargetMode="External"/><Relationship Id="rId4" Type="http://schemas.openxmlformats.org/officeDocument/2006/relationships/hyperlink" Target="mailto:jatempl@sandia.gov" TargetMode="External"/><Relationship Id="rId5" Type="http://schemas.openxmlformats.org/officeDocument/2006/relationships/hyperlink" Target="mailto:jzimmer@sandia.gov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mmps.sandia.gov/download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jones@sandia.gov" TargetMode="External"/><Relationship Id="rId4" Type="http://schemas.openxmlformats.org/officeDocument/2006/relationships/hyperlink" Target="mailto:jatempl@sandia.gov" TargetMode="External"/><Relationship Id="rId5" Type="http://schemas.openxmlformats.org/officeDocument/2006/relationships/hyperlink" Target="mailto:jzimmer@sandia.gov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mmps.sandia.gov/download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924800" cy="7921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Atom-to-Continuum (</a:t>
            </a:r>
            <a:r>
              <a:rPr lang="en-US" b="1" dirty="0" err="1" smtClean="0">
                <a:solidFill>
                  <a:srgbClr val="0000FF"/>
                </a:solidFill>
              </a:rPr>
              <a:t>AtC</a:t>
            </a:r>
            <a:r>
              <a:rPr lang="en-US" b="1" dirty="0" smtClean="0">
                <a:solidFill>
                  <a:srgbClr val="0000FF"/>
                </a:solidFill>
              </a:rPr>
              <a:t>) package for LAMMPS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solidFill>
                  <a:srgbClr val="FF0000"/>
                </a:solidFill>
              </a:rPr>
              <a:t>aka paid advertising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495800" y="2971800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u="sng" dirty="0" smtClean="0">
                <a:latin typeface="+mn-lt"/>
              </a:rPr>
              <a:t>Reese Jones</a:t>
            </a:r>
            <a:r>
              <a:rPr lang="en-US" sz="2400" dirty="0" smtClean="0">
                <a:latin typeface="+mn-lt"/>
              </a:rPr>
              <a:t>,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</a:rPr>
              <a:t>Jeremy Templeton,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</a:rPr>
              <a:t>Jonathan Zimmerman</a:t>
            </a:r>
            <a:endParaRPr lang="en-US" sz="2400" dirty="0">
              <a:latin typeface="+mn-lt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990600" y="685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LAMMPS Workshop, Albuquerque, CA         August 7-8, 2013</a:t>
            </a:r>
            <a:endParaRPr lang="en-US" sz="2000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90600" y="51816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Sandia National Laboratories is a multi-program laboratory managed and operated by Sandia Corporation, a wholly owned subsidiary of Lockheed Martin Corporation, for the U.S. Department of Energy's National Nuclear Security Administration under contract DE-AC04-94AL85000.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inclusion_lagr_MD_uMag"/>
          <p:cNvPicPr preferRelativeResize="0">
            <a:picLocks noChangeAspect="1" noChangeArrowheads="1"/>
          </p:cNvPicPr>
          <p:nvPr/>
        </p:nvPicPr>
        <p:blipFill>
          <a:blip r:embed="rId2"/>
          <a:srcRect l="23840" t="14717" r="24252" b="14903"/>
          <a:stretch>
            <a:fillRect/>
          </a:stretch>
        </p:blipFill>
        <p:spPr bwMode="auto">
          <a:xfrm>
            <a:off x="1752600" y="2590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Example: Electron transport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descr="nanotube_heated_frame1000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5072927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333636"/>
            <a:ext cx="3733800" cy="53376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400" i="1" dirty="0" smtClean="0"/>
              <a:t>Electron-transport enhanced simulation of heating and deformation of a metallic CNT</a:t>
            </a:r>
            <a:endParaRPr lang="en-US" sz="1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47800"/>
            <a:ext cx="4495800" cy="2035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810000"/>
            <a:ext cx="3581400" cy="236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1321349"/>
            <a:ext cx="3733800" cy="96465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Two reservoirs of heat, 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/>
              <a:t>D</a:t>
            </a:r>
            <a:r>
              <a:rPr lang="en-US" sz="1400" i="1" dirty="0" smtClean="0"/>
              <a:t>irect shaped source to electrons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Raises temperatures and excites long wavelength modes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8965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219200"/>
            <a:ext cx="4499432" cy="2970572"/>
            <a:chOff x="4037651" y="607628"/>
            <a:chExt cx="4499432" cy="2970572"/>
          </a:xfrm>
        </p:grpSpPr>
        <p:grpSp>
          <p:nvGrpSpPr>
            <p:cNvPr id="39" name="Group 38"/>
            <p:cNvGrpSpPr/>
            <p:nvPr/>
          </p:nvGrpSpPr>
          <p:grpSpPr>
            <a:xfrm>
              <a:off x="4037652" y="607628"/>
              <a:ext cx="4499431" cy="2463919"/>
              <a:chOff x="3700367" y="1088663"/>
              <a:chExt cx="5443633" cy="2463919"/>
            </a:xfrm>
          </p:grpSpPr>
          <p:pic>
            <p:nvPicPr>
              <p:cNvPr id="7" name="Picture 6" descr="ConcentrationDislocations_strain_37_topView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0367" y="1198889"/>
                <a:ext cx="3126642" cy="2353693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4803482" y="1276193"/>
                <a:ext cx="2443064" cy="16675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839180" y="1276193"/>
                <a:ext cx="2407366" cy="11994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803482" y="1276193"/>
                <a:ext cx="2443064" cy="6413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290836" y="1088663"/>
                <a:ext cx="1853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Hard Inclusions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5108282" y="2611225"/>
                <a:ext cx="2058935" cy="7926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4638262" y="2586657"/>
                <a:ext cx="2608284" cy="8172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4638263" y="2120349"/>
                <a:ext cx="2608283" cy="12835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368830" y="3182798"/>
                <a:ext cx="1322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Pinning</a:t>
                </a:r>
                <a:endParaRPr lang="en-US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037651" y="3054980"/>
              <a:ext cx="27893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i="1" dirty="0" smtClean="0">
                  <a:solidFill>
                    <a:schemeClr val="tx1"/>
                  </a:solidFill>
                  <a:latin typeface="+mn-lt"/>
                  <a:cs typeface="+mn-cs"/>
                </a:rPr>
                <a:t>Top view of the dislocations and pinning joints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91613" y="381000"/>
            <a:ext cx="3539213" cy="5842094"/>
            <a:chOff x="220133" y="763618"/>
            <a:chExt cx="3539213" cy="5842094"/>
          </a:xfrm>
        </p:grpSpPr>
        <p:pic>
          <p:nvPicPr>
            <p:cNvPr id="6" name="Picture 5" descr="ConcentrationDislocations_strain_37_3Dview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33" y="763618"/>
              <a:ext cx="3101383" cy="230792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20133" y="3034015"/>
              <a:ext cx="32191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i="1" dirty="0" smtClean="0">
                  <a:solidFill>
                    <a:schemeClr val="tx1"/>
                  </a:solidFill>
                  <a:latin typeface="+mn-lt"/>
                  <a:cs typeface="+mn-cs"/>
                </a:rPr>
                <a:t>3D view of the dislocations and stacking faults for system at a strain of 9.5%</a:t>
              </a:r>
              <a:r>
                <a:rPr lang="en-US" sz="1400" b="0" i="1" dirty="0" smtClean="0">
                  <a:solidFill>
                    <a:schemeClr val="tx1"/>
                  </a:solidFill>
                </a:rPr>
                <a:t> </a:t>
              </a:r>
              <a:endParaRPr lang="en-US" sz="1400" dirty="0"/>
            </a:p>
          </p:txBody>
        </p:sp>
        <p:pic>
          <p:nvPicPr>
            <p:cNvPr id="19" name="Picture 18" descr="ConcentrationDislocations_strain_38_3Dview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33" y="3832983"/>
              <a:ext cx="3033156" cy="225292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20133" y="6082492"/>
              <a:ext cx="35392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0" i="1" dirty="0" smtClean="0">
                  <a:solidFill>
                    <a:schemeClr val="tx1"/>
                  </a:solidFill>
                  <a:latin typeface="+mn-lt"/>
                  <a:cs typeface="+mn-cs"/>
                </a:rPr>
                <a:t>3D view of </a:t>
              </a:r>
              <a:r>
                <a:rPr lang="en-US" sz="1400" i="1" dirty="0" smtClean="0"/>
                <a:t>many </a:t>
              </a:r>
              <a:r>
                <a:rPr lang="en-US" sz="1400" b="0" i="1" dirty="0" smtClean="0">
                  <a:solidFill>
                    <a:schemeClr val="tx1"/>
                  </a:solidFill>
                  <a:latin typeface="+mn-lt"/>
                  <a:cs typeface="+mn-cs"/>
                </a:rPr>
                <a:t>dislocations and stacking faults for system at a strain of 12.5%</a:t>
              </a:r>
              <a:endParaRPr lang="en-US" sz="1400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62000" y="0"/>
            <a:ext cx="6732957" cy="113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>
                <a:solidFill>
                  <a:srgbClr val="0000FF"/>
                </a:solidFill>
              </a:rPr>
              <a:t>Dislocations &amp; Plasticity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533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Exploring the relation: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1600" b="1" dirty="0" smtClean="0"/>
              <a:t>dislocations -&gt; dislocation density -&gt; plastic strain</a:t>
            </a:r>
          </a:p>
          <a:p>
            <a:endParaRPr lang="en-US" dirty="0" smtClean="0"/>
          </a:p>
          <a:p>
            <a:r>
              <a:rPr lang="en-US" dirty="0" smtClean="0"/>
              <a:t>By coarse graining dislocations to tensor density field using a Hardy-like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0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D1D84-5B94-A14D-AC23-EB3A6452F7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66700" y="177224"/>
            <a:ext cx="5753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Electrical </a:t>
            </a:r>
            <a:r>
              <a:rPr lang="en-US" sz="3200" dirty="0" smtClean="0">
                <a:solidFill>
                  <a:srgbClr val="0000FF"/>
                </a:solidFill>
              </a:rPr>
              <a:t>double </a:t>
            </a:r>
            <a:r>
              <a:rPr lang="en-US" sz="3200" dirty="0">
                <a:solidFill>
                  <a:srgbClr val="0000FF"/>
                </a:solidFill>
              </a:rPr>
              <a:t>l</a:t>
            </a:r>
            <a:r>
              <a:rPr lang="en-US" sz="3200" dirty="0" smtClean="0">
                <a:solidFill>
                  <a:srgbClr val="0000FF"/>
                </a:solidFill>
              </a:rPr>
              <a:t>ayers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19460" name="Group 247"/>
          <p:cNvGrpSpPr>
            <a:grpSpLocks/>
          </p:cNvGrpSpPr>
          <p:nvPr/>
        </p:nvGrpSpPr>
        <p:grpSpPr bwMode="auto">
          <a:xfrm>
            <a:off x="244475" y="850900"/>
            <a:ext cx="3946525" cy="2882900"/>
            <a:chOff x="436903" y="1038910"/>
            <a:chExt cx="3947014" cy="2882844"/>
          </a:xfrm>
        </p:grpSpPr>
        <p:grpSp>
          <p:nvGrpSpPr>
            <p:cNvPr id="19465" name="Group 448"/>
            <p:cNvGrpSpPr>
              <a:grpSpLocks/>
            </p:cNvGrpSpPr>
            <p:nvPr/>
          </p:nvGrpSpPr>
          <p:grpSpPr bwMode="auto">
            <a:xfrm>
              <a:off x="436903" y="1085855"/>
              <a:ext cx="3947014" cy="2390090"/>
              <a:chOff x="1526" y="2799"/>
              <a:chExt cx="2515" cy="1358"/>
            </a:xfrm>
          </p:grpSpPr>
          <p:sp>
            <p:nvSpPr>
              <p:cNvPr id="7" name="Line 449"/>
              <p:cNvSpPr>
                <a:spLocks noChangeShapeType="1"/>
              </p:cNvSpPr>
              <p:nvPr/>
            </p:nvSpPr>
            <p:spPr bwMode="auto">
              <a:xfrm flipV="1">
                <a:off x="1851" y="2867"/>
                <a:ext cx="0" cy="12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9472" name="Group 450"/>
              <p:cNvGrpSpPr>
                <a:grpSpLocks/>
              </p:cNvGrpSpPr>
              <p:nvPr/>
            </p:nvGrpSpPr>
            <p:grpSpPr bwMode="auto">
              <a:xfrm>
                <a:off x="1738" y="2957"/>
                <a:ext cx="90" cy="91"/>
                <a:chOff x="1776" y="2112"/>
                <a:chExt cx="192" cy="192"/>
              </a:xfrm>
            </p:grpSpPr>
            <p:sp>
              <p:nvSpPr>
                <p:cNvPr id="225" name="Oval 451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" name="Line 452"/>
                <p:cNvSpPr>
                  <a:spLocks noChangeShapeType="1"/>
                </p:cNvSpPr>
                <p:nvPr/>
              </p:nvSpPr>
              <p:spPr bwMode="auto">
                <a:xfrm>
                  <a:off x="1824" y="2211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3" name="Group 453"/>
              <p:cNvGrpSpPr>
                <a:grpSpLocks/>
              </p:cNvGrpSpPr>
              <p:nvPr/>
            </p:nvGrpSpPr>
            <p:grpSpPr bwMode="auto">
              <a:xfrm>
                <a:off x="1874" y="3116"/>
                <a:ext cx="90" cy="90"/>
                <a:chOff x="2208" y="1440"/>
                <a:chExt cx="192" cy="192"/>
              </a:xfrm>
            </p:grpSpPr>
            <p:sp>
              <p:nvSpPr>
                <p:cNvPr id="222" name="Oval 454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Line 455"/>
                <p:cNvSpPr>
                  <a:spLocks noChangeShapeType="1"/>
                </p:cNvSpPr>
                <p:nvPr/>
              </p:nvSpPr>
              <p:spPr bwMode="auto">
                <a:xfrm>
                  <a:off x="2256" y="1536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4" name="Line 456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4" name="Group 457"/>
              <p:cNvGrpSpPr>
                <a:grpSpLocks/>
              </p:cNvGrpSpPr>
              <p:nvPr/>
            </p:nvGrpSpPr>
            <p:grpSpPr bwMode="auto">
              <a:xfrm>
                <a:off x="1738" y="3048"/>
                <a:ext cx="90" cy="90"/>
                <a:chOff x="1776" y="2112"/>
                <a:chExt cx="192" cy="192"/>
              </a:xfrm>
            </p:grpSpPr>
            <p:sp>
              <p:nvSpPr>
                <p:cNvPr id="220" name="Oval 458"/>
                <p:cNvSpPr>
                  <a:spLocks noChangeArrowheads="1"/>
                </p:cNvSpPr>
                <p:nvPr/>
              </p:nvSpPr>
              <p:spPr bwMode="auto">
                <a:xfrm>
                  <a:off x="1777" y="211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Line 459"/>
                <p:cNvSpPr>
                  <a:spLocks noChangeShapeType="1"/>
                </p:cNvSpPr>
                <p:nvPr/>
              </p:nvSpPr>
              <p:spPr bwMode="auto">
                <a:xfrm>
                  <a:off x="1824" y="2220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5" name="Group 460"/>
              <p:cNvGrpSpPr>
                <a:grpSpLocks/>
              </p:cNvGrpSpPr>
              <p:nvPr/>
            </p:nvGrpSpPr>
            <p:grpSpPr bwMode="auto">
              <a:xfrm>
                <a:off x="1738" y="3138"/>
                <a:ext cx="90" cy="91"/>
                <a:chOff x="1776" y="2112"/>
                <a:chExt cx="192" cy="192"/>
              </a:xfrm>
            </p:grpSpPr>
            <p:sp>
              <p:nvSpPr>
                <p:cNvPr id="218" name="Oval 461"/>
                <p:cNvSpPr>
                  <a:spLocks noChangeArrowheads="1"/>
                </p:cNvSpPr>
                <p:nvPr/>
              </p:nvSpPr>
              <p:spPr bwMode="auto">
                <a:xfrm>
                  <a:off x="1777" y="212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Line 462"/>
                <p:cNvSpPr>
                  <a:spLocks noChangeShapeType="1"/>
                </p:cNvSpPr>
                <p:nvPr/>
              </p:nvSpPr>
              <p:spPr bwMode="auto">
                <a:xfrm>
                  <a:off x="1824" y="2223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6" name="Group 463"/>
              <p:cNvGrpSpPr>
                <a:grpSpLocks/>
              </p:cNvGrpSpPr>
              <p:nvPr/>
            </p:nvGrpSpPr>
            <p:grpSpPr bwMode="auto">
              <a:xfrm>
                <a:off x="1738" y="3229"/>
                <a:ext cx="90" cy="90"/>
                <a:chOff x="1776" y="2112"/>
                <a:chExt cx="192" cy="192"/>
              </a:xfrm>
            </p:grpSpPr>
            <p:sp>
              <p:nvSpPr>
                <p:cNvPr id="216" name="Oval 464"/>
                <p:cNvSpPr>
                  <a:spLocks noChangeArrowheads="1"/>
                </p:cNvSpPr>
                <p:nvPr/>
              </p:nvSpPr>
              <p:spPr bwMode="auto">
                <a:xfrm>
                  <a:off x="1777" y="2133"/>
                  <a:ext cx="192" cy="16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Line 465"/>
                <p:cNvSpPr>
                  <a:spLocks noChangeShapeType="1"/>
                </p:cNvSpPr>
                <p:nvPr/>
              </p:nvSpPr>
              <p:spPr bwMode="auto">
                <a:xfrm>
                  <a:off x="1824" y="2211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7" name="Group 466"/>
              <p:cNvGrpSpPr>
                <a:grpSpLocks/>
              </p:cNvGrpSpPr>
              <p:nvPr/>
            </p:nvGrpSpPr>
            <p:grpSpPr bwMode="auto">
              <a:xfrm>
                <a:off x="1738" y="3319"/>
                <a:ext cx="90" cy="91"/>
                <a:chOff x="1776" y="2112"/>
                <a:chExt cx="192" cy="192"/>
              </a:xfrm>
            </p:grpSpPr>
            <p:sp>
              <p:nvSpPr>
                <p:cNvPr id="214" name="Oval 467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5" name="Line 468"/>
                <p:cNvSpPr>
                  <a:spLocks noChangeShapeType="1"/>
                </p:cNvSpPr>
                <p:nvPr/>
              </p:nvSpPr>
              <p:spPr bwMode="auto">
                <a:xfrm>
                  <a:off x="1824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8" name="Group 469"/>
              <p:cNvGrpSpPr>
                <a:grpSpLocks/>
              </p:cNvGrpSpPr>
              <p:nvPr/>
            </p:nvGrpSpPr>
            <p:grpSpPr bwMode="auto">
              <a:xfrm>
                <a:off x="1738" y="3410"/>
                <a:ext cx="90" cy="91"/>
                <a:chOff x="1776" y="2112"/>
                <a:chExt cx="192" cy="192"/>
              </a:xfrm>
            </p:grpSpPr>
            <p:sp>
              <p:nvSpPr>
                <p:cNvPr id="212" name="Oval 470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3" name="Line 471"/>
                <p:cNvSpPr>
                  <a:spLocks noChangeShapeType="1"/>
                </p:cNvSpPr>
                <p:nvPr/>
              </p:nvSpPr>
              <p:spPr bwMode="auto">
                <a:xfrm>
                  <a:off x="1824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79" name="Group 472"/>
              <p:cNvGrpSpPr>
                <a:grpSpLocks/>
              </p:cNvGrpSpPr>
              <p:nvPr/>
            </p:nvGrpSpPr>
            <p:grpSpPr bwMode="auto">
              <a:xfrm>
                <a:off x="1738" y="3501"/>
                <a:ext cx="90" cy="90"/>
                <a:chOff x="1776" y="2112"/>
                <a:chExt cx="192" cy="192"/>
              </a:xfrm>
            </p:grpSpPr>
            <p:sp>
              <p:nvSpPr>
                <p:cNvPr id="210" name="Oval 473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Line 474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0" name="Group 475"/>
              <p:cNvGrpSpPr>
                <a:grpSpLocks/>
              </p:cNvGrpSpPr>
              <p:nvPr/>
            </p:nvGrpSpPr>
            <p:grpSpPr bwMode="auto">
              <a:xfrm>
                <a:off x="1738" y="3591"/>
                <a:ext cx="90" cy="91"/>
                <a:chOff x="1776" y="2112"/>
                <a:chExt cx="192" cy="192"/>
              </a:xfrm>
            </p:grpSpPr>
            <p:sp>
              <p:nvSpPr>
                <p:cNvPr id="208" name="Oval 476"/>
                <p:cNvSpPr>
                  <a:spLocks noChangeArrowheads="1"/>
                </p:cNvSpPr>
                <p:nvPr/>
              </p:nvSpPr>
              <p:spPr bwMode="auto">
                <a:xfrm>
                  <a:off x="1777" y="211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Line 477"/>
                <p:cNvSpPr>
                  <a:spLocks noChangeShapeType="1"/>
                </p:cNvSpPr>
                <p:nvPr/>
              </p:nvSpPr>
              <p:spPr bwMode="auto">
                <a:xfrm>
                  <a:off x="1824" y="2215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1" name="Group 478"/>
              <p:cNvGrpSpPr>
                <a:grpSpLocks/>
              </p:cNvGrpSpPr>
              <p:nvPr/>
            </p:nvGrpSpPr>
            <p:grpSpPr bwMode="auto">
              <a:xfrm>
                <a:off x="1738" y="3682"/>
                <a:ext cx="90" cy="90"/>
                <a:chOff x="1776" y="2112"/>
                <a:chExt cx="192" cy="192"/>
              </a:xfrm>
            </p:grpSpPr>
            <p:sp>
              <p:nvSpPr>
                <p:cNvPr id="206" name="Oval 479"/>
                <p:cNvSpPr>
                  <a:spLocks noChangeArrowheads="1"/>
                </p:cNvSpPr>
                <p:nvPr/>
              </p:nvSpPr>
              <p:spPr bwMode="auto">
                <a:xfrm>
                  <a:off x="1777" y="2124"/>
                  <a:ext cx="192" cy="16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Line 480"/>
                <p:cNvSpPr>
                  <a:spLocks noChangeShapeType="1"/>
                </p:cNvSpPr>
                <p:nvPr/>
              </p:nvSpPr>
              <p:spPr bwMode="auto">
                <a:xfrm>
                  <a:off x="1824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2" name="Group 481"/>
              <p:cNvGrpSpPr>
                <a:grpSpLocks/>
              </p:cNvGrpSpPr>
              <p:nvPr/>
            </p:nvGrpSpPr>
            <p:grpSpPr bwMode="auto">
              <a:xfrm>
                <a:off x="1738" y="3772"/>
                <a:ext cx="90" cy="91"/>
                <a:chOff x="1776" y="2112"/>
                <a:chExt cx="192" cy="192"/>
              </a:xfrm>
            </p:grpSpPr>
            <p:sp>
              <p:nvSpPr>
                <p:cNvPr id="204" name="Oval 482"/>
                <p:cNvSpPr>
                  <a:spLocks noChangeArrowheads="1"/>
                </p:cNvSpPr>
                <p:nvPr/>
              </p:nvSpPr>
              <p:spPr bwMode="auto">
                <a:xfrm>
                  <a:off x="1777" y="210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Line 483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3" name="Group 484"/>
              <p:cNvGrpSpPr>
                <a:grpSpLocks/>
              </p:cNvGrpSpPr>
              <p:nvPr/>
            </p:nvGrpSpPr>
            <p:grpSpPr bwMode="auto">
              <a:xfrm>
                <a:off x="1738" y="3863"/>
                <a:ext cx="90" cy="90"/>
                <a:chOff x="1776" y="2112"/>
                <a:chExt cx="192" cy="192"/>
              </a:xfrm>
            </p:grpSpPr>
            <p:sp>
              <p:nvSpPr>
                <p:cNvPr id="202" name="Oval 485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Line 486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4" name="Group 487"/>
              <p:cNvGrpSpPr>
                <a:grpSpLocks/>
              </p:cNvGrpSpPr>
              <p:nvPr/>
            </p:nvGrpSpPr>
            <p:grpSpPr bwMode="auto">
              <a:xfrm>
                <a:off x="1738" y="3953"/>
                <a:ext cx="90" cy="91"/>
                <a:chOff x="1776" y="2112"/>
                <a:chExt cx="192" cy="192"/>
              </a:xfrm>
            </p:grpSpPr>
            <p:sp>
              <p:nvSpPr>
                <p:cNvPr id="200" name="Oval 488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Line 489"/>
                <p:cNvSpPr>
                  <a:spLocks noChangeShapeType="1"/>
                </p:cNvSpPr>
                <p:nvPr/>
              </p:nvSpPr>
              <p:spPr bwMode="auto">
                <a:xfrm>
                  <a:off x="1824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5" name="Group 490"/>
              <p:cNvGrpSpPr>
                <a:grpSpLocks/>
              </p:cNvGrpSpPr>
              <p:nvPr/>
            </p:nvGrpSpPr>
            <p:grpSpPr bwMode="auto">
              <a:xfrm>
                <a:off x="1738" y="4044"/>
                <a:ext cx="90" cy="90"/>
                <a:chOff x="1776" y="2112"/>
                <a:chExt cx="192" cy="192"/>
              </a:xfrm>
            </p:grpSpPr>
            <p:sp>
              <p:nvSpPr>
                <p:cNvPr id="198" name="Oval 491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Line 492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6" name="Group 493"/>
              <p:cNvGrpSpPr>
                <a:grpSpLocks/>
              </p:cNvGrpSpPr>
              <p:nvPr/>
            </p:nvGrpSpPr>
            <p:grpSpPr bwMode="auto">
              <a:xfrm>
                <a:off x="1738" y="2867"/>
                <a:ext cx="90" cy="90"/>
                <a:chOff x="1776" y="2112"/>
                <a:chExt cx="192" cy="192"/>
              </a:xfrm>
            </p:grpSpPr>
            <p:sp>
              <p:nvSpPr>
                <p:cNvPr id="196" name="Oval 494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Line 495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7" name="Group 496"/>
              <p:cNvGrpSpPr>
                <a:grpSpLocks/>
              </p:cNvGrpSpPr>
              <p:nvPr/>
            </p:nvGrpSpPr>
            <p:grpSpPr bwMode="auto">
              <a:xfrm>
                <a:off x="1874" y="3229"/>
                <a:ext cx="90" cy="90"/>
                <a:chOff x="2208" y="1440"/>
                <a:chExt cx="192" cy="192"/>
              </a:xfrm>
            </p:grpSpPr>
            <p:sp>
              <p:nvSpPr>
                <p:cNvPr id="193" name="Oval 497"/>
                <p:cNvSpPr>
                  <a:spLocks noChangeArrowheads="1"/>
                </p:cNvSpPr>
                <p:nvPr/>
              </p:nvSpPr>
              <p:spPr bwMode="auto">
                <a:xfrm>
                  <a:off x="2208" y="1461"/>
                  <a:ext cx="192" cy="1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Line 498"/>
                <p:cNvSpPr>
                  <a:spLocks noChangeShapeType="1"/>
                </p:cNvSpPr>
                <p:nvPr/>
              </p:nvSpPr>
              <p:spPr bwMode="auto">
                <a:xfrm>
                  <a:off x="2256" y="153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Line 499"/>
                <p:cNvSpPr>
                  <a:spLocks noChangeShapeType="1"/>
                </p:cNvSpPr>
                <p:nvPr/>
              </p:nvSpPr>
              <p:spPr bwMode="auto">
                <a:xfrm>
                  <a:off x="2305" y="1489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8" name="Group 500"/>
              <p:cNvGrpSpPr>
                <a:grpSpLocks/>
              </p:cNvGrpSpPr>
              <p:nvPr/>
            </p:nvGrpSpPr>
            <p:grpSpPr bwMode="auto">
              <a:xfrm>
                <a:off x="1874" y="3342"/>
                <a:ext cx="90" cy="91"/>
                <a:chOff x="2208" y="1440"/>
                <a:chExt cx="192" cy="192"/>
              </a:xfrm>
            </p:grpSpPr>
            <p:sp>
              <p:nvSpPr>
                <p:cNvPr id="190" name="Oval 501"/>
                <p:cNvSpPr>
                  <a:spLocks noChangeArrowheads="1"/>
                </p:cNvSpPr>
                <p:nvPr/>
              </p:nvSpPr>
              <p:spPr bwMode="auto">
                <a:xfrm>
                  <a:off x="2208" y="1446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Line 502"/>
                <p:cNvSpPr>
                  <a:spLocks noChangeShapeType="1"/>
                </p:cNvSpPr>
                <p:nvPr/>
              </p:nvSpPr>
              <p:spPr bwMode="auto">
                <a:xfrm>
                  <a:off x="2256" y="1545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2" name="Line 503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89" name="Group 504"/>
              <p:cNvGrpSpPr>
                <a:grpSpLocks/>
              </p:cNvGrpSpPr>
              <p:nvPr/>
            </p:nvGrpSpPr>
            <p:grpSpPr bwMode="auto">
              <a:xfrm>
                <a:off x="1874" y="3455"/>
                <a:ext cx="90" cy="91"/>
                <a:chOff x="2208" y="1440"/>
                <a:chExt cx="192" cy="192"/>
              </a:xfrm>
            </p:grpSpPr>
            <p:sp>
              <p:nvSpPr>
                <p:cNvPr id="187" name="Oval 505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8" name="Line 506"/>
                <p:cNvSpPr>
                  <a:spLocks noChangeShapeType="1"/>
                </p:cNvSpPr>
                <p:nvPr/>
              </p:nvSpPr>
              <p:spPr bwMode="auto">
                <a:xfrm>
                  <a:off x="2256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Line 507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0" name="Group 508"/>
              <p:cNvGrpSpPr>
                <a:grpSpLocks/>
              </p:cNvGrpSpPr>
              <p:nvPr/>
            </p:nvGrpSpPr>
            <p:grpSpPr bwMode="auto">
              <a:xfrm>
                <a:off x="1874" y="3568"/>
                <a:ext cx="90" cy="91"/>
                <a:chOff x="2208" y="1440"/>
                <a:chExt cx="192" cy="192"/>
              </a:xfrm>
            </p:grpSpPr>
            <p:sp>
              <p:nvSpPr>
                <p:cNvPr id="184" name="Oval 509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5" name="Line 510"/>
                <p:cNvSpPr>
                  <a:spLocks noChangeShapeType="1"/>
                </p:cNvSpPr>
                <p:nvPr/>
              </p:nvSpPr>
              <p:spPr bwMode="auto">
                <a:xfrm>
                  <a:off x="2256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6" name="Line 511"/>
                <p:cNvSpPr>
                  <a:spLocks noChangeShapeType="1"/>
                </p:cNvSpPr>
                <p:nvPr/>
              </p:nvSpPr>
              <p:spPr bwMode="auto">
                <a:xfrm>
                  <a:off x="2305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1" name="Group 512"/>
              <p:cNvGrpSpPr>
                <a:grpSpLocks/>
              </p:cNvGrpSpPr>
              <p:nvPr/>
            </p:nvGrpSpPr>
            <p:grpSpPr bwMode="auto">
              <a:xfrm>
                <a:off x="1874" y="3682"/>
                <a:ext cx="90" cy="90"/>
                <a:chOff x="2208" y="1440"/>
                <a:chExt cx="192" cy="192"/>
              </a:xfrm>
            </p:grpSpPr>
            <p:sp>
              <p:nvSpPr>
                <p:cNvPr id="181" name="Oval 513"/>
                <p:cNvSpPr>
                  <a:spLocks noChangeArrowheads="1"/>
                </p:cNvSpPr>
                <p:nvPr/>
              </p:nvSpPr>
              <p:spPr bwMode="auto">
                <a:xfrm>
                  <a:off x="2208" y="1452"/>
                  <a:ext cx="192" cy="1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2" name="Line 514"/>
                <p:cNvSpPr>
                  <a:spLocks noChangeShapeType="1"/>
                </p:cNvSpPr>
                <p:nvPr/>
              </p:nvSpPr>
              <p:spPr bwMode="auto">
                <a:xfrm>
                  <a:off x="2256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3" name="Line 515"/>
                <p:cNvSpPr>
                  <a:spLocks noChangeShapeType="1"/>
                </p:cNvSpPr>
                <p:nvPr/>
              </p:nvSpPr>
              <p:spPr bwMode="auto">
                <a:xfrm>
                  <a:off x="2305" y="1489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2" name="Group 516"/>
              <p:cNvGrpSpPr>
                <a:grpSpLocks/>
              </p:cNvGrpSpPr>
              <p:nvPr/>
            </p:nvGrpSpPr>
            <p:grpSpPr bwMode="auto">
              <a:xfrm>
                <a:off x="1874" y="3795"/>
                <a:ext cx="90" cy="90"/>
                <a:chOff x="2208" y="1440"/>
                <a:chExt cx="192" cy="192"/>
              </a:xfrm>
            </p:grpSpPr>
            <p:sp>
              <p:nvSpPr>
                <p:cNvPr id="178" name="Oval 517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9" name="Line 518"/>
                <p:cNvSpPr>
                  <a:spLocks noChangeShapeType="1"/>
                </p:cNvSpPr>
                <p:nvPr/>
              </p:nvSpPr>
              <p:spPr bwMode="auto">
                <a:xfrm>
                  <a:off x="2256" y="153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0" name="Line 519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3" name="Group 520"/>
              <p:cNvGrpSpPr>
                <a:grpSpLocks/>
              </p:cNvGrpSpPr>
              <p:nvPr/>
            </p:nvGrpSpPr>
            <p:grpSpPr bwMode="auto">
              <a:xfrm>
                <a:off x="1874" y="3908"/>
                <a:ext cx="90" cy="91"/>
                <a:chOff x="2208" y="1440"/>
                <a:chExt cx="192" cy="192"/>
              </a:xfrm>
            </p:grpSpPr>
            <p:sp>
              <p:nvSpPr>
                <p:cNvPr id="175" name="Oval 521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Line 522"/>
                <p:cNvSpPr>
                  <a:spLocks noChangeShapeType="1"/>
                </p:cNvSpPr>
                <p:nvPr/>
              </p:nvSpPr>
              <p:spPr bwMode="auto">
                <a:xfrm>
                  <a:off x="2256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Line 523"/>
                <p:cNvSpPr>
                  <a:spLocks noChangeShapeType="1"/>
                </p:cNvSpPr>
                <p:nvPr/>
              </p:nvSpPr>
              <p:spPr bwMode="auto">
                <a:xfrm>
                  <a:off x="2305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4" name="Group 524"/>
              <p:cNvGrpSpPr>
                <a:grpSpLocks/>
              </p:cNvGrpSpPr>
              <p:nvPr/>
            </p:nvGrpSpPr>
            <p:grpSpPr bwMode="auto">
              <a:xfrm>
                <a:off x="1874" y="4021"/>
                <a:ext cx="90" cy="91"/>
                <a:chOff x="2208" y="1440"/>
                <a:chExt cx="192" cy="192"/>
              </a:xfrm>
            </p:grpSpPr>
            <p:sp>
              <p:nvSpPr>
                <p:cNvPr id="172" name="Oval 525"/>
                <p:cNvSpPr>
                  <a:spLocks noChangeArrowheads="1"/>
                </p:cNvSpPr>
                <p:nvPr/>
              </p:nvSpPr>
              <p:spPr bwMode="auto">
                <a:xfrm>
                  <a:off x="2208" y="1434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3" name="Line 526"/>
                <p:cNvSpPr>
                  <a:spLocks noChangeShapeType="1"/>
                </p:cNvSpPr>
                <p:nvPr/>
              </p:nvSpPr>
              <p:spPr bwMode="auto">
                <a:xfrm>
                  <a:off x="2256" y="1536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Line 527"/>
                <p:cNvSpPr>
                  <a:spLocks noChangeShapeType="1"/>
                </p:cNvSpPr>
                <p:nvPr/>
              </p:nvSpPr>
              <p:spPr bwMode="auto">
                <a:xfrm>
                  <a:off x="2305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5" name="Group 528"/>
              <p:cNvGrpSpPr>
                <a:grpSpLocks/>
              </p:cNvGrpSpPr>
              <p:nvPr/>
            </p:nvGrpSpPr>
            <p:grpSpPr bwMode="auto">
              <a:xfrm>
                <a:off x="2213" y="3093"/>
                <a:ext cx="90" cy="91"/>
                <a:chOff x="2208" y="1440"/>
                <a:chExt cx="192" cy="192"/>
              </a:xfrm>
            </p:grpSpPr>
            <p:sp>
              <p:nvSpPr>
                <p:cNvPr id="169" name="Oval 529"/>
                <p:cNvSpPr>
                  <a:spLocks noChangeArrowheads="1"/>
                </p:cNvSpPr>
                <p:nvPr/>
              </p:nvSpPr>
              <p:spPr bwMode="auto">
                <a:xfrm>
                  <a:off x="2208" y="145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Line 530"/>
                <p:cNvSpPr>
                  <a:spLocks noChangeShapeType="1"/>
                </p:cNvSpPr>
                <p:nvPr/>
              </p:nvSpPr>
              <p:spPr bwMode="auto">
                <a:xfrm>
                  <a:off x="2255" y="154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Line 531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6" name="Group 532"/>
              <p:cNvGrpSpPr>
                <a:grpSpLocks/>
              </p:cNvGrpSpPr>
              <p:nvPr/>
            </p:nvGrpSpPr>
            <p:grpSpPr bwMode="auto">
              <a:xfrm>
                <a:off x="2552" y="3410"/>
                <a:ext cx="90" cy="91"/>
                <a:chOff x="2208" y="1440"/>
                <a:chExt cx="192" cy="192"/>
              </a:xfrm>
            </p:grpSpPr>
            <p:sp>
              <p:nvSpPr>
                <p:cNvPr id="166" name="Oval 533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7" name="Line 534"/>
                <p:cNvSpPr>
                  <a:spLocks noChangeShapeType="1"/>
                </p:cNvSpPr>
                <p:nvPr/>
              </p:nvSpPr>
              <p:spPr bwMode="auto">
                <a:xfrm>
                  <a:off x="2255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Line 535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7" name="Group 536"/>
              <p:cNvGrpSpPr>
                <a:grpSpLocks/>
              </p:cNvGrpSpPr>
              <p:nvPr/>
            </p:nvGrpSpPr>
            <p:grpSpPr bwMode="auto">
              <a:xfrm>
                <a:off x="2733" y="3002"/>
                <a:ext cx="90" cy="91"/>
                <a:chOff x="2208" y="1440"/>
                <a:chExt cx="192" cy="192"/>
              </a:xfrm>
            </p:grpSpPr>
            <p:sp>
              <p:nvSpPr>
                <p:cNvPr id="163" name="Oval 537"/>
                <p:cNvSpPr>
                  <a:spLocks noChangeArrowheads="1"/>
                </p:cNvSpPr>
                <p:nvPr/>
              </p:nvSpPr>
              <p:spPr bwMode="auto">
                <a:xfrm>
                  <a:off x="2208" y="1444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Line 538"/>
                <p:cNvSpPr>
                  <a:spLocks noChangeShapeType="1"/>
                </p:cNvSpPr>
                <p:nvPr/>
              </p:nvSpPr>
              <p:spPr bwMode="auto">
                <a:xfrm>
                  <a:off x="2255" y="1543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Line 539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8" name="Group 540"/>
              <p:cNvGrpSpPr>
                <a:grpSpLocks/>
              </p:cNvGrpSpPr>
              <p:nvPr/>
            </p:nvGrpSpPr>
            <p:grpSpPr bwMode="auto">
              <a:xfrm>
                <a:off x="2326" y="3614"/>
                <a:ext cx="90" cy="90"/>
                <a:chOff x="2208" y="1440"/>
                <a:chExt cx="192" cy="192"/>
              </a:xfrm>
            </p:grpSpPr>
            <p:sp>
              <p:nvSpPr>
                <p:cNvPr id="160" name="Oval 541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Line 542"/>
                <p:cNvSpPr>
                  <a:spLocks noChangeShapeType="1"/>
                </p:cNvSpPr>
                <p:nvPr/>
              </p:nvSpPr>
              <p:spPr bwMode="auto">
                <a:xfrm>
                  <a:off x="2256" y="1536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Line 543"/>
                <p:cNvSpPr>
                  <a:spLocks noChangeShapeType="1"/>
                </p:cNvSpPr>
                <p:nvPr/>
              </p:nvSpPr>
              <p:spPr bwMode="auto">
                <a:xfrm>
                  <a:off x="2306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499" name="Group 544"/>
              <p:cNvGrpSpPr>
                <a:grpSpLocks/>
              </p:cNvGrpSpPr>
              <p:nvPr/>
            </p:nvGrpSpPr>
            <p:grpSpPr bwMode="auto">
              <a:xfrm>
                <a:off x="2982" y="3750"/>
                <a:ext cx="90" cy="90"/>
                <a:chOff x="2208" y="1440"/>
                <a:chExt cx="192" cy="192"/>
              </a:xfrm>
            </p:grpSpPr>
            <p:sp>
              <p:nvSpPr>
                <p:cNvPr id="157" name="Oval 545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Line 546"/>
                <p:cNvSpPr>
                  <a:spLocks noChangeShapeType="1"/>
                </p:cNvSpPr>
                <p:nvPr/>
              </p:nvSpPr>
              <p:spPr bwMode="auto">
                <a:xfrm>
                  <a:off x="2255" y="1536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9" name="Line 547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0" name="Group 548"/>
              <p:cNvGrpSpPr>
                <a:grpSpLocks/>
              </p:cNvGrpSpPr>
              <p:nvPr/>
            </p:nvGrpSpPr>
            <p:grpSpPr bwMode="auto">
              <a:xfrm>
                <a:off x="2529" y="3704"/>
                <a:ext cx="91" cy="91"/>
                <a:chOff x="2208" y="1440"/>
                <a:chExt cx="192" cy="192"/>
              </a:xfrm>
            </p:grpSpPr>
            <p:sp>
              <p:nvSpPr>
                <p:cNvPr id="154" name="Oval 549"/>
                <p:cNvSpPr>
                  <a:spLocks noChangeArrowheads="1"/>
                </p:cNvSpPr>
                <p:nvPr/>
              </p:nvSpPr>
              <p:spPr bwMode="auto">
                <a:xfrm>
                  <a:off x="2207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Line 550"/>
                <p:cNvSpPr>
                  <a:spLocks noChangeShapeType="1"/>
                </p:cNvSpPr>
                <p:nvPr/>
              </p:nvSpPr>
              <p:spPr bwMode="auto">
                <a:xfrm>
                  <a:off x="2256" y="153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Line 551"/>
                <p:cNvSpPr>
                  <a:spLocks noChangeShapeType="1"/>
                </p:cNvSpPr>
                <p:nvPr/>
              </p:nvSpPr>
              <p:spPr bwMode="auto">
                <a:xfrm>
                  <a:off x="2303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1" name="Group 552"/>
              <p:cNvGrpSpPr>
                <a:grpSpLocks/>
              </p:cNvGrpSpPr>
              <p:nvPr/>
            </p:nvGrpSpPr>
            <p:grpSpPr bwMode="auto">
              <a:xfrm>
                <a:off x="2778" y="3478"/>
                <a:ext cx="91" cy="90"/>
                <a:chOff x="2208" y="1440"/>
                <a:chExt cx="192" cy="192"/>
              </a:xfrm>
            </p:grpSpPr>
            <p:sp>
              <p:nvSpPr>
                <p:cNvPr id="151" name="Oval 553"/>
                <p:cNvSpPr>
                  <a:spLocks noChangeArrowheads="1"/>
                </p:cNvSpPr>
                <p:nvPr/>
              </p:nvSpPr>
              <p:spPr bwMode="auto">
                <a:xfrm>
                  <a:off x="2209" y="1460"/>
                  <a:ext cx="192" cy="169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Line 554"/>
                <p:cNvSpPr>
                  <a:spLocks noChangeShapeType="1"/>
                </p:cNvSpPr>
                <p:nvPr/>
              </p:nvSpPr>
              <p:spPr bwMode="auto">
                <a:xfrm>
                  <a:off x="2258" y="153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Line 555"/>
                <p:cNvSpPr>
                  <a:spLocks noChangeShapeType="1"/>
                </p:cNvSpPr>
                <p:nvPr/>
              </p:nvSpPr>
              <p:spPr bwMode="auto">
                <a:xfrm>
                  <a:off x="2305" y="1489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2" name="Group 556"/>
              <p:cNvGrpSpPr>
                <a:grpSpLocks/>
              </p:cNvGrpSpPr>
              <p:nvPr/>
            </p:nvGrpSpPr>
            <p:grpSpPr bwMode="auto">
              <a:xfrm>
                <a:off x="2371" y="3319"/>
                <a:ext cx="91" cy="91"/>
                <a:chOff x="2208" y="1440"/>
                <a:chExt cx="192" cy="192"/>
              </a:xfrm>
            </p:grpSpPr>
            <p:sp>
              <p:nvSpPr>
                <p:cNvPr id="148" name="Oval 557"/>
                <p:cNvSpPr>
                  <a:spLocks noChangeArrowheads="1"/>
                </p:cNvSpPr>
                <p:nvPr/>
              </p:nvSpPr>
              <p:spPr bwMode="auto">
                <a:xfrm>
                  <a:off x="2207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Line 558"/>
                <p:cNvSpPr>
                  <a:spLocks noChangeShapeType="1"/>
                </p:cNvSpPr>
                <p:nvPr/>
              </p:nvSpPr>
              <p:spPr bwMode="auto">
                <a:xfrm>
                  <a:off x="2257" y="153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Line 559"/>
                <p:cNvSpPr>
                  <a:spLocks noChangeShapeType="1"/>
                </p:cNvSpPr>
                <p:nvPr/>
              </p:nvSpPr>
              <p:spPr bwMode="auto">
                <a:xfrm>
                  <a:off x="2304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3" name="Group 560"/>
              <p:cNvGrpSpPr>
                <a:grpSpLocks/>
              </p:cNvGrpSpPr>
              <p:nvPr/>
            </p:nvGrpSpPr>
            <p:grpSpPr bwMode="auto">
              <a:xfrm>
                <a:off x="2439" y="3093"/>
                <a:ext cx="90" cy="91"/>
                <a:chOff x="2208" y="1440"/>
                <a:chExt cx="192" cy="192"/>
              </a:xfrm>
            </p:grpSpPr>
            <p:sp>
              <p:nvSpPr>
                <p:cNvPr id="145" name="Oval 561"/>
                <p:cNvSpPr>
                  <a:spLocks noChangeArrowheads="1"/>
                </p:cNvSpPr>
                <p:nvPr/>
              </p:nvSpPr>
              <p:spPr bwMode="auto">
                <a:xfrm>
                  <a:off x="2207" y="145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6" name="Line 562"/>
                <p:cNvSpPr>
                  <a:spLocks noChangeShapeType="1"/>
                </p:cNvSpPr>
                <p:nvPr/>
              </p:nvSpPr>
              <p:spPr bwMode="auto">
                <a:xfrm>
                  <a:off x="2248" y="154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" name="Line 563"/>
                <p:cNvSpPr>
                  <a:spLocks noChangeShapeType="1"/>
                </p:cNvSpPr>
                <p:nvPr/>
              </p:nvSpPr>
              <p:spPr bwMode="auto">
                <a:xfrm>
                  <a:off x="2304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4" name="Group 564"/>
              <p:cNvGrpSpPr>
                <a:grpSpLocks/>
              </p:cNvGrpSpPr>
              <p:nvPr/>
            </p:nvGrpSpPr>
            <p:grpSpPr bwMode="auto">
              <a:xfrm>
                <a:off x="2032" y="3297"/>
                <a:ext cx="90" cy="90"/>
                <a:chOff x="2208" y="1440"/>
                <a:chExt cx="192" cy="192"/>
              </a:xfrm>
            </p:grpSpPr>
            <p:sp>
              <p:nvSpPr>
                <p:cNvPr id="142" name="Oval 565"/>
                <p:cNvSpPr>
                  <a:spLocks noChangeArrowheads="1"/>
                </p:cNvSpPr>
                <p:nvPr/>
              </p:nvSpPr>
              <p:spPr bwMode="auto">
                <a:xfrm>
                  <a:off x="2208" y="1444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" name="Line 566"/>
                <p:cNvSpPr>
                  <a:spLocks noChangeShapeType="1"/>
                </p:cNvSpPr>
                <p:nvPr/>
              </p:nvSpPr>
              <p:spPr bwMode="auto">
                <a:xfrm>
                  <a:off x="2255" y="1544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" name="Line 567"/>
                <p:cNvSpPr>
                  <a:spLocks noChangeShapeType="1"/>
                </p:cNvSpPr>
                <p:nvPr/>
              </p:nvSpPr>
              <p:spPr bwMode="auto">
                <a:xfrm>
                  <a:off x="2305" y="149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5" name="Group 568"/>
              <p:cNvGrpSpPr>
                <a:grpSpLocks/>
              </p:cNvGrpSpPr>
              <p:nvPr/>
            </p:nvGrpSpPr>
            <p:grpSpPr bwMode="auto">
              <a:xfrm>
                <a:off x="2122" y="3750"/>
                <a:ext cx="91" cy="90"/>
                <a:chOff x="2208" y="1440"/>
                <a:chExt cx="192" cy="192"/>
              </a:xfrm>
            </p:grpSpPr>
            <p:sp>
              <p:nvSpPr>
                <p:cNvPr id="139" name="Oval 569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0" name="Line 570"/>
                <p:cNvSpPr>
                  <a:spLocks noChangeShapeType="1"/>
                </p:cNvSpPr>
                <p:nvPr/>
              </p:nvSpPr>
              <p:spPr bwMode="auto">
                <a:xfrm>
                  <a:off x="2257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1" name="Line 571"/>
                <p:cNvSpPr>
                  <a:spLocks noChangeShapeType="1"/>
                </p:cNvSpPr>
                <p:nvPr/>
              </p:nvSpPr>
              <p:spPr bwMode="auto">
                <a:xfrm>
                  <a:off x="2304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6" name="Group 572"/>
              <p:cNvGrpSpPr>
                <a:grpSpLocks/>
              </p:cNvGrpSpPr>
              <p:nvPr/>
            </p:nvGrpSpPr>
            <p:grpSpPr bwMode="auto">
              <a:xfrm>
                <a:off x="2100" y="3953"/>
                <a:ext cx="90" cy="91"/>
                <a:chOff x="2208" y="1440"/>
                <a:chExt cx="192" cy="192"/>
              </a:xfrm>
            </p:grpSpPr>
            <p:sp>
              <p:nvSpPr>
                <p:cNvPr id="136" name="Oval 573"/>
                <p:cNvSpPr>
                  <a:spLocks noChangeArrowheads="1"/>
                </p:cNvSpPr>
                <p:nvPr/>
              </p:nvSpPr>
              <p:spPr bwMode="auto">
                <a:xfrm>
                  <a:off x="2207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7" name="Line 574"/>
                <p:cNvSpPr>
                  <a:spLocks noChangeShapeType="1"/>
                </p:cNvSpPr>
                <p:nvPr/>
              </p:nvSpPr>
              <p:spPr bwMode="auto">
                <a:xfrm>
                  <a:off x="2255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8" name="Line 575"/>
                <p:cNvSpPr>
                  <a:spLocks noChangeShapeType="1"/>
                </p:cNvSpPr>
                <p:nvPr/>
              </p:nvSpPr>
              <p:spPr bwMode="auto">
                <a:xfrm>
                  <a:off x="2304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7" name="Group 576"/>
              <p:cNvGrpSpPr>
                <a:grpSpLocks/>
              </p:cNvGrpSpPr>
              <p:nvPr/>
            </p:nvGrpSpPr>
            <p:grpSpPr bwMode="auto">
              <a:xfrm>
                <a:off x="2032" y="3591"/>
                <a:ext cx="90" cy="91"/>
                <a:chOff x="2208" y="1440"/>
                <a:chExt cx="192" cy="192"/>
              </a:xfrm>
            </p:grpSpPr>
            <p:sp>
              <p:nvSpPr>
                <p:cNvPr id="133" name="Oval 577"/>
                <p:cNvSpPr>
                  <a:spLocks noChangeArrowheads="1"/>
                </p:cNvSpPr>
                <p:nvPr/>
              </p:nvSpPr>
              <p:spPr bwMode="auto">
                <a:xfrm>
                  <a:off x="2208" y="1444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4" name="Line 578"/>
                <p:cNvSpPr>
                  <a:spLocks noChangeShapeType="1"/>
                </p:cNvSpPr>
                <p:nvPr/>
              </p:nvSpPr>
              <p:spPr bwMode="auto">
                <a:xfrm>
                  <a:off x="2255" y="1543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5" name="Line 579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8" name="Group 580"/>
              <p:cNvGrpSpPr>
                <a:grpSpLocks/>
              </p:cNvGrpSpPr>
              <p:nvPr/>
            </p:nvGrpSpPr>
            <p:grpSpPr bwMode="auto">
              <a:xfrm>
                <a:off x="2032" y="3025"/>
                <a:ext cx="90" cy="91"/>
                <a:chOff x="2208" y="1440"/>
                <a:chExt cx="192" cy="192"/>
              </a:xfrm>
            </p:grpSpPr>
            <p:sp>
              <p:nvSpPr>
                <p:cNvPr id="130" name="Oval 581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1" name="Line 582"/>
                <p:cNvSpPr>
                  <a:spLocks noChangeShapeType="1"/>
                </p:cNvSpPr>
                <p:nvPr/>
              </p:nvSpPr>
              <p:spPr bwMode="auto">
                <a:xfrm>
                  <a:off x="2255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2" name="Line 583"/>
                <p:cNvSpPr>
                  <a:spLocks noChangeShapeType="1"/>
                </p:cNvSpPr>
                <p:nvPr/>
              </p:nvSpPr>
              <p:spPr bwMode="auto">
                <a:xfrm>
                  <a:off x="2305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09" name="Group 584"/>
              <p:cNvGrpSpPr>
                <a:grpSpLocks/>
              </p:cNvGrpSpPr>
              <p:nvPr/>
            </p:nvGrpSpPr>
            <p:grpSpPr bwMode="auto">
              <a:xfrm>
                <a:off x="2168" y="3501"/>
                <a:ext cx="90" cy="90"/>
                <a:chOff x="2208" y="1440"/>
                <a:chExt cx="192" cy="192"/>
              </a:xfrm>
            </p:grpSpPr>
            <p:sp>
              <p:nvSpPr>
                <p:cNvPr id="127" name="Oval 585"/>
                <p:cNvSpPr>
                  <a:spLocks noChangeArrowheads="1"/>
                </p:cNvSpPr>
                <p:nvPr/>
              </p:nvSpPr>
              <p:spPr bwMode="auto">
                <a:xfrm>
                  <a:off x="2209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8" name="Line 586"/>
                <p:cNvSpPr>
                  <a:spLocks noChangeShapeType="1"/>
                </p:cNvSpPr>
                <p:nvPr/>
              </p:nvSpPr>
              <p:spPr bwMode="auto">
                <a:xfrm>
                  <a:off x="2256" y="1536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9" name="Line 587"/>
                <p:cNvSpPr>
                  <a:spLocks noChangeShapeType="1"/>
                </p:cNvSpPr>
                <p:nvPr/>
              </p:nvSpPr>
              <p:spPr bwMode="auto">
                <a:xfrm>
                  <a:off x="2306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0" name="Group 588"/>
              <p:cNvGrpSpPr>
                <a:grpSpLocks/>
              </p:cNvGrpSpPr>
              <p:nvPr/>
            </p:nvGrpSpPr>
            <p:grpSpPr bwMode="auto">
              <a:xfrm>
                <a:off x="2326" y="3885"/>
                <a:ext cx="90" cy="91"/>
                <a:chOff x="2208" y="1440"/>
                <a:chExt cx="192" cy="192"/>
              </a:xfrm>
            </p:grpSpPr>
            <p:sp>
              <p:nvSpPr>
                <p:cNvPr id="124" name="Oval 589"/>
                <p:cNvSpPr>
                  <a:spLocks noChangeArrowheads="1"/>
                </p:cNvSpPr>
                <p:nvPr/>
              </p:nvSpPr>
              <p:spPr bwMode="auto">
                <a:xfrm>
                  <a:off x="2208" y="1446"/>
                  <a:ext cx="192" cy="167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5" name="Line 590"/>
                <p:cNvSpPr>
                  <a:spLocks noChangeShapeType="1"/>
                </p:cNvSpPr>
                <p:nvPr/>
              </p:nvSpPr>
              <p:spPr bwMode="auto">
                <a:xfrm>
                  <a:off x="2256" y="1536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Line 591"/>
                <p:cNvSpPr>
                  <a:spLocks noChangeShapeType="1"/>
                </p:cNvSpPr>
                <p:nvPr/>
              </p:nvSpPr>
              <p:spPr bwMode="auto">
                <a:xfrm>
                  <a:off x="2306" y="1488"/>
                  <a:ext cx="0" cy="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1" name="Group 592"/>
              <p:cNvGrpSpPr>
                <a:grpSpLocks/>
              </p:cNvGrpSpPr>
              <p:nvPr/>
            </p:nvGrpSpPr>
            <p:grpSpPr bwMode="auto">
              <a:xfrm>
                <a:off x="2733" y="3908"/>
                <a:ext cx="90" cy="91"/>
                <a:chOff x="2208" y="1440"/>
                <a:chExt cx="192" cy="192"/>
              </a:xfrm>
            </p:grpSpPr>
            <p:sp>
              <p:nvSpPr>
                <p:cNvPr id="121" name="Oval 593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2" name="Line 594"/>
                <p:cNvSpPr>
                  <a:spLocks noChangeShapeType="1"/>
                </p:cNvSpPr>
                <p:nvPr/>
              </p:nvSpPr>
              <p:spPr bwMode="auto">
                <a:xfrm>
                  <a:off x="2255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" name="Line 595"/>
                <p:cNvSpPr>
                  <a:spLocks noChangeShapeType="1"/>
                </p:cNvSpPr>
                <p:nvPr/>
              </p:nvSpPr>
              <p:spPr bwMode="auto">
                <a:xfrm>
                  <a:off x="2305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2" name="Group 596"/>
              <p:cNvGrpSpPr>
                <a:grpSpLocks/>
              </p:cNvGrpSpPr>
              <p:nvPr/>
            </p:nvGrpSpPr>
            <p:grpSpPr bwMode="auto">
              <a:xfrm>
                <a:off x="3004" y="3251"/>
                <a:ext cx="91" cy="91"/>
                <a:chOff x="2208" y="1440"/>
                <a:chExt cx="192" cy="192"/>
              </a:xfrm>
            </p:grpSpPr>
            <p:sp>
              <p:nvSpPr>
                <p:cNvPr id="118" name="Oval 597"/>
                <p:cNvSpPr>
                  <a:spLocks noChangeArrowheads="1"/>
                </p:cNvSpPr>
                <p:nvPr/>
              </p:nvSpPr>
              <p:spPr bwMode="auto">
                <a:xfrm>
                  <a:off x="2208" y="1442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9" name="Line 598"/>
                <p:cNvSpPr>
                  <a:spLocks noChangeShapeType="1"/>
                </p:cNvSpPr>
                <p:nvPr/>
              </p:nvSpPr>
              <p:spPr bwMode="auto">
                <a:xfrm>
                  <a:off x="2257" y="154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0" name="Line 599"/>
                <p:cNvSpPr>
                  <a:spLocks noChangeShapeType="1"/>
                </p:cNvSpPr>
                <p:nvPr/>
              </p:nvSpPr>
              <p:spPr bwMode="auto">
                <a:xfrm>
                  <a:off x="2304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3" name="Group 600"/>
              <p:cNvGrpSpPr>
                <a:grpSpLocks/>
              </p:cNvGrpSpPr>
              <p:nvPr/>
            </p:nvGrpSpPr>
            <p:grpSpPr bwMode="auto">
              <a:xfrm>
                <a:off x="3276" y="3523"/>
                <a:ext cx="90" cy="91"/>
                <a:chOff x="2208" y="1440"/>
                <a:chExt cx="192" cy="192"/>
              </a:xfrm>
            </p:grpSpPr>
            <p:sp>
              <p:nvSpPr>
                <p:cNvPr id="115" name="Oval 601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6" name="Line 602"/>
                <p:cNvSpPr>
                  <a:spLocks noChangeShapeType="1"/>
                </p:cNvSpPr>
                <p:nvPr/>
              </p:nvSpPr>
              <p:spPr bwMode="auto">
                <a:xfrm>
                  <a:off x="2256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7" name="Line 603"/>
                <p:cNvSpPr>
                  <a:spLocks noChangeShapeType="1"/>
                </p:cNvSpPr>
                <p:nvPr/>
              </p:nvSpPr>
              <p:spPr bwMode="auto">
                <a:xfrm>
                  <a:off x="2306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4" name="Group 604"/>
              <p:cNvGrpSpPr>
                <a:grpSpLocks/>
              </p:cNvGrpSpPr>
              <p:nvPr/>
            </p:nvGrpSpPr>
            <p:grpSpPr bwMode="auto">
              <a:xfrm>
                <a:off x="2642" y="2844"/>
                <a:ext cx="91" cy="90"/>
                <a:chOff x="1776" y="2112"/>
                <a:chExt cx="192" cy="192"/>
              </a:xfrm>
            </p:grpSpPr>
            <p:sp>
              <p:nvSpPr>
                <p:cNvPr id="113" name="Oval 605"/>
                <p:cNvSpPr>
                  <a:spLocks noChangeArrowheads="1"/>
                </p:cNvSpPr>
                <p:nvPr/>
              </p:nvSpPr>
              <p:spPr bwMode="auto">
                <a:xfrm>
                  <a:off x="1776" y="21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4" name="Line 606"/>
                <p:cNvSpPr>
                  <a:spLocks noChangeShapeType="1"/>
                </p:cNvSpPr>
                <p:nvPr/>
              </p:nvSpPr>
              <p:spPr bwMode="auto">
                <a:xfrm>
                  <a:off x="1825" y="222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5" name="Group 607"/>
              <p:cNvGrpSpPr>
                <a:grpSpLocks/>
              </p:cNvGrpSpPr>
              <p:nvPr/>
            </p:nvGrpSpPr>
            <p:grpSpPr bwMode="auto">
              <a:xfrm>
                <a:off x="3321" y="3002"/>
                <a:ext cx="90" cy="91"/>
                <a:chOff x="1776" y="2112"/>
                <a:chExt cx="192" cy="192"/>
              </a:xfrm>
            </p:grpSpPr>
            <p:sp>
              <p:nvSpPr>
                <p:cNvPr id="111" name="Oval 608"/>
                <p:cNvSpPr>
                  <a:spLocks noChangeArrowheads="1"/>
                </p:cNvSpPr>
                <p:nvPr/>
              </p:nvSpPr>
              <p:spPr bwMode="auto">
                <a:xfrm>
                  <a:off x="1775" y="211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2" name="Line 609"/>
                <p:cNvSpPr>
                  <a:spLocks noChangeShapeType="1"/>
                </p:cNvSpPr>
                <p:nvPr/>
              </p:nvSpPr>
              <p:spPr bwMode="auto">
                <a:xfrm>
                  <a:off x="1823" y="2215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6" name="Group 610"/>
              <p:cNvGrpSpPr>
                <a:grpSpLocks/>
              </p:cNvGrpSpPr>
              <p:nvPr/>
            </p:nvGrpSpPr>
            <p:grpSpPr bwMode="auto">
              <a:xfrm>
                <a:off x="3027" y="2912"/>
                <a:ext cx="90" cy="90"/>
                <a:chOff x="1776" y="2112"/>
                <a:chExt cx="192" cy="192"/>
              </a:xfrm>
            </p:grpSpPr>
            <p:sp>
              <p:nvSpPr>
                <p:cNvPr id="109" name="Oval 611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" name="Line 612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7" name="Group 613"/>
              <p:cNvGrpSpPr>
                <a:grpSpLocks/>
              </p:cNvGrpSpPr>
              <p:nvPr/>
            </p:nvGrpSpPr>
            <p:grpSpPr bwMode="auto">
              <a:xfrm>
                <a:off x="3072" y="3410"/>
                <a:ext cx="90" cy="91"/>
                <a:chOff x="1776" y="2112"/>
                <a:chExt cx="192" cy="192"/>
              </a:xfrm>
            </p:grpSpPr>
            <p:sp>
              <p:nvSpPr>
                <p:cNvPr id="107" name="Oval 614"/>
                <p:cNvSpPr>
                  <a:spLocks noChangeArrowheads="1"/>
                </p:cNvSpPr>
                <p:nvPr/>
              </p:nvSpPr>
              <p:spPr bwMode="auto">
                <a:xfrm>
                  <a:off x="1776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" name="Line 615"/>
                <p:cNvSpPr>
                  <a:spLocks noChangeShapeType="1"/>
                </p:cNvSpPr>
                <p:nvPr/>
              </p:nvSpPr>
              <p:spPr bwMode="auto">
                <a:xfrm>
                  <a:off x="1823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8" name="Group 616"/>
              <p:cNvGrpSpPr>
                <a:grpSpLocks/>
              </p:cNvGrpSpPr>
              <p:nvPr/>
            </p:nvGrpSpPr>
            <p:grpSpPr bwMode="auto">
              <a:xfrm>
                <a:off x="2755" y="3274"/>
                <a:ext cx="91" cy="91"/>
                <a:chOff x="1776" y="2112"/>
                <a:chExt cx="192" cy="192"/>
              </a:xfrm>
            </p:grpSpPr>
            <p:sp>
              <p:nvSpPr>
                <p:cNvPr id="105" name="Oval 617"/>
                <p:cNvSpPr>
                  <a:spLocks noChangeArrowheads="1"/>
                </p:cNvSpPr>
                <p:nvPr/>
              </p:nvSpPr>
              <p:spPr bwMode="auto">
                <a:xfrm>
                  <a:off x="1776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" name="Line 618"/>
                <p:cNvSpPr>
                  <a:spLocks noChangeShapeType="1"/>
                </p:cNvSpPr>
                <p:nvPr/>
              </p:nvSpPr>
              <p:spPr bwMode="auto">
                <a:xfrm>
                  <a:off x="1825" y="220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19" name="Group 619"/>
              <p:cNvGrpSpPr>
                <a:grpSpLocks/>
              </p:cNvGrpSpPr>
              <p:nvPr/>
            </p:nvGrpSpPr>
            <p:grpSpPr bwMode="auto">
              <a:xfrm>
                <a:off x="3230" y="3750"/>
                <a:ext cx="91" cy="90"/>
                <a:chOff x="1776" y="2112"/>
                <a:chExt cx="192" cy="192"/>
              </a:xfrm>
            </p:grpSpPr>
            <p:sp>
              <p:nvSpPr>
                <p:cNvPr id="103" name="Oval 620"/>
                <p:cNvSpPr>
                  <a:spLocks noChangeArrowheads="1"/>
                </p:cNvSpPr>
                <p:nvPr/>
              </p:nvSpPr>
              <p:spPr bwMode="auto">
                <a:xfrm>
                  <a:off x="1775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" name="Line 621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0" name="Group 622"/>
              <p:cNvGrpSpPr>
                <a:grpSpLocks/>
              </p:cNvGrpSpPr>
              <p:nvPr/>
            </p:nvGrpSpPr>
            <p:grpSpPr bwMode="auto">
              <a:xfrm>
                <a:off x="2801" y="3727"/>
                <a:ext cx="90" cy="90"/>
                <a:chOff x="1776" y="2112"/>
                <a:chExt cx="192" cy="192"/>
              </a:xfrm>
            </p:grpSpPr>
            <p:sp>
              <p:nvSpPr>
                <p:cNvPr id="101" name="Oval 623"/>
                <p:cNvSpPr>
                  <a:spLocks noChangeArrowheads="1"/>
                </p:cNvSpPr>
                <p:nvPr/>
              </p:nvSpPr>
              <p:spPr bwMode="auto">
                <a:xfrm>
                  <a:off x="1775" y="210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" name="Line 624"/>
                <p:cNvSpPr>
                  <a:spLocks noChangeShapeType="1"/>
                </p:cNvSpPr>
                <p:nvPr/>
              </p:nvSpPr>
              <p:spPr bwMode="auto">
                <a:xfrm>
                  <a:off x="1823" y="2204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1" name="Group 625"/>
              <p:cNvGrpSpPr>
                <a:grpSpLocks/>
              </p:cNvGrpSpPr>
              <p:nvPr/>
            </p:nvGrpSpPr>
            <p:grpSpPr bwMode="auto">
              <a:xfrm>
                <a:off x="2936" y="3614"/>
                <a:ext cx="91" cy="90"/>
                <a:chOff x="1776" y="2112"/>
                <a:chExt cx="192" cy="192"/>
              </a:xfrm>
            </p:grpSpPr>
            <p:sp>
              <p:nvSpPr>
                <p:cNvPr id="99" name="Oval 626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0" name="Line 627"/>
                <p:cNvSpPr>
                  <a:spLocks noChangeShapeType="1"/>
                </p:cNvSpPr>
                <p:nvPr/>
              </p:nvSpPr>
              <p:spPr bwMode="auto">
                <a:xfrm>
                  <a:off x="1826" y="22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2" name="Group 628"/>
              <p:cNvGrpSpPr>
                <a:grpSpLocks/>
              </p:cNvGrpSpPr>
              <p:nvPr/>
            </p:nvGrpSpPr>
            <p:grpSpPr bwMode="auto">
              <a:xfrm>
                <a:off x="2258" y="2934"/>
                <a:ext cx="90" cy="91"/>
                <a:chOff x="1776" y="2112"/>
                <a:chExt cx="192" cy="192"/>
              </a:xfrm>
            </p:grpSpPr>
            <p:sp>
              <p:nvSpPr>
                <p:cNvPr id="97" name="Oval 629"/>
                <p:cNvSpPr>
                  <a:spLocks noChangeArrowheads="1"/>
                </p:cNvSpPr>
                <p:nvPr/>
              </p:nvSpPr>
              <p:spPr bwMode="auto">
                <a:xfrm>
                  <a:off x="1777" y="2132"/>
                  <a:ext cx="192" cy="16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" name="Line 630"/>
                <p:cNvSpPr>
                  <a:spLocks noChangeShapeType="1"/>
                </p:cNvSpPr>
                <p:nvPr/>
              </p:nvSpPr>
              <p:spPr bwMode="auto">
                <a:xfrm>
                  <a:off x="1824" y="2210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3" name="Group 631"/>
              <p:cNvGrpSpPr>
                <a:grpSpLocks/>
              </p:cNvGrpSpPr>
              <p:nvPr/>
            </p:nvGrpSpPr>
            <p:grpSpPr bwMode="auto">
              <a:xfrm>
                <a:off x="2439" y="3229"/>
                <a:ext cx="90" cy="90"/>
                <a:chOff x="1776" y="2112"/>
                <a:chExt cx="192" cy="192"/>
              </a:xfrm>
            </p:grpSpPr>
            <p:sp>
              <p:nvSpPr>
                <p:cNvPr id="95" name="Oval 632"/>
                <p:cNvSpPr>
                  <a:spLocks noChangeArrowheads="1"/>
                </p:cNvSpPr>
                <p:nvPr/>
              </p:nvSpPr>
              <p:spPr bwMode="auto">
                <a:xfrm>
                  <a:off x="1775" y="2133"/>
                  <a:ext cx="192" cy="16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6" name="Line 633"/>
                <p:cNvSpPr>
                  <a:spLocks noChangeShapeType="1"/>
                </p:cNvSpPr>
                <p:nvPr/>
              </p:nvSpPr>
              <p:spPr bwMode="auto">
                <a:xfrm>
                  <a:off x="1816" y="2211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4" name="Group 634"/>
              <p:cNvGrpSpPr>
                <a:grpSpLocks/>
              </p:cNvGrpSpPr>
              <p:nvPr/>
            </p:nvGrpSpPr>
            <p:grpSpPr bwMode="auto">
              <a:xfrm>
                <a:off x="2009" y="3161"/>
                <a:ext cx="91" cy="90"/>
                <a:chOff x="1776" y="2112"/>
                <a:chExt cx="192" cy="192"/>
              </a:xfrm>
            </p:grpSpPr>
            <p:sp>
              <p:nvSpPr>
                <p:cNvPr id="93" name="Oval 635"/>
                <p:cNvSpPr>
                  <a:spLocks noChangeArrowheads="1"/>
                </p:cNvSpPr>
                <p:nvPr/>
              </p:nvSpPr>
              <p:spPr bwMode="auto">
                <a:xfrm>
                  <a:off x="1775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4" name="Line 636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5" name="Group 637"/>
              <p:cNvGrpSpPr>
                <a:grpSpLocks/>
              </p:cNvGrpSpPr>
              <p:nvPr/>
            </p:nvGrpSpPr>
            <p:grpSpPr bwMode="auto">
              <a:xfrm>
                <a:off x="2235" y="3387"/>
                <a:ext cx="91" cy="91"/>
                <a:chOff x="1776" y="2112"/>
                <a:chExt cx="192" cy="192"/>
              </a:xfrm>
            </p:grpSpPr>
            <p:sp>
              <p:nvSpPr>
                <p:cNvPr id="91" name="Oval 638"/>
                <p:cNvSpPr>
                  <a:spLocks noChangeArrowheads="1"/>
                </p:cNvSpPr>
                <p:nvPr/>
              </p:nvSpPr>
              <p:spPr bwMode="auto">
                <a:xfrm>
                  <a:off x="1776" y="212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Line 639"/>
                <p:cNvSpPr>
                  <a:spLocks noChangeShapeType="1"/>
                </p:cNvSpPr>
                <p:nvPr/>
              </p:nvSpPr>
              <p:spPr bwMode="auto">
                <a:xfrm>
                  <a:off x="1825" y="2221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6" name="Group 640"/>
              <p:cNvGrpSpPr>
                <a:grpSpLocks/>
              </p:cNvGrpSpPr>
              <p:nvPr/>
            </p:nvGrpSpPr>
            <p:grpSpPr bwMode="auto">
              <a:xfrm>
                <a:off x="2258" y="3750"/>
                <a:ext cx="90" cy="90"/>
                <a:chOff x="1776" y="2112"/>
                <a:chExt cx="192" cy="192"/>
              </a:xfrm>
            </p:grpSpPr>
            <p:sp>
              <p:nvSpPr>
                <p:cNvPr id="89" name="Oval 641"/>
                <p:cNvSpPr>
                  <a:spLocks noChangeArrowheads="1"/>
                </p:cNvSpPr>
                <p:nvPr/>
              </p:nvSpPr>
              <p:spPr bwMode="auto">
                <a:xfrm>
                  <a:off x="1777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Line 642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7" name="Group 643"/>
              <p:cNvGrpSpPr>
                <a:grpSpLocks/>
              </p:cNvGrpSpPr>
              <p:nvPr/>
            </p:nvGrpSpPr>
            <p:grpSpPr bwMode="auto">
              <a:xfrm>
                <a:off x="2439" y="3568"/>
                <a:ext cx="90" cy="91"/>
                <a:chOff x="1776" y="2112"/>
                <a:chExt cx="192" cy="192"/>
              </a:xfrm>
            </p:grpSpPr>
            <p:sp>
              <p:nvSpPr>
                <p:cNvPr id="87" name="Oval 644"/>
                <p:cNvSpPr>
                  <a:spLocks noChangeArrowheads="1"/>
                </p:cNvSpPr>
                <p:nvPr/>
              </p:nvSpPr>
              <p:spPr bwMode="auto">
                <a:xfrm>
                  <a:off x="1775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Line 645"/>
                <p:cNvSpPr>
                  <a:spLocks noChangeShapeType="1"/>
                </p:cNvSpPr>
                <p:nvPr/>
              </p:nvSpPr>
              <p:spPr bwMode="auto">
                <a:xfrm>
                  <a:off x="1816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8" name="Group 646"/>
              <p:cNvGrpSpPr>
                <a:grpSpLocks/>
              </p:cNvGrpSpPr>
              <p:nvPr/>
            </p:nvGrpSpPr>
            <p:grpSpPr bwMode="auto">
              <a:xfrm>
                <a:off x="2055" y="3455"/>
                <a:ext cx="90" cy="91"/>
                <a:chOff x="1776" y="2112"/>
                <a:chExt cx="192" cy="192"/>
              </a:xfrm>
            </p:grpSpPr>
            <p:sp>
              <p:nvSpPr>
                <p:cNvPr id="85" name="Oval 647"/>
                <p:cNvSpPr>
                  <a:spLocks noChangeArrowheads="1"/>
                </p:cNvSpPr>
                <p:nvPr/>
              </p:nvSpPr>
              <p:spPr bwMode="auto">
                <a:xfrm>
                  <a:off x="1776" y="211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Line 648"/>
                <p:cNvSpPr>
                  <a:spLocks noChangeShapeType="1"/>
                </p:cNvSpPr>
                <p:nvPr/>
              </p:nvSpPr>
              <p:spPr bwMode="auto">
                <a:xfrm>
                  <a:off x="1824" y="2209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29" name="Group 649"/>
              <p:cNvGrpSpPr>
                <a:grpSpLocks/>
              </p:cNvGrpSpPr>
              <p:nvPr/>
            </p:nvGrpSpPr>
            <p:grpSpPr bwMode="auto">
              <a:xfrm>
                <a:off x="3411" y="3251"/>
                <a:ext cx="91" cy="91"/>
                <a:chOff x="1776" y="2112"/>
                <a:chExt cx="192" cy="192"/>
              </a:xfrm>
            </p:grpSpPr>
            <p:sp>
              <p:nvSpPr>
                <p:cNvPr id="83" name="Oval 650"/>
                <p:cNvSpPr>
                  <a:spLocks noChangeArrowheads="1"/>
                </p:cNvSpPr>
                <p:nvPr/>
              </p:nvSpPr>
              <p:spPr bwMode="auto">
                <a:xfrm>
                  <a:off x="1775" y="211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Line 651"/>
                <p:cNvSpPr>
                  <a:spLocks noChangeShapeType="1"/>
                </p:cNvSpPr>
                <p:nvPr/>
              </p:nvSpPr>
              <p:spPr bwMode="auto">
                <a:xfrm>
                  <a:off x="1825" y="2213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9530" name="Freeform 652"/>
              <p:cNvSpPr>
                <a:spLocks/>
              </p:cNvSpPr>
              <p:nvPr/>
            </p:nvSpPr>
            <p:spPr bwMode="auto">
              <a:xfrm>
                <a:off x="1851" y="2945"/>
                <a:ext cx="1815" cy="1154"/>
              </a:xfrm>
              <a:custGeom>
                <a:avLst/>
                <a:gdLst>
                  <a:gd name="T0" fmla="*/ 0 w 3854"/>
                  <a:gd name="T1" fmla="*/ 0 h 2446"/>
                  <a:gd name="T2" fmla="*/ 0 w 3854"/>
                  <a:gd name="T3" fmla="*/ 0 h 2446"/>
                  <a:gd name="T4" fmla="*/ 0 w 3854"/>
                  <a:gd name="T5" fmla="*/ 0 h 2446"/>
                  <a:gd name="T6" fmla="*/ 0 w 3854"/>
                  <a:gd name="T7" fmla="*/ 0 h 2446"/>
                  <a:gd name="T8" fmla="*/ 0 w 3854"/>
                  <a:gd name="T9" fmla="*/ 0 h 2446"/>
                  <a:gd name="T10" fmla="*/ 0 w 3854"/>
                  <a:gd name="T11" fmla="*/ 0 h 2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54" h="2446">
                    <a:moveTo>
                      <a:pt x="0" y="0"/>
                    </a:moveTo>
                    <a:cubicBezTo>
                      <a:pt x="26" y="182"/>
                      <a:pt x="97" y="799"/>
                      <a:pt x="156" y="1095"/>
                    </a:cubicBezTo>
                    <a:cubicBezTo>
                      <a:pt x="215" y="1391"/>
                      <a:pt x="255" y="1603"/>
                      <a:pt x="356" y="1778"/>
                    </a:cubicBezTo>
                    <a:cubicBezTo>
                      <a:pt x="457" y="1953"/>
                      <a:pt x="548" y="2047"/>
                      <a:pt x="761" y="2148"/>
                    </a:cubicBezTo>
                    <a:cubicBezTo>
                      <a:pt x="974" y="2249"/>
                      <a:pt x="1121" y="2332"/>
                      <a:pt x="1636" y="2382"/>
                    </a:cubicBezTo>
                    <a:cubicBezTo>
                      <a:pt x="2151" y="2432"/>
                      <a:pt x="3392" y="2433"/>
                      <a:pt x="3854" y="2446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3"/>
              <p:cNvSpPr>
                <a:spLocks noChangeShapeType="1"/>
              </p:cNvSpPr>
              <p:nvPr/>
            </p:nvSpPr>
            <p:spPr bwMode="auto">
              <a:xfrm>
                <a:off x="1851" y="4112"/>
                <a:ext cx="20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Line 654"/>
              <p:cNvSpPr>
                <a:spLocks noChangeShapeType="1"/>
              </p:cNvSpPr>
              <p:nvPr/>
            </p:nvSpPr>
            <p:spPr bwMode="auto">
              <a:xfrm>
                <a:off x="2159" y="2799"/>
                <a:ext cx="0" cy="13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9533" name="Group 655"/>
              <p:cNvGrpSpPr>
                <a:grpSpLocks/>
              </p:cNvGrpSpPr>
              <p:nvPr/>
            </p:nvGrpSpPr>
            <p:grpSpPr bwMode="auto">
              <a:xfrm>
                <a:off x="1874" y="3002"/>
                <a:ext cx="90" cy="91"/>
                <a:chOff x="2208" y="1440"/>
                <a:chExt cx="192" cy="192"/>
              </a:xfrm>
            </p:grpSpPr>
            <p:sp>
              <p:nvSpPr>
                <p:cNvPr id="80" name="Oval 656"/>
                <p:cNvSpPr>
                  <a:spLocks noChangeArrowheads="1"/>
                </p:cNvSpPr>
                <p:nvPr/>
              </p:nvSpPr>
              <p:spPr bwMode="auto">
                <a:xfrm>
                  <a:off x="2208" y="1444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Line 657"/>
                <p:cNvSpPr>
                  <a:spLocks noChangeShapeType="1"/>
                </p:cNvSpPr>
                <p:nvPr/>
              </p:nvSpPr>
              <p:spPr bwMode="auto">
                <a:xfrm>
                  <a:off x="2256" y="1543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Line 658"/>
                <p:cNvSpPr>
                  <a:spLocks noChangeShapeType="1"/>
                </p:cNvSpPr>
                <p:nvPr/>
              </p:nvSpPr>
              <p:spPr bwMode="auto">
                <a:xfrm>
                  <a:off x="2305" y="1488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34" name="Group 659"/>
              <p:cNvGrpSpPr>
                <a:grpSpLocks/>
              </p:cNvGrpSpPr>
              <p:nvPr/>
            </p:nvGrpSpPr>
            <p:grpSpPr bwMode="auto">
              <a:xfrm>
                <a:off x="1874" y="2889"/>
                <a:ext cx="90" cy="91"/>
                <a:chOff x="2208" y="1440"/>
                <a:chExt cx="192" cy="192"/>
              </a:xfrm>
            </p:grpSpPr>
            <p:sp>
              <p:nvSpPr>
                <p:cNvPr id="77" name="Oval 660"/>
                <p:cNvSpPr>
                  <a:spLocks noChangeArrowheads="1"/>
                </p:cNvSpPr>
                <p:nvPr/>
              </p:nvSpPr>
              <p:spPr bwMode="auto">
                <a:xfrm>
                  <a:off x="2208" y="1456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Line 661"/>
                <p:cNvSpPr>
                  <a:spLocks noChangeShapeType="1"/>
                </p:cNvSpPr>
                <p:nvPr/>
              </p:nvSpPr>
              <p:spPr bwMode="auto">
                <a:xfrm>
                  <a:off x="2256" y="1555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Line 662"/>
                <p:cNvSpPr>
                  <a:spLocks noChangeShapeType="1"/>
                </p:cNvSpPr>
                <p:nvPr/>
              </p:nvSpPr>
              <p:spPr bwMode="auto">
                <a:xfrm>
                  <a:off x="2305" y="1496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535" name="Group 663"/>
              <p:cNvGrpSpPr>
                <a:grpSpLocks/>
              </p:cNvGrpSpPr>
              <p:nvPr/>
            </p:nvGrpSpPr>
            <p:grpSpPr bwMode="auto">
              <a:xfrm>
                <a:off x="2213" y="3274"/>
                <a:ext cx="90" cy="91"/>
                <a:chOff x="2208" y="1440"/>
                <a:chExt cx="192" cy="192"/>
              </a:xfrm>
            </p:grpSpPr>
            <p:sp>
              <p:nvSpPr>
                <p:cNvPr id="74" name="Oval 664"/>
                <p:cNvSpPr>
                  <a:spLocks noChangeArrowheads="1"/>
                </p:cNvSpPr>
                <p:nvPr/>
              </p:nvSpPr>
              <p:spPr bwMode="auto">
                <a:xfrm>
                  <a:off x="2208" y="1440"/>
                  <a:ext cx="192" cy="192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Line 665"/>
                <p:cNvSpPr>
                  <a:spLocks noChangeShapeType="1"/>
                </p:cNvSpPr>
                <p:nvPr/>
              </p:nvSpPr>
              <p:spPr bwMode="auto">
                <a:xfrm>
                  <a:off x="2255" y="1537"/>
                  <a:ext cx="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Line 666"/>
                <p:cNvSpPr>
                  <a:spLocks noChangeShapeType="1"/>
                </p:cNvSpPr>
                <p:nvPr/>
              </p:nvSpPr>
              <p:spPr bwMode="auto">
                <a:xfrm>
                  <a:off x="2305" y="1487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72" name="Text Box 667"/>
              <p:cNvSpPr txBox="1">
                <a:spLocks noChangeArrowheads="1"/>
              </p:cNvSpPr>
              <p:nvPr/>
            </p:nvSpPr>
            <p:spPr bwMode="auto">
              <a:xfrm>
                <a:off x="3792" y="3888"/>
                <a:ext cx="249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mtClean="0"/>
                  <a:t>z</a:t>
                </a:r>
              </a:p>
            </p:txBody>
          </p:sp>
          <p:sp>
            <p:nvSpPr>
              <p:cNvPr id="73" name="Text Box 668"/>
              <p:cNvSpPr txBox="1">
                <a:spLocks noChangeArrowheads="1"/>
              </p:cNvSpPr>
              <p:nvPr/>
            </p:nvSpPr>
            <p:spPr bwMode="auto">
              <a:xfrm>
                <a:off x="1526" y="2835"/>
                <a:ext cx="250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mtClean="0"/>
                  <a:t>V</a:t>
                </a:r>
              </a:p>
            </p:txBody>
          </p:sp>
        </p:grpSp>
        <p:cxnSp>
          <p:nvCxnSpPr>
            <p:cNvPr id="240" name="Straight Arrow Connector 239"/>
            <p:cNvCxnSpPr/>
            <p:nvPr/>
          </p:nvCxnSpPr>
          <p:spPr bwMode="auto">
            <a:xfrm flipV="1">
              <a:off x="1052929" y="2774013"/>
              <a:ext cx="214340" cy="844534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 bwMode="auto">
            <a:xfrm flipH="1" flipV="1">
              <a:off x="1907110" y="2818462"/>
              <a:ext cx="501712" cy="806434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Line 654"/>
            <p:cNvSpPr>
              <a:spLocks noChangeShapeType="1"/>
            </p:cNvSpPr>
            <p:nvPr/>
          </p:nvSpPr>
          <p:spPr bwMode="auto">
            <a:xfrm>
              <a:off x="2667617" y="1038910"/>
              <a:ext cx="0" cy="2390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9" name="TextBox 12"/>
            <p:cNvSpPr txBox="1">
              <a:spLocks noChangeArrowheads="1"/>
            </p:cNvSpPr>
            <p:nvPr/>
          </p:nvSpPr>
          <p:spPr bwMode="auto">
            <a:xfrm>
              <a:off x="465362" y="3460089"/>
              <a:ext cx="13277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0000FF"/>
                  </a:solidFill>
                </a:rPr>
                <a:t>Compact</a:t>
              </a:r>
            </a:p>
          </p:txBody>
        </p:sp>
        <p:sp>
          <p:nvSpPr>
            <p:cNvPr id="19470" name="TextBox 12"/>
            <p:cNvSpPr txBox="1">
              <a:spLocks noChangeArrowheads="1"/>
            </p:cNvSpPr>
            <p:nvPr/>
          </p:nvSpPr>
          <p:spPr bwMode="auto">
            <a:xfrm>
              <a:off x="2141762" y="3460089"/>
              <a:ext cx="13277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0000FF"/>
                  </a:solidFill>
                </a:rPr>
                <a:t>Diffuse</a:t>
              </a:r>
            </a:p>
          </p:txBody>
        </p:sp>
      </p:grpSp>
      <p:pic>
        <p:nvPicPr>
          <p:cNvPr id="19462" name="Picture 250" descr="ZoomDoubleLay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4" y="4191000"/>
            <a:ext cx="85725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8" name="Group 7"/>
          <p:cNvGrpSpPr>
            <a:grpSpLocks/>
          </p:cNvGrpSpPr>
          <p:nvPr/>
        </p:nvGrpSpPr>
        <p:grpSpPr bwMode="auto">
          <a:xfrm>
            <a:off x="4572000" y="609600"/>
            <a:ext cx="4572000" cy="3733800"/>
            <a:chOff x="3810000" y="2895600"/>
            <a:chExt cx="4572000" cy="3733800"/>
          </a:xfrm>
        </p:grpSpPr>
        <p:sp>
          <p:nvSpPr>
            <p:cNvPr id="239" name="TextBox 259"/>
            <p:cNvSpPr txBox="1">
              <a:spLocks noChangeArrowheads="1"/>
            </p:cNvSpPr>
            <p:nvPr/>
          </p:nvSpPr>
          <p:spPr bwMode="auto">
            <a:xfrm>
              <a:off x="4088607" y="6044686"/>
              <a:ext cx="4175125" cy="5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Polarization across the channel width for averaging length of 0.05 Angstroms. </a:t>
              </a:r>
            </a:p>
          </p:txBody>
        </p:sp>
        <p:pic>
          <p:nvPicPr>
            <p:cNvPr id="242" name="Picture 6" descr="polarization_vs_width_p05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895600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57200" y="3886200"/>
            <a:ext cx="341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Computing the polarization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5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Syntax examples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Setup: 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fix </a:t>
            </a:r>
            <a:r>
              <a:rPr lang="en-US" sz="2000" dirty="0" err="1">
                <a:latin typeface="Courier"/>
                <a:cs typeface="Courier"/>
              </a:rPr>
              <a:t>AtC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ATOMS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hardy</a:t>
            </a:r>
            <a:endParaRPr lang="en-US" sz="2000" b="1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1" dirty="0" smtClean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fix </a:t>
            </a:r>
            <a:r>
              <a:rPr lang="en-US" sz="2000" dirty="0" err="1">
                <a:latin typeface="Courier"/>
                <a:cs typeface="Courier"/>
              </a:rPr>
              <a:t>AtC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ATOMS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thermal </a:t>
            </a:r>
            <a:r>
              <a:rPr lang="en-US" sz="2000" dirty="0" err="1">
                <a:latin typeface="Courier"/>
                <a:cs typeface="Courier"/>
              </a:rPr>
              <a:t>Ar_thermal.dat</a:t>
            </a:r>
            <a:r>
              <a:rPr lang="en-US" sz="2000" dirty="0">
                <a:latin typeface="Courier"/>
                <a:cs typeface="Courier"/>
              </a:rPr>
              <a:t> </a:t>
            </a:r>
            <a:endParaRPr lang="en-US" sz="2000" b="1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1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AtC fem create </a:t>
            </a:r>
            <a:r>
              <a:rPr lang="en-US" sz="2000" b="1" dirty="0" smtClean="0">
                <a:latin typeface="Courier"/>
                <a:cs typeface="Courier"/>
              </a:rPr>
              <a:t>mesh </a:t>
            </a:r>
          </a:p>
          <a:p>
            <a:pPr>
              <a:lnSpc>
                <a:spcPct val="100000"/>
              </a:lnSpc>
              <a:buNone/>
            </a:pPr>
            <a:endParaRPr lang="en-US" sz="2000" b="1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Control and time filtering: 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filter </a:t>
            </a:r>
            <a:endParaRPr lang="en-US" sz="200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filter </a:t>
            </a:r>
            <a:r>
              <a:rPr lang="en-US" sz="2000" dirty="0" smtClean="0">
                <a:latin typeface="Courier"/>
                <a:cs typeface="Courier"/>
              </a:rPr>
              <a:t>scale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atom_element_map</a:t>
            </a:r>
            <a:endParaRPr lang="en-US" sz="2000" b="1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neighbor_reset_frequency</a:t>
            </a:r>
            <a:endParaRPr lang="en-US" sz="2000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kernel</a:t>
            </a:r>
            <a:endParaRPr lang="en-US" sz="2000" b="1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endParaRPr lang="en-US" sz="2000" b="1" dirty="0" smtClean="0">
              <a:latin typeface="Courier"/>
              <a:cs typeface="Courier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dirty="0" smtClean="0"/>
              <a:t>Output: text and </a:t>
            </a:r>
            <a:r>
              <a:rPr lang="en-US" sz="2400" dirty="0" err="1" smtClean="0"/>
              <a:t>EnSight</a:t>
            </a:r>
            <a:endParaRPr lang="en-US" sz="2400" dirty="0" smtClean="0"/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AtC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output 10 binary</a:t>
            </a: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fix_modify</a:t>
            </a:r>
            <a:r>
              <a:rPr lang="en-US" sz="2000" dirty="0" smtClean="0">
                <a:latin typeface="Courier"/>
                <a:cs typeface="Courier"/>
              </a:rPr>
              <a:t> AtC </a:t>
            </a:r>
            <a:r>
              <a:rPr lang="en-US" sz="2000" b="1" dirty="0" smtClean="0">
                <a:latin typeface="Courier"/>
                <a:cs typeface="Courier"/>
              </a:rPr>
              <a:t>mesh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" y="320675"/>
            <a:ext cx="7162800" cy="36512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WARNING: Note syntax has changed slightly from the existing release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Publications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6096000"/>
          </a:xfrm>
        </p:spPr>
        <p:txBody>
          <a:bodyPr/>
          <a:lstStyle/>
          <a:p>
            <a:r>
              <a:rPr lang="en-US" sz="1100" dirty="0"/>
              <a:t>K. K. </a:t>
            </a:r>
            <a:r>
              <a:rPr lang="en-US" sz="1100" dirty="0" err="1"/>
              <a:t>Mandadapu</a:t>
            </a:r>
            <a:r>
              <a:rPr lang="en-US" sz="1100" dirty="0"/>
              <a:t>, R. E. Jones, J. A. Zimmerman, </a:t>
            </a:r>
            <a:r>
              <a:rPr lang="en-US" sz="1100" b="1" dirty="0"/>
              <a:t>On the microscopic definitions of the dislocation density tensor</a:t>
            </a:r>
            <a:r>
              <a:rPr lang="en-US" sz="1100" dirty="0"/>
              <a:t>. Mathematics and Mechanics of Solids, </a:t>
            </a:r>
            <a:r>
              <a:rPr lang="en-US" sz="1100" dirty="0" smtClean="0"/>
              <a:t>2013</a:t>
            </a:r>
            <a:endParaRPr lang="en-US" sz="1100" dirty="0"/>
          </a:p>
          <a:p>
            <a:r>
              <a:rPr lang="en-US" sz="1100" dirty="0"/>
              <a:t>F. </a:t>
            </a:r>
            <a:r>
              <a:rPr lang="en-US" sz="1100" dirty="0" err="1"/>
              <a:t>Rizzi</a:t>
            </a:r>
            <a:r>
              <a:rPr lang="en-US" sz="1100" dirty="0"/>
              <a:t>, R. E. Jones, B. J. </a:t>
            </a:r>
            <a:r>
              <a:rPr lang="en-US" sz="1100" dirty="0" err="1"/>
              <a:t>Debusschere</a:t>
            </a:r>
            <a:r>
              <a:rPr lang="en-US" sz="1100" dirty="0"/>
              <a:t>, O. M. </a:t>
            </a:r>
            <a:r>
              <a:rPr lang="en-US" sz="1100" dirty="0" err="1"/>
              <a:t>Knio</a:t>
            </a:r>
            <a:r>
              <a:rPr lang="en-US" sz="1100" dirty="0"/>
              <a:t>. </a:t>
            </a:r>
            <a:r>
              <a:rPr lang="en-US" sz="1100" b="1" dirty="0"/>
              <a:t>Uncertainty quantification in MD simulations of concentration driven ionic flow through a silica </a:t>
            </a:r>
            <a:r>
              <a:rPr lang="en-US" sz="1100" b="1" dirty="0" err="1"/>
              <a:t>nanopore</a:t>
            </a:r>
            <a:r>
              <a:rPr lang="en-US" sz="1100" dirty="0"/>
              <a:t>. Part I: sensitivity to physical parameters of the pore. J. Chem. Phys., </a:t>
            </a:r>
            <a:r>
              <a:rPr lang="en-US" sz="1100" dirty="0" smtClean="0"/>
              <a:t>2013</a:t>
            </a:r>
          </a:p>
          <a:p>
            <a:r>
              <a:rPr lang="en-US" sz="1100" dirty="0" smtClean="0"/>
              <a:t>J</a:t>
            </a:r>
            <a:r>
              <a:rPr lang="en-US" sz="1100" dirty="0"/>
              <a:t>. A. Zimmerman, and R. E. Jones</a:t>
            </a:r>
            <a:r>
              <a:rPr lang="en-US" sz="1100" b="1" dirty="0"/>
              <a:t>. The application of an atomistic J-integral to a ductile crack</a:t>
            </a:r>
            <a:r>
              <a:rPr lang="en-US" sz="1100" dirty="0"/>
              <a:t>. J. Phys.-</a:t>
            </a:r>
            <a:r>
              <a:rPr lang="en-US" sz="1100" dirty="0" err="1"/>
              <a:t>Cond.Mat</a:t>
            </a:r>
            <a:r>
              <a:rPr lang="en-US" sz="1100" dirty="0"/>
              <a:t>., 25(15):155402, </a:t>
            </a:r>
            <a:r>
              <a:rPr lang="en-US" sz="1100" dirty="0" smtClean="0"/>
              <a:t>2013</a:t>
            </a:r>
          </a:p>
          <a:p>
            <a:r>
              <a:rPr lang="en-US" sz="1100" dirty="0"/>
              <a:t>R. E. Jones, J. A. Templeton, and T. W. </a:t>
            </a:r>
            <a:r>
              <a:rPr lang="en-US" sz="1100" dirty="0" err="1"/>
              <a:t>Rebold</a:t>
            </a:r>
            <a:r>
              <a:rPr lang="en-US" sz="1100" dirty="0"/>
              <a:t>. </a:t>
            </a:r>
            <a:r>
              <a:rPr lang="en-US" sz="1100" b="1" dirty="0"/>
              <a:t>Simulated real-time detection of a small molecule on a carbon nanotube cantilever</a:t>
            </a:r>
            <a:r>
              <a:rPr lang="en-US" sz="1100" dirty="0"/>
              <a:t>.    J. Comp. Theo. </a:t>
            </a:r>
            <a:r>
              <a:rPr lang="en-US" sz="1100" dirty="0" err="1"/>
              <a:t>NanoSci</a:t>
            </a:r>
            <a:r>
              <a:rPr lang="en-US" sz="1100" dirty="0"/>
              <a:t>., 8:1364–1384, 2011</a:t>
            </a:r>
            <a:r>
              <a:rPr lang="en-US" sz="1100" dirty="0" smtClean="0"/>
              <a:t>.</a:t>
            </a:r>
            <a:endParaRPr lang="en-US" sz="1100" dirty="0"/>
          </a:p>
          <a:p>
            <a:r>
              <a:rPr lang="en-US" sz="1100" dirty="0"/>
              <a:t>J. A. Templeton, R. E. Jones, J. W. Lee, J. A. Zimmerman, and B. M. Wong</a:t>
            </a:r>
            <a:r>
              <a:rPr lang="en-US" sz="1100" b="1" dirty="0"/>
              <a:t>. A long-range electric field solver for molecular dynamics based on atomistic-to-continuum modeling.</a:t>
            </a:r>
            <a:r>
              <a:rPr lang="en-US" sz="1100" dirty="0"/>
              <a:t> J. Chem. Theo. Comp., 7(6):1736–1749, 2011. </a:t>
            </a:r>
          </a:p>
          <a:p>
            <a:r>
              <a:rPr lang="en-US" sz="1100" dirty="0"/>
              <a:t>R. E. Jones, J. A. Zimmerman, J. Oswald, and T. </a:t>
            </a:r>
            <a:r>
              <a:rPr lang="en-US" sz="1100" dirty="0" err="1"/>
              <a:t>Belytschko</a:t>
            </a:r>
            <a:r>
              <a:rPr lang="en-US" sz="1100" dirty="0"/>
              <a:t>. </a:t>
            </a:r>
            <a:r>
              <a:rPr lang="en-US" sz="1100" b="1" dirty="0"/>
              <a:t>An atomistic J- integral at finite temperature based on Hardy estimates of continuum fields.</a:t>
            </a:r>
            <a:r>
              <a:rPr lang="en-US" sz="1100" dirty="0"/>
              <a:t> J. Phys. Cond. Mat., 23:015002, 2010. </a:t>
            </a:r>
          </a:p>
          <a:p>
            <a:r>
              <a:rPr lang="en-US" sz="1100" dirty="0"/>
              <a:t>J. A. Templeton, R. E. Jones, and G. J. Wagner. </a:t>
            </a:r>
            <a:r>
              <a:rPr lang="en-US" sz="1100" b="1" dirty="0"/>
              <a:t>Application of a field-based method to spatially varying thermal transport problems in molecular dynamics. </a:t>
            </a:r>
            <a:r>
              <a:rPr lang="en-US" sz="1100" dirty="0"/>
              <a:t>Mod. </a:t>
            </a:r>
            <a:r>
              <a:rPr lang="en-US" sz="1100" dirty="0" err="1"/>
              <a:t>Sim</a:t>
            </a:r>
            <a:r>
              <a:rPr lang="en-US" sz="1100" dirty="0"/>
              <a:t>. Mat. Sci. Eng., 18:085007, 2010. </a:t>
            </a:r>
          </a:p>
          <a:p>
            <a:r>
              <a:rPr lang="en-US" sz="1100" dirty="0"/>
              <a:t>R. E. Jones and J. A. Zimmerman</a:t>
            </a:r>
            <a:r>
              <a:rPr lang="en-US" sz="1100" b="1" dirty="0"/>
              <a:t>. The construction and application of an atomistic J-integral via Hardy estimates of continuum field</a:t>
            </a:r>
            <a:r>
              <a:rPr lang="en-US" sz="1100" dirty="0"/>
              <a:t>s. J. Mech. Phys. Solids, 58:1318–1337, 2010. </a:t>
            </a:r>
            <a:endParaRPr lang="en-US" sz="1100" dirty="0" smtClean="0"/>
          </a:p>
          <a:p>
            <a:r>
              <a:rPr lang="en-US" sz="1100" dirty="0"/>
              <a:t>R. E. Jones, J. A. Templeton, G. J. Wagner, D. Olmsted, and </a:t>
            </a:r>
            <a:r>
              <a:rPr lang="en-US" sz="1100" dirty="0" err="1"/>
              <a:t>Nomand</a:t>
            </a:r>
            <a:r>
              <a:rPr lang="en-US" sz="1100" dirty="0"/>
              <a:t> A. </a:t>
            </a:r>
            <a:r>
              <a:rPr lang="en-US" sz="1100" dirty="0" err="1"/>
              <a:t>Modine</a:t>
            </a:r>
            <a:r>
              <a:rPr lang="en-US" sz="1100" dirty="0"/>
              <a:t>. </a:t>
            </a:r>
            <a:r>
              <a:rPr lang="en-US" sz="1100" b="1" dirty="0"/>
              <a:t>Electron transport enhanced molecular dynamics for metals and semi-metals.</a:t>
            </a:r>
            <a:r>
              <a:rPr lang="en-US" sz="1100" dirty="0"/>
              <a:t> Int. J. Num. Meth. </a:t>
            </a:r>
            <a:r>
              <a:rPr lang="en-US" sz="1100" dirty="0" err="1"/>
              <a:t>Engin</a:t>
            </a:r>
            <a:r>
              <a:rPr lang="en-US" sz="1100" dirty="0"/>
              <a:t>., 83(8-9):940–967, 2010. </a:t>
            </a:r>
            <a:endParaRPr lang="en-US" sz="1100" dirty="0" smtClean="0"/>
          </a:p>
          <a:p>
            <a:r>
              <a:rPr lang="en-US" sz="1100" dirty="0"/>
              <a:t>R. E. Jones and C. J. </a:t>
            </a:r>
            <a:r>
              <a:rPr lang="en-US" sz="1100" dirty="0" err="1"/>
              <a:t>Kimmer</a:t>
            </a:r>
            <a:r>
              <a:rPr lang="en-US" sz="1100" dirty="0"/>
              <a:t>. </a:t>
            </a:r>
            <a:r>
              <a:rPr lang="en-US" sz="1100" b="1" dirty="0"/>
              <a:t>Efficient non-reflecting boundary condition constructed via optimization of damped layers</a:t>
            </a:r>
            <a:r>
              <a:rPr lang="en-US" sz="1100" dirty="0"/>
              <a:t>. Phys. Rev. B, 81(9):094301, 2010. </a:t>
            </a:r>
            <a:endParaRPr lang="en-US" sz="1100" dirty="0" smtClean="0"/>
          </a:p>
          <a:p>
            <a:r>
              <a:rPr lang="en-US" sz="1100" dirty="0" smtClean="0"/>
              <a:t>J</a:t>
            </a:r>
            <a:r>
              <a:rPr lang="en-US" sz="1100" dirty="0"/>
              <a:t>. A. Zimmerman, R. E. Jones, and J. A. Templeton</a:t>
            </a:r>
            <a:r>
              <a:rPr lang="en-US" sz="1100" b="1" dirty="0"/>
              <a:t>. A material frame approach for evaluating continuum variables in atomistic simulations.</a:t>
            </a:r>
            <a:r>
              <a:rPr lang="en-US" sz="1100" dirty="0"/>
              <a:t> J. Comp. Phys., 229:2364–2389, 2010. </a:t>
            </a:r>
            <a:endParaRPr lang="en-US" sz="1100" dirty="0" smtClean="0"/>
          </a:p>
          <a:p>
            <a:r>
              <a:rPr lang="en-US" sz="1100" dirty="0"/>
              <a:t>G. J. Wagner, R. E. Jones, J. A. Templeton, and M. L. Parks</a:t>
            </a:r>
            <a:r>
              <a:rPr lang="en-US" sz="1100" b="1" dirty="0"/>
              <a:t>. An atomistic-to-continuum coupling method for heat transfer in solids. </a:t>
            </a:r>
            <a:r>
              <a:rPr lang="en-US" sz="1100" dirty="0"/>
              <a:t>Comp. Meth. Appl. Mech. Eng., 197(41-42):3351–3365,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9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Software &amp; Contacts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Publically available 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linkClick r:id="rId2"/>
              </a:rPr>
              <a:t>http://lammps.sandia.gov/download.html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S.J. Plimpton, A. Thompson, P. Crozier</a:t>
            </a:r>
          </a:p>
          <a:p>
            <a:r>
              <a:rPr lang="en-US" dirty="0" smtClean="0"/>
              <a:t>Development version available through:</a:t>
            </a:r>
          </a:p>
          <a:p>
            <a:pPr marL="0" indent="0">
              <a:buNone/>
            </a:pPr>
            <a:r>
              <a:rPr lang="en-US" dirty="0" smtClean="0"/>
              <a:t>Reese Jones </a:t>
            </a:r>
            <a:r>
              <a:rPr lang="en-US" dirty="0" smtClean="0">
                <a:hlinkClick r:id="rId3"/>
              </a:rPr>
              <a:t>rjones@sandia.gov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Jeremy Templeton </a:t>
            </a:r>
            <a:r>
              <a:rPr lang="en-US" dirty="0" smtClean="0">
                <a:hlinkClick r:id="rId4"/>
              </a:rPr>
              <a:t>jatempl@sandia.gov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Jon Zimmerman </a:t>
            </a:r>
            <a:r>
              <a:rPr lang="en-US" dirty="0" smtClean="0">
                <a:hlinkClick r:id="rId5"/>
              </a:rPr>
              <a:t>jzimmer@sandia.gov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700" y="1219200"/>
            <a:ext cx="14605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400" y="4495800"/>
            <a:ext cx="16764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3048000"/>
            <a:ext cx="14478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9065" y="6248400"/>
            <a:ext cx="354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Careful what you put on the web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6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Software &amp; Contacts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Publically available 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linkClick r:id="rId2"/>
              </a:rPr>
              <a:t>http://lammps.sandia.gov/download.html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S.J. Plimpton, A. Thompson, P. Crozier</a:t>
            </a:r>
          </a:p>
          <a:p>
            <a:r>
              <a:rPr lang="en-US" dirty="0" smtClean="0"/>
              <a:t>Development version available through:</a:t>
            </a:r>
          </a:p>
          <a:p>
            <a:pPr marL="0" indent="0">
              <a:buNone/>
            </a:pPr>
            <a:r>
              <a:rPr lang="en-US" dirty="0" smtClean="0"/>
              <a:t>Reese Jones </a:t>
            </a:r>
            <a:r>
              <a:rPr lang="en-US" dirty="0" smtClean="0">
                <a:hlinkClick r:id="rId3"/>
              </a:rPr>
              <a:t>rjones@sandia.gov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Jeremy Templeton </a:t>
            </a:r>
            <a:r>
              <a:rPr lang="en-US" dirty="0" smtClean="0">
                <a:hlinkClick r:id="rId4"/>
              </a:rPr>
              <a:t>jatempl@sandia.gov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Jon Zimmerman </a:t>
            </a:r>
            <a:r>
              <a:rPr lang="en-US" dirty="0" smtClean="0">
                <a:hlinkClick r:id="rId5"/>
              </a:rPr>
              <a:t>jzimmer@sandia.gov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700" y="1219200"/>
            <a:ext cx="14605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400" y="4495800"/>
            <a:ext cx="16764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3048000"/>
            <a:ext cx="1447800" cy="1447800"/>
          </a:xfrm>
          <a:prstGeom prst="rect">
            <a:avLst/>
          </a:prstGeom>
        </p:spPr>
      </p:pic>
      <p:pic>
        <p:nvPicPr>
          <p:cNvPr id="8" name="Picture 7" descr="Ja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895600"/>
            <a:ext cx="1409700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295400"/>
            <a:ext cx="1954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Coarse-graining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coupling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495800"/>
            <a:ext cx="195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Coarse-graining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124200"/>
            <a:ext cx="118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Coupling</a:t>
            </a:r>
          </a:p>
        </p:txBody>
      </p:sp>
    </p:spTree>
    <p:extLst>
      <p:ext uri="{BB962C8B-B14F-4D97-AF65-F5344CB8AC3E}">
        <p14:creationId xmlns:p14="http://schemas.microsoft.com/office/powerpoint/2010/main" val="297727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Public release of new version this week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with regular updates following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/>
              <a:t>New capabilities and </a:t>
            </a:r>
            <a:r>
              <a:rPr lang="en-US" sz="2000" dirty="0" smtClean="0"/>
              <a:t>applications will be added as we have confidence in them (</a:t>
            </a:r>
            <a:r>
              <a:rPr lang="en-US" sz="2000" i="1" dirty="0" smtClean="0"/>
              <a:t>we are looking fo</a:t>
            </a:r>
            <a:r>
              <a:rPr lang="en-US" sz="2000" i="1" dirty="0" smtClean="0"/>
              <a:t>r beta users/testers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Coupling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Coarse graining</a:t>
            </a:r>
          </a:p>
          <a:p>
            <a:endParaRPr lang="en-US" sz="2000" dirty="0" smtClean="0"/>
          </a:p>
          <a:p>
            <a:r>
              <a:rPr lang="en-US" sz="2000" b="1" dirty="0" smtClean="0"/>
              <a:t>Also: </a:t>
            </a:r>
            <a:r>
              <a:rPr lang="en-US" sz="2000" dirty="0" smtClean="0"/>
              <a:t>I </a:t>
            </a:r>
            <a:r>
              <a:rPr lang="en-US" sz="2000" u="sng" dirty="0" smtClean="0"/>
              <a:t>am teaching a class </a:t>
            </a:r>
            <a:r>
              <a:rPr lang="en-US" sz="2000" dirty="0" smtClean="0"/>
              <a:t>on molecular simulation ESP900 at SNL this Fall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8537" y="2485072"/>
            <a:ext cx="2852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diffusion/mass/species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momentum/forces,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energy/temperature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electrostatics/dynamics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988475"/>
            <a:ext cx="61863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densities: energy, mass, charge, dislocation, . . 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stresses</a:t>
            </a:r>
            <a:r>
              <a:rPr lang="en-US" dirty="0"/>
              <a:t>: Cauchy, 1st </a:t>
            </a:r>
            <a:r>
              <a:rPr lang="en-US" dirty="0" err="1"/>
              <a:t>Piola</a:t>
            </a:r>
            <a:r>
              <a:rPr lang="en-US" dirty="0"/>
              <a:t>, </a:t>
            </a:r>
            <a:r>
              <a:rPr lang="en-US" dirty="0" err="1"/>
              <a:t>Eshelby</a:t>
            </a:r>
            <a:r>
              <a:rPr lang="en-US" dirty="0" err="1" smtClean="0"/>
              <a:t>,atom</a:t>
            </a:r>
            <a:r>
              <a:rPr lang="en-US" smtClean="0"/>
              <a:t>/molecule </a:t>
            </a:r>
            <a:r>
              <a:rPr lang="en-US" dirty="0"/>
              <a:t>. . 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fluxes</a:t>
            </a:r>
            <a:r>
              <a:rPr lang="en-US" dirty="0"/>
              <a:t>: heat, charge, mass, . . 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radients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ates, filtered averages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coarse</a:t>
            </a:r>
            <a:r>
              <a:rPr lang="en-US" dirty="0"/>
              <a:t>-graining of generic data, &amp; more ...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25" y="1828800"/>
            <a:ext cx="1941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3276600" cy="4525963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Capabilities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/>
              <a:t>C</a:t>
            </a:r>
            <a:r>
              <a:rPr lang="en-US" dirty="0" smtClean="0"/>
              <a:t>ontacts</a:t>
            </a:r>
          </a:p>
          <a:p>
            <a:r>
              <a:rPr lang="en-US" dirty="0"/>
              <a:t>P</a:t>
            </a:r>
            <a:r>
              <a:rPr lang="en-US" dirty="0" smtClean="0"/>
              <a:t>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32" y="1447800"/>
            <a:ext cx="4555468" cy="464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6019800"/>
            <a:ext cx="4724400" cy="31832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400" i="1" dirty="0" smtClean="0"/>
              <a:t>Stress field around crack at  finite temperature 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096000"/>
            <a:ext cx="257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Please ask questions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Objectives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867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Estimation</a:t>
            </a:r>
            <a:r>
              <a:rPr lang="en-US" dirty="0" smtClean="0"/>
              <a:t> of continuum fields from atomistic simulation data using the consistent coarse-graining techniques. A </a:t>
            </a:r>
            <a:r>
              <a:rPr lang="en-US" dirty="0" smtClean="0">
                <a:sym typeface="Wingdings"/>
              </a:rPr>
              <a:t> C 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i.e. dots to rainbows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Coupling </a:t>
            </a:r>
            <a:r>
              <a:rPr lang="en-US" dirty="0" smtClean="0"/>
              <a:t>of static and dynamic atomistic and finite element regions for rigorous thermal, mechanical, electrostatic &amp; charge and mass transport simulations. A </a:t>
            </a:r>
            <a:r>
              <a:rPr lang="en-US" dirty="0" smtClean="0">
                <a:sym typeface="Wingdings"/>
              </a:rPr>
              <a:t> C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… and back again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35" descr="shock_compress_loading"/>
          <p:cNvPicPr>
            <a:picLocks noChangeAspect="1" noChangeArrowheads="1"/>
          </p:cNvPicPr>
          <p:nvPr/>
        </p:nvPicPr>
        <p:blipFill>
          <a:blip r:embed="rId2"/>
          <a:srcRect l="6628" t="36246" r="8968" b="34826"/>
          <a:stretch>
            <a:fillRect/>
          </a:stretch>
        </p:blipFill>
        <p:spPr bwMode="auto">
          <a:xfrm>
            <a:off x="914400" y="2895600"/>
            <a:ext cx="4081751" cy="946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05400" y="3048000"/>
            <a:ext cx="3505200" cy="533764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1400" i="1" dirty="0" smtClean="0"/>
              <a:t>Compressive stress field for an atomic simulation of shock loading</a:t>
            </a:r>
            <a:endParaRPr lang="en-US" sz="1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History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562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err="1" smtClean="0"/>
              <a:t>LeHoucq</a:t>
            </a:r>
            <a:r>
              <a:rPr lang="en-US" sz="2000" dirty="0" smtClean="0"/>
              <a:t> LDRD, Greg Wagner, Reese Jones, and later Jeremy Templeton: Thermal coupling in WARP</a:t>
            </a:r>
          </a:p>
          <a:p>
            <a:r>
              <a:rPr lang="en-US" sz="2000" dirty="0" smtClean="0"/>
              <a:t>Transition to LAMMPS</a:t>
            </a:r>
          </a:p>
          <a:p>
            <a:r>
              <a:rPr lang="en-US" sz="2000" dirty="0" smtClean="0"/>
              <a:t>Decisions about Matrix/Lin. Alg., FE library</a:t>
            </a:r>
          </a:p>
          <a:p>
            <a:r>
              <a:rPr lang="en-US" sz="2000" dirty="0" smtClean="0"/>
              <a:t>Expanding to have a Hardy capability (transition from </a:t>
            </a:r>
            <a:r>
              <a:rPr lang="en-US" sz="2000" dirty="0" err="1" smtClean="0"/>
              <a:t>Paradyn</a:t>
            </a:r>
            <a:r>
              <a:rPr lang="en-US" sz="2000" dirty="0" smtClean="0"/>
              <a:t> &amp; Jon from Fortran </a:t>
            </a:r>
            <a:r>
              <a:rPr lang="en-US" sz="2000" dirty="0" smtClean="0">
                <a:sym typeface="Wingdings"/>
              </a:rPr>
              <a:t> C++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Electron transport LDRD (Jones)</a:t>
            </a:r>
          </a:p>
          <a:p>
            <a:r>
              <a:rPr lang="en-US" sz="2000" dirty="0" smtClean="0"/>
              <a:t>J-integral ESRF (Jones)</a:t>
            </a:r>
          </a:p>
          <a:p>
            <a:r>
              <a:rPr lang="en-US" sz="2000" dirty="0" smtClean="0"/>
              <a:t>Ionic Fluids LDRD (Templeton)</a:t>
            </a:r>
          </a:p>
          <a:p>
            <a:r>
              <a:rPr lang="en-US" sz="2000" dirty="0" smtClean="0"/>
              <a:t>Dislocation/Plasticity ESRF (Zimmerman)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lamm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184658" cy="1187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15146"/>
            <a:ext cx="3581400" cy="1595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364" y="914400"/>
            <a:ext cx="427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To put current capabilities in context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2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Capabilities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524000" y="1564072"/>
            <a:ext cx="6019800" cy="4330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229600" cy="5410200"/>
          </a:xfrm>
        </p:spPr>
        <p:txBody>
          <a:bodyPr/>
          <a:lstStyle/>
          <a:p>
            <a:r>
              <a:rPr lang="en-US" sz="2000" b="1" dirty="0" smtClean="0"/>
              <a:t>Transfer/Coarse </a:t>
            </a:r>
            <a:r>
              <a:rPr lang="en-US" sz="2000" b="1" dirty="0" smtClean="0"/>
              <a:t>graining</a:t>
            </a:r>
            <a:r>
              <a:rPr lang="en-US" sz="2000" b="1" dirty="0"/>
              <a:t> </a:t>
            </a:r>
            <a:r>
              <a:rPr lang="en-US" sz="2000" b="1" dirty="0" smtClean="0"/>
              <a:t>fields</a:t>
            </a:r>
            <a:r>
              <a:rPr lang="en-US" sz="2000" dirty="0" smtClean="0"/>
              <a:t>: mass &amp; charge density, displacement, velocity, stress, concentration, </a:t>
            </a:r>
            <a:r>
              <a:rPr lang="en-US" sz="2000" dirty="0" err="1" smtClean="0"/>
              <a:t>Eshelby</a:t>
            </a:r>
            <a:r>
              <a:rPr lang="en-US" sz="2000" dirty="0" smtClean="0"/>
              <a:t> stress, Cauchy-Born stress, temperature, potential energy, heat flux, electric potential, dipole moment, dislocation density, gradients, rates, contour &amp; boundary integrals</a:t>
            </a:r>
            <a:r>
              <a:rPr lang="en-US" sz="2000" dirty="0" smtClean="0"/>
              <a:t>, filtered time averages, </a:t>
            </a:r>
            <a:r>
              <a:rPr lang="en-US" sz="2000" dirty="0" smtClean="0"/>
              <a:t>….</a:t>
            </a:r>
          </a:p>
          <a:p>
            <a:r>
              <a:rPr lang="en-US" sz="2000" b="1" dirty="0" smtClean="0"/>
              <a:t>Coupling:</a:t>
            </a:r>
            <a:r>
              <a:rPr lang="en-US" sz="2000" dirty="0" smtClean="0"/>
              <a:t> mass, charge, diffusion, mechanical/momentum, energy/thermal, thermo-mechanical, two temperature, drift diffusion, </a:t>
            </a:r>
            <a:r>
              <a:rPr lang="en-US" sz="2000" dirty="0"/>
              <a:t>S</a:t>
            </a:r>
            <a:r>
              <a:rPr lang="en-US" sz="2000" dirty="0" smtClean="0"/>
              <a:t>chrodinger-Poisson, …</a:t>
            </a:r>
          </a:p>
          <a:p>
            <a:r>
              <a:rPr lang="en-US" sz="2000" b="1" dirty="0" smtClean="0"/>
              <a:t>Arbitrary hex &amp; </a:t>
            </a:r>
            <a:r>
              <a:rPr lang="en-US" sz="2000" b="1" dirty="0" err="1" smtClean="0"/>
              <a:t>tet</a:t>
            </a:r>
            <a:r>
              <a:rPr lang="en-US" sz="2000" b="1" dirty="0" smtClean="0"/>
              <a:t> meshes, library of</a:t>
            </a:r>
          </a:p>
          <a:p>
            <a:pPr marL="0" indent="0">
              <a:buNone/>
            </a:pPr>
            <a:r>
              <a:rPr lang="en-US" sz="2000" b="1" dirty="0" smtClean="0"/>
              <a:t> kernel estimators and time filters</a:t>
            </a:r>
          </a:p>
          <a:p>
            <a:r>
              <a:rPr lang="en-US" sz="2000" b="1" dirty="0" smtClean="0"/>
              <a:t>Parallel, object oriented, extensible, </a:t>
            </a:r>
          </a:p>
          <a:p>
            <a:pPr marL="0" indent="0">
              <a:buNone/>
            </a:pPr>
            <a:r>
              <a:rPr lang="en-US" sz="2000" b="1" dirty="0" smtClean="0"/>
              <a:t>benchmarked nightly with ~100 benchmarks, </a:t>
            </a:r>
          </a:p>
          <a:p>
            <a:pPr marL="0" indent="0">
              <a:buNone/>
            </a:pPr>
            <a:r>
              <a:rPr lang="en-US" sz="2000" b="1" dirty="0" smtClean="0"/>
              <a:t>80k+ lines of code</a:t>
            </a:r>
          </a:p>
        </p:txBody>
      </p:sp>
      <p:pic>
        <p:nvPicPr>
          <p:cNvPr id="6" name="Picture 5" descr="p1snapsh1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68" y="4318000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t="2441" r="26578" b="298"/>
          <a:stretch/>
        </p:blipFill>
        <p:spPr>
          <a:xfrm rot="5400000">
            <a:off x="1413275" y="3176907"/>
            <a:ext cx="2953618" cy="425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 descr="cnt_schematic.pdf"/>
          <p:cNvPicPr>
            <a:picLocks noChangeAspect="1"/>
          </p:cNvPicPr>
          <p:nvPr/>
        </p:nvPicPr>
        <p:blipFill>
          <a:blip r:embed="rId3"/>
          <a:srcRect l="30000" t="6234" r="31667"/>
          <a:stretch>
            <a:fillRect/>
          </a:stretch>
        </p:blipFill>
        <p:spPr>
          <a:xfrm>
            <a:off x="5562600" y="1219200"/>
            <a:ext cx="2563627" cy="4191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1600" y="5410200"/>
            <a:ext cx="3048000" cy="84154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600" i="1" dirty="0" smtClean="0"/>
              <a:t>Saltwater-electrode-CNT system: mesh overlaps exactly with water-CNT atom region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53340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/>
              <a:t>Ingredients: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000" dirty="0" smtClean="0"/>
              <a:t>Atoms</a:t>
            </a:r>
            <a:r>
              <a:rPr lang="en-US" sz="2000" dirty="0" smtClean="0"/>
              <a:t>, lattices,  interatomic potentials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000" dirty="0" smtClean="0"/>
              <a:t>Mesh, elements, constitutive surrogates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000" dirty="0" smtClean="0"/>
              <a:t>Extrinsic fields &amp; physics, e.g. electrons, electric field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sz="2000" dirty="0" smtClean="0"/>
              <a:t>Filters: spatial estimators and temporal filters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1748" t="2474" r="11810" b="14306"/>
          <a:stretch/>
        </p:blipFill>
        <p:spPr>
          <a:xfrm>
            <a:off x="6039703" y="1976374"/>
            <a:ext cx="3104298" cy="3107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Example: Stress estimation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236838"/>
            <a:ext cx="274320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600" i="1" dirty="0" smtClean="0"/>
              <a:t>Stress around an atomistic </a:t>
            </a:r>
            <a:r>
              <a:rPr lang="en-US" sz="1600" b="1" i="1" dirty="0" smtClean="0"/>
              <a:t>edge dislocation</a:t>
            </a:r>
            <a:endParaRPr lang="en-US" sz="1600" b="1" i="1" dirty="0"/>
          </a:p>
        </p:txBody>
      </p:sp>
      <p:pic>
        <p:nvPicPr>
          <p:cNvPr id="7" name="Picture 7" descr="plate_lagr_MD_u2"/>
          <p:cNvPicPr>
            <a:picLocks noChangeAspect="1" noChangeArrowheads="1"/>
          </p:cNvPicPr>
          <p:nvPr/>
        </p:nvPicPr>
        <p:blipFill>
          <a:blip r:embed="rId3"/>
          <a:srcRect l="28442" t="9314" r="28374" b="9500"/>
          <a:stretch>
            <a:fillRect/>
          </a:stretch>
        </p:blipFill>
        <p:spPr bwMode="auto">
          <a:xfrm>
            <a:off x="381000" y="1960238"/>
            <a:ext cx="21991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5084438"/>
            <a:ext cx="2743200" cy="1087762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600" b="1" i="1" dirty="0" smtClean="0"/>
              <a:t>Circular hole</a:t>
            </a:r>
            <a:r>
              <a:rPr lang="en-US" sz="1600" i="1" dirty="0" smtClean="0"/>
              <a:t> in plate: mesh overlaps exactly with box, but atom region is subset</a:t>
            </a:r>
            <a:endParaRPr lang="en-US" sz="1600" i="1" dirty="0"/>
          </a:p>
        </p:txBody>
      </p:sp>
      <p:sp>
        <p:nvSpPr>
          <p:cNvPr id="18" name="Rectangle 17"/>
          <p:cNvSpPr/>
          <p:nvPr/>
        </p:nvSpPr>
        <p:spPr>
          <a:xfrm>
            <a:off x="6096000" y="5327319"/>
            <a:ext cx="2743200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1600" i="1" dirty="0" err="1" smtClean="0"/>
              <a:t>Eshelby</a:t>
            </a:r>
            <a:r>
              <a:rPr lang="en-US" sz="1600" i="1" dirty="0" smtClean="0"/>
              <a:t> stress around a finite </a:t>
            </a:r>
            <a:r>
              <a:rPr lang="en-US" sz="1600" b="1" i="1" dirty="0" smtClean="0"/>
              <a:t>crack</a:t>
            </a:r>
            <a:endParaRPr lang="en-US" sz="1600" b="1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036438"/>
            <a:ext cx="3348182" cy="294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253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Near various defects: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2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Example: J-integral calculation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Picture 15" descr="single_crack.path_independ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4016829" cy="2811780"/>
          </a:xfrm>
          <a:prstGeom prst="rect">
            <a:avLst/>
          </a:prstGeom>
        </p:spPr>
      </p:pic>
      <p:pic>
        <p:nvPicPr>
          <p:cNvPr id="15" name="Picture 14" descr="single_crack_stress_t=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0164"/>
            <a:ext cx="3276599" cy="3282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680164"/>
            <a:ext cx="3200400" cy="3265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114800"/>
            <a:ext cx="196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 temperature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95018" y="4038600"/>
            <a:ext cx="2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temperature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400800"/>
            <a:ext cx="260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with theory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Example: Electrostatics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82A7-7A43-4C6E-A14E-EB120EC922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26150" y="2139950"/>
            <a:ext cx="4076700" cy="1397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3077978" cy="45161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endParaRPr lang="en-US" b="0" i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 smtClean="0"/>
              <a:t>Source-drain-gate electrodes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 smtClean="0"/>
              <a:t>Surrogate </a:t>
            </a:r>
            <a:r>
              <a:rPr lang="en-US" b="0" i="1" dirty="0" smtClean="0"/>
              <a:t>model of electron density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 smtClean="0"/>
              <a:t>Electrons </a:t>
            </a:r>
            <a:r>
              <a:rPr lang="en-US" b="0" i="1" dirty="0"/>
              <a:t>segregate to tip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 smtClean="0"/>
              <a:t>Potential </a:t>
            </a:r>
            <a:r>
              <a:rPr lang="en-US" b="0" i="1" dirty="0"/>
              <a:t>drop across short </a:t>
            </a:r>
            <a:r>
              <a:rPr lang="en-US" b="0" i="1" dirty="0" smtClean="0"/>
              <a:t>axis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 smtClean="0"/>
              <a:t>Mutual </a:t>
            </a:r>
            <a:r>
              <a:rPr lang="en-US" b="0" i="1" dirty="0"/>
              <a:t>repulsion opens </a:t>
            </a:r>
            <a:r>
              <a:rPr lang="en-US" b="0" i="1" dirty="0" smtClean="0"/>
              <a:t>tip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/>
              <a:t>Net charge causes net tip displacement </a:t>
            </a:r>
            <a:endParaRPr lang="en-US" b="0" i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0" i="1" dirty="0" smtClean="0"/>
              <a:t>CNT anchored in a warm substrate</a:t>
            </a:r>
            <a:endParaRPr lang="en-US" b="0" i="1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b="0" i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b="0" i="1" dirty="0"/>
          </a:p>
        </p:txBody>
      </p:sp>
      <p:pic>
        <p:nvPicPr>
          <p:cNvPr id="11" name="Picture 2" descr="cnt_electrostati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8772" r="3468" b="8966"/>
          <a:stretch>
            <a:fillRect/>
          </a:stretch>
        </p:blipFill>
        <p:spPr bwMode="auto">
          <a:xfrm>
            <a:off x="3284136" y="1295400"/>
            <a:ext cx="448826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8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UO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OUO_Presentation_Template</Template>
  <TotalTime>3278</TotalTime>
  <Words>1506</Words>
  <Application>Microsoft Macintosh PowerPoint</Application>
  <PresentationFormat>On-screen Show (4:3)</PresentationFormat>
  <Paragraphs>174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OUO_Presentation_Template</vt:lpstr>
      <vt:lpstr>Atom-to-Continuum (AtC) package for LAMMPS aka paid advertising  </vt:lpstr>
      <vt:lpstr>Overview</vt:lpstr>
      <vt:lpstr>Objectives</vt:lpstr>
      <vt:lpstr>History</vt:lpstr>
      <vt:lpstr>Capabilities</vt:lpstr>
      <vt:lpstr>Examples</vt:lpstr>
      <vt:lpstr>Example: Stress estimation</vt:lpstr>
      <vt:lpstr>Example: J-integral calculation</vt:lpstr>
      <vt:lpstr>Example: Electrostatics</vt:lpstr>
      <vt:lpstr>Example: Electron transport</vt:lpstr>
      <vt:lpstr>PowerPoint Presentation</vt:lpstr>
      <vt:lpstr>PowerPoint Presentation</vt:lpstr>
      <vt:lpstr>Syntax examples</vt:lpstr>
      <vt:lpstr>Publications</vt:lpstr>
      <vt:lpstr>Software &amp; Contacts</vt:lpstr>
      <vt:lpstr>Software &amp; Contacts</vt:lpstr>
      <vt:lpstr>Public release of new version this week with regular updates following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Akhadov, Elshan</dc:creator>
  <cp:lastModifiedBy>rjones jones</cp:lastModifiedBy>
  <cp:revision>141</cp:revision>
  <cp:lastPrinted>2013-04-30T16:42:55Z</cp:lastPrinted>
  <dcterms:created xsi:type="dcterms:W3CDTF">2010-02-11T22:48:55Z</dcterms:created>
  <dcterms:modified xsi:type="dcterms:W3CDTF">2013-08-07T16:17:38Z</dcterms:modified>
</cp:coreProperties>
</file>