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13.xml" ContentType="application/vnd.openxmlformats-officedocument.presentationml.slideLayout+xml"/>
  <Default Extension="pdf" ContentType="application/pdf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97" r:id="rId1"/>
  </p:sldMasterIdLst>
  <p:notesMasterIdLst>
    <p:notesMasterId r:id="rId55"/>
  </p:notesMasterIdLst>
  <p:handoutMasterIdLst>
    <p:handoutMasterId r:id="rId56"/>
  </p:handoutMasterIdLst>
  <p:sldIdLst>
    <p:sldId id="501" r:id="rId2"/>
    <p:sldId id="629" r:id="rId3"/>
    <p:sldId id="608" r:id="rId4"/>
    <p:sldId id="655" r:id="rId5"/>
    <p:sldId id="654" r:id="rId6"/>
    <p:sldId id="653" r:id="rId7"/>
    <p:sldId id="507" r:id="rId8"/>
    <p:sldId id="509" r:id="rId9"/>
    <p:sldId id="510" r:id="rId10"/>
    <p:sldId id="511" r:id="rId11"/>
    <p:sldId id="512" r:id="rId12"/>
    <p:sldId id="514" r:id="rId13"/>
    <p:sldId id="516" r:id="rId14"/>
    <p:sldId id="518" r:id="rId15"/>
    <p:sldId id="517" r:id="rId16"/>
    <p:sldId id="532" r:id="rId17"/>
    <p:sldId id="637" r:id="rId18"/>
    <p:sldId id="656" r:id="rId19"/>
    <p:sldId id="526" r:id="rId20"/>
    <p:sldId id="658" r:id="rId21"/>
    <p:sldId id="660" r:id="rId22"/>
    <p:sldId id="542" r:id="rId23"/>
    <p:sldId id="544" r:id="rId24"/>
    <p:sldId id="545" r:id="rId25"/>
    <p:sldId id="551" r:id="rId26"/>
    <p:sldId id="554" r:id="rId27"/>
    <p:sldId id="662" r:id="rId28"/>
    <p:sldId id="557" r:id="rId29"/>
    <p:sldId id="661" r:id="rId30"/>
    <p:sldId id="663" r:id="rId31"/>
    <p:sldId id="563" r:id="rId32"/>
    <p:sldId id="665" r:id="rId33"/>
    <p:sldId id="664" r:id="rId34"/>
    <p:sldId id="410" r:id="rId35"/>
    <p:sldId id="566" r:id="rId36"/>
    <p:sldId id="666" r:id="rId37"/>
    <p:sldId id="667" r:id="rId38"/>
    <p:sldId id="575" r:id="rId39"/>
    <p:sldId id="632" r:id="rId40"/>
    <p:sldId id="634" r:id="rId41"/>
    <p:sldId id="670" r:id="rId42"/>
    <p:sldId id="671" r:id="rId43"/>
    <p:sldId id="672" r:id="rId44"/>
    <p:sldId id="645" r:id="rId45"/>
    <p:sldId id="646" r:id="rId46"/>
    <p:sldId id="647" r:id="rId47"/>
    <p:sldId id="648" r:id="rId48"/>
    <p:sldId id="673" r:id="rId49"/>
    <p:sldId id="650" r:id="rId50"/>
    <p:sldId id="651" r:id="rId51"/>
    <p:sldId id="652" r:id="rId52"/>
    <p:sldId id="594" r:id="rId53"/>
    <p:sldId id="597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clrMode="gray" frameSlides="1"/>
  <p:clrMru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52" autoAdjust="0"/>
    <p:restoredTop sz="87194" autoAdjust="0"/>
  </p:normalViewPr>
  <p:slideViewPr>
    <p:cSldViewPr snapToGrid="0" snapToObjects="1">
      <p:cViewPr>
        <p:scale>
          <a:sx n="125" d="100"/>
          <a:sy n="125" d="100"/>
        </p:scale>
        <p:origin x="-120" y="-88"/>
      </p:cViewPr>
      <p:guideLst>
        <p:guide orient="horz" pos="3685"/>
        <p:guide/>
      </p:guideLst>
    </p:cSldViewPr>
  </p:slideViewPr>
  <p:outlineViewPr>
    <p:cViewPr>
      <p:scale>
        <a:sx n="33" d="100"/>
        <a:sy n="33" d="100"/>
      </p:scale>
      <p:origin x="0" y="13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4" d="100"/>
          <a:sy n="74" d="100"/>
        </p:scale>
        <p:origin x="-2200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1420E-C1D8-D94B-86C1-C27CB2ADA70B}" type="datetimeFigureOut">
              <a:rPr lang="en-US" smtClean="0"/>
              <a:pPr/>
              <a:t>8/7/13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3C544-2020-BE42-AB1D-C86F6C48BB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EC17B-A905-4743-82D9-08EE2F746173}" type="datetimeFigureOut">
              <a:rPr lang="en-US" smtClean="0"/>
              <a:pPr/>
              <a:t>8/7/13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12F78-4E75-1948-AEA8-7719A04BF83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my talk, I will discuss</a:t>
            </a:r>
            <a:r>
              <a:rPr lang="en-US" baseline="0" dirty="0" smtClean="0"/>
              <a:t> the MD model we have developed to explore and improve electric double layer theory that is useful for innovation of electric double layer capacitors.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SIZE EFFECTS ARE NOT ALWAYS DETRIMENTAL!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GC predicts divergent free charge densities for Sigma &gt;&gt;</a:t>
            </a:r>
            <a:r>
              <a:rPr lang="en-US" baseline="0" dirty="0"/>
              <a:t> 0.04 e/nm^2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entire video is 0.72 microseconds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simulation time step is 1.6 picoseconds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Snapshots are taken every 1.6 nanoseconds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entire video is 0.72 microseconds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simulation timestep is 1.6 picoseconds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Snapshots are taken every 1.6 nanoseconds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entire video is 0.72 microseconds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simulation timestep is 1.6 picoseconds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Snapshots are taken every 1.6 nanoseconds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entire video is 0.72 microseconds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simulation timestep is 1.6 picoseconds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Snapshots are taken every 1.6 nanoseconds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entire video is 0.72 microseconds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simulation timestep is 1.6 picoseconds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Snapshots are taken every 1.6 nanoseconds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1200" dirty="0">
                <a:latin typeface="Garamond"/>
              </a:rPr>
              <a:t> Solving this PDE using method of</a:t>
            </a:r>
            <a:r>
              <a:rPr lang="en-US" sz="1200" baseline="0" dirty="0">
                <a:latin typeface="Garamond"/>
              </a:rPr>
              <a:t> characteristics </a:t>
            </a:r>
            <a:r>
              <a:rPr lang="en-US" sz="1200" dirty="0">
                <a:latin typeface="Garamond"/>
              </a:rPr>
              <a:t>reveals a “similarity coordinate” </a:t>
            </a:r>
            <a:r>
              <a:rPr lang="en-US" sz="1200" i="1" dirty="0">
                <a:latin typeface="Garamond"/>
              </a:rPr>
              <a:t>S</a:t>
            </a:r>
            <a:r>
              <a:rPr lang="en-US" sz="1200" dirty="0">
                <a:latin typeface="Garamond"/>
              </a:rPr>
              <a:t> </a:t>
            </a:r>
            <a:endParaRPr lang="en-US" sz="1200" i="1" dirty="0">
              <a:latin typeface="Garamond"/>
            </a:endParaRPr>
          </a:p>
          <a:p>
            <a:pPr>
              <a:buFont typeface="Arial"/>
              <a:buChar char="•"/>
            </a:pPr>
            <a:r>
              <a:rPr lang="en-US" sz="1200" i="1" dirty="0">
                <a:latin typeface="Garamond"/>
              </a:rPr>
              <a:t> </a:t>
            </a:r>
            <a:r>
              <a:rPr lang="en-US" sz="1200" dirty="0">
                <a:latin typeface="Garamond"/>
              </a:rPr>
              <a:t>Use </a:t>
            </a:r>
            <a:r>
              <a:rPr lang="en-US" sz="1200" i="1" dirty="0">
                <a:latin typeface="Garamond"/>
              </a:rPr>
              <a:t>S</a:t>
            </a:r>
            <a:r>
              <a:rPr lang="en-US" sz="1200" dirty="0">
                <a:latin typeface="Garamond"/>
              </a:rPr>
              <a:t> to determine LDA feasibility space</a:t>
            </a:r>
            <a:endParaRPr lang="en-US" sz="1200" i="1" dirty="0">
              <a:latin typeface="Garamond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1200" dirty="0">
                <a:latin typeface="Garamond"/>
              </a:rPr>
              <a:t> Solving this PDE using method of</a:t>
            </a:r>
            <a:r>
              <a:rPr lang="en-US" sz="1200" baseline="0" dirty="0">
                <a:latin typeface="Garamond"/>
              </a:rPr>
              <a:t> characteristics </a:t>
            </a:r>
            <a:r>
              <a:rPr lang="en-US" sz="1200" dirty="0">
                <a:latin typeface="Garamond"/>
              </a:rPr>
              <a:t>reveals a “similarity coordinate” </a:t>
            </a:r>
            <a:r>
              <a:rPr lang="en-US" sz="1200" i="1" dirty="0">
                <a:latin typeface="Garamond"/>
              </a:rPr>
              <a:t>S</a:t>
            </a:r>
            <a:r>
              <a:rPr lang="en-US" sz="1200" dirty="0">
                <a:latin typeface="Garamond"/>
              </a:rPr>
              <a:t> </a:t>
            </a:r>
            <a:endParaRPr lang="en-US" sz="1200" i="1" dirty="0">
              <a:latin typeface="Garamond"/>
            </a:endParaRPr>
          </a:p>
          <a:p>
            <a:pPr>
              <a:buFont typeface="Arial"/>
              <a:buChar char="•"/>
            </a:pPr>
            <a:r>
              <a:rPr lang="en-US" sz="1200" i="1" dirty="0">
                <a:latin typeface="Garamond"/>
              </a:rPr>
              <a:t> </a:t>
            </a:r>
            <a:r>
              <a:rPr lang="en-US" sz="1200" dirty="0">
                <a:latin typeface="Garamond"/>
              </a:rPr>
              <a:t>Use </a:t>
            </a:r>
            <a:r>
              <a:rPr lang="en-US" sz="1200" i="1" dirty="0">
                <a:latin typeface="Garamond"/>
              </a:rPr>
              <a:t>S</a:t>
            </a:r>
            <a:r>
              <a:rPr lang="en-US" sz="1200" dirty="0">
                <a:latin typeface="Garamond"/>
              </a:rPr>
              <a:t> to determine LDA feasibility space</a:t>
            </a:r>
            <a:endParaRPr lang="en-US" sz="1200" i="1" dirty="0">
              <a:latin typeface="Garamond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i.e. no point of derviving a better LDA.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1200" dirty="0">
                <a:latin typeface="Garamond"/>
              </a:rPr>
              <a:t> Solving this PDE using method of</a:t>
            </a:r>
            <a:r>
              <a:rPr lang="en-US" sz="1200" baseline="0" dirty="0">
                <a:latin typeface="Garamond"/>
              </a:rPr>
              <a:t> characteristics </a:t>
            </a:r>
            <a:r>
              <a:rPr lang="en-US" sz="1200" dirty="0">
                <a:latin typeface="Garamond"/>
              </a:rPr>
              <a:t>reveals a “similarity coordinate” </a:t>
            </a:r>
            <a:r>
              <a:rPr lang="en-US" sz="1200" i="1" dirty="0">
                <a:latin typeface="Garamond"/>
              </a:rPr>
              <a:t>S</a:t>
            </a:r>
            <a:r>
              <a:rPr lang="en-US" sz="1200" dirty="0">
                <a:latin typeface="Garamond"/>
              </a:rPr>
              <a:t> </a:t>
            </a:r>
            <a:endParaRPr lang="en-US" sz="1200" i="1" dirty="0">
              <a:latin typeface="Garamond"/>
            </a:endParaRPr>
          </a:p>
          <a:p>
            <a:pPr>
              <a:buFont typeface="Arial"/>
              <a:buChar char="•"/>
            </a:pPr>
            <a:r>
              <a:rPr lang="en-US" sz="1200" i="1" dirty="0">
                <a:latin typeface="Garamond"/>
              </a:rPr>
              <a:t> </a:t>
            </a:r>
            <a:r>
              <a:rPr lang="en-US" sz="1200" dirty="0">
                <a:latin typeface="Garamond"/>
              </a:rPr>
              <a:t>Use </a:t>
            </a:r>
            <a:r>
              <a:rPr lang="en-US" sz="1200" i="1" dirty="0">
                <a:latin typeface="Garamond"/>
              </a:rPr>
              <a:t>S</a:t>
            </a:r>
            <a:r>
              <a:rPr lang="en-US" sz="1200" dirty="0">
                <a:latin typeface="Garamond"/>
              </a:rPr>
              <a:t> to determine LDA feasibility space</a:t>
            </a:r>
            <a:endParaRPr lang="en-US" sz="1200" i="1" dirty="0">
              <a:latin typeface="Garamond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i.e. no point of derviving a better LDA.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entire video is 0.72 microseconds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simulation timestep is 1.6 picoseconds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Snapshots are taken every 1.6 nanoseconds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entire video is 0.72 microseconds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simulation timestep is 1.6 picoseconds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Snapshots are taken every 1.6 nanoseconds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entire video is 0.72 microseconds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simulation timestep is 1.6 picoseconds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Snapshots are taken every 1.6 nanoseconds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entire video is 0.72 microseconds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simulation timestep is 1.6 picoseconds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Snapshots are taken every 1.6 nanoseconds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entire video is 0.72 microseconds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simulation timestep is 1.6 picoseconds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Snapshots are taken every 1.6 nanoseconds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entire video is 0.72 microseconds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simulation timestep is 1.6 picoseconds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Snapshots are taken every 1.6 nanoseconds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entire video is 0.72 microseconds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simulation timestep is 1.6 picoseconds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Snapshots are taken every 1.6 nanoseconds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entire video is 0.72 microseconds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simulation timestep is 1.6 picoseconds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Snapshots are taken every 1.6 nanoseconds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12F78-4E75-1948-AEA8-7719A04BF839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B2C6-C33D-354D-9EB7-D91740D0362E}" type="datetimeFigureOut">
              <a:rPr lang="en-US" smtClean="0"/>
              <a:pPr/>
              <a:t>8/7/13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D4CD-79C3-D945-85A7-1F8C226AC8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B2C6-C33D-354D-9EB7-D91740D0362E}" type="datetimeFigureOut">
              <a:rPr lang="en-US" smtClean="0"/>
              <a:pPr/>
              <a:t>8/7/13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D4CD-79C3-D945-85A7-1F8C226AC8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B2C6-C33D-354D-9EB7-D91740D0362E}" type="datetimeFigureOut">
              <a:rPr lang="en-US" smtClean="0"/>
              <a:pPr/>
              <a:t>8/7/13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D4CD-79C3-D945-85A7-1F8C226AC8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r>
              <a:rPr lang="en-US" dirty="0" smtClean="0"/>
              <a:t>Click to edit 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93712"/>
            <a:ext cx="4040188" cy="780883"/>
          </a:xfrm>
        </p:spPr>
        <p:txBody>
          <a:bodyPr anchor="b"/>
          <a:lstStyle>
            <a:lvl1pPr marL="0" indent="0">
              <a:buNone/>
              <a:defRPr sz="2400" b="1">
                <a:latin typeface="Garamon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33474"/>
            <a:ext cx="4040188" cy="4822875"/>
          </a:xfrm>
        </p:spPr>
        <p:txBody>
          <a:bodyPr/>
          <a:lstStyle>
            <a:lvl1pPr>
              <a:defRPr sz="2400">
                <a:latin typeface="Garamond"/>
              </a:defRPr>
            </a:lvl1pPr>
            <a:lvl2pPr>
              <a:defRPr sz="2000">
                <a:latin typeface="Garamond"/>
              </a:defRPr>
            </a:lvl2pPr>
            <a:lvl3pPr>
              <a:defRPr sz="1800">
                <a:latin typeface="Garamond"/>
              </a:defRPr>
            </a:lvl3pPr>
            <a:lvl4pPr>
              <a:defRPr sz="1600">
                <a:latin typeface="Garamond"/>
              </a:defRPr>
            </a:lvl4pPr>
            <a:lvl5pPr>
              <a:defRPr sz="1600">
                <a:latin typeface="Garamond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93712"/>
            <a:ext cx="4041775" cy="780883"/>
          </a:xfrm>
        </p:spPr>
        <p:txBody>
          <a:bodyPr anchor="b"/>
          <a:lstStyle>
            <a:lvl1pPr marL="0" indent="0">
              <a:buNone/>
              <a:defRPr sz="2400" b="1">
                <a:latin typeface="Garamon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33474"/>
            <a:ext cx="4041775" cy="4822875"/>
          </a:xfrm>
        </p:spPr>
        <p:txBody>
          <a:bodyPr/>
          <a:lstStyle>
            <a:lvl1pPr>
              <a:defRPr sz="2400">
                <a:latin typeface="Garamond"/>
              </a:defRPr>
            </a:lvl1pPr>
            <a:lvl2pPr>
              <a:defRPr sz="2000">
                <a:latin typeface="Garamond"/>
              </a:defRPr>
            </a:lvl2pPr>
            <a:lvl3pPr>
              <a:defRPr sz="1800">
                <a:latin typeface="Garamond"/>
              </a:defRPr>
            </a:lvl3pPr>
            <a:lvl4pPr>
              <a:defRPr sz="1600">
                <a:latin typeface="Garamond"/>
              </a:defRPr>
            </a:lvl4pPr>
            <a:lvl5pPr>
              <a:defRPr sz="1600">
                <a:latin typeface="Garamond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D9AE-DB93-3E4B-97BE-5A99B6A85E46}" type="datetimeFigureOut">
              <a:rPr lang="en-US" smtClean="0"/>
              <a:pPr/>
              <a:t>8/7/13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24B5-EC0B-0744-9B5C-9A5FBBB344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1963" y="3429000"/>
            <a:ext cx="4040188" cy="780883"/>
          </a:xfrm>
        </p:spPr>
        <p:txBody>
          <a:bodyPr anchor="b"/>
          <a:lstStyle>
            <a:lvl1pPr marL="0" indent="0">
              <a:buNone/>
              <a:defRPr sz="2400" b="1">
                <a:latin typeface="Garamon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649788" y="3429000"/>
            <a:ext cx="4041775" cy="780883"/>
          </a:xfrm>
        </p:spPr>
        <p:txBody>
          <a:bodyPr anchor="b">
            <a:noAutofit/>
          </a:bodyPr>
          <a:lstStyle>
            <a:lvl1pPr marL="0" indent="0" algn="r">
              <a:buNone/>
              <a:defRPr sz="2400" b="1">
                <a:latin typeface="Garamon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r>
              <a:rPr lang="en-US" dirty="0" smtClean="0"/>
              <a:t>Click to edit 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93712"/>
            <a:ext cx="4040188" cy="780883"/>
          </a:xfrm>
        </p:spPr>
        <p:txBody>
          <a:bodyPr anchor="b"/>
          <a:lstStyle>
            <a:lvl1pPr marL="0" indent="0">
              <a:buNone/>
              <a:defRPr sz="2400" b="1">
                <a:latin typeface="Garamon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33474"/>
            <a:ext cx="4040188" cy="4822875"/>
          </a:xfrm>
        </p:spPr>
        <p:txBody>
          <a:bodyPr/>
          <a:lstStyle>
            <a:lvl1pPr>
              <a:defRPr sz="2400">
                <a:latin typeface="Garamond"/>
              </a:defRPr>
            </a:lvl1pPr>
            <a:lvl2pPr>
              <a:defRPr sz="2000">
                <a:latin typeface="Garamond"/>
              </a:defRPr>
            </a:lvl2pPr>
            <a:lvl3pPr>
              <a:defRPr sz="1800">
                <a:latin typeface="Garamond"/>
              </a:defRPr>
            </a:lvl3pPr>
            <a:lvl4pPr>
              <a:defRPr sz="1600">
                <a:latin typeface="Garamond"/>
              </a:defRPr>
            </a:lvl4pPr>
            <a:lvl5pPr>
              <a:defRPr sz="1600">
                <a:latin typeface="Garamond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93712"/>
            <a:ext cx="4041775" cy="780883"/>
          </a:xfrm>
        </p:spPr>
        <p:txBody>
          <a:bodyPr anchor="b"/>
          <a:lstStyle>
            <a:lvl1pPr marL="0" indent="0">
              <a:buNone/>
              <a:defRPr sz="2400" b="1">
                <a:latin typeface="Garamon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33474"/>
            <a:ext cx="4041775" cy="4822875"/>
          </a:xfrm>
        </p:spPr>
        <p:txBody>
          <a:bodyPr/>
          <a:lstStyle>
            <a:lvl1pPr>
              <a:defRPr sz="2400">
                <a:latin typeface="Garamond"/>
              </a:defRPr>
            </a:lvl1pPr>
            <a:lvl2pPr>
              <a:defRPr sz="2000">
                <a:latin typeface="Garamond"/>
              </a:defRPr>
            </a:lvl2pPr>
            <a:lvl3pPr>
              <a:defRPr sz="1800">
                <a:latin typeface="Garamond"/>
              </a:defRPr>
            </a:lvl3pPr>
            <a:lvl4pPr>
              <a:defRPr sz="1600">
                <a:latin typeface="Garamond"/>
              </a:defRPr>
            </a:lvl4pPr>
            <a:lvl5pPr>
              <a:defRPr sz="1600">
                <a:latin typeface="Garamond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D9AE-DB93-3E4B-97BE-5A99B6A85E46}" type="datetimeFigureOut">
              <a:rPr lang="en-US" smtClean="0"/>
              <a:pPr/>
              <a:t>8/7/13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24B5-EC0B-0744-9B5C-9A5FBBB344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1963" y="3429000"/>
            <a:ext cx="4040188" cy="780883"/>
          </a:xfrm>
        </p:spPr>
        <p:txBody>
          <a:bodyPr anchor="b"/>
          <a:lstStyle>
            <a:lvl1pPr marL="0" indent="0">
              <a:buNone/>
              <a:defRPr sz="2400" b="1">
                <a:latin typeface="Garamon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649788" y="3429000"/>
            <a:ext cx="4041775" cy="780883"/>
          </a:xfrm>
        </p:spPr>
        <p:txBody>
          <a:bodyPr anchor="b">
            <a:noAutofit/>
          </a:bodyPr>
          <a:lstStyle>
            <a:lvl1pPr marL="0" indent="0" algn="r">
              <a:buNone/>
              <a:defRPr sz="2400" b="1">
                <a:latin typeface="Garamon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B2C6-C33D-354D-9EB7-D91740D0362E}" type="datetimeFigureOut">
              <a:rPr lang="en-US" smtClean="0"/>
              <a:pPr/>
              <a:t>8/7/13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D4CD-79C3-D945-85A7-1F8C226AC8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B2C6-C33D-354D-9EB7-D91740D0362E}" type="datetimeFigureOut">
              <a:rPr lang="en-US" smtClean="0"/>
              <a:pPr/>
              <a:t>8/7/13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D4CD-79C3-D945-85A7-1F8C226AC8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B2C6-C33D-354D-9EB7-D91740D0362E}" type="datetimeFigureOut">
              <a:rPr lang="en-US" smtClean="0"/>
              <a:pPr/>
              <a:t>8/7/13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D4CD-79C3-D945-85A7-1F8C226AC8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B2C6-C33D-354D-9EB7-D91740D0362E}" type="datetimeFigureOut">
              <a:rPr lang="en-US" smtClean="0"/>
              <a:pPr/>
              <a:t>8/7/13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D4CD-79C3-D945-85A7-1F8C226AC8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B2C6-C33D-354D-9EB7-D91740D0362E}" type="datetimeFigureOut">
              <a:rPr lang="en-US" smtClean="0"/>
              <a:pPr/>
              <a:t>8/7/13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D4CD-79C3-D945-85A7-1F8C226AC8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B2C6-C33D-354D-9EB7-D91740D0362E}" type="datetimeFigureOut">
              <a:rPr lang="en-US" smtClean="0"/>
              <a:pPr/>
              <a:t>8/7/13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D4CD-79C3-D945-85A7-1F8C226AC8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B2C6-C33D-354D-9EB7-D91740D0362E}" type="datetimeFigureOut">
              <a:rPr lang="en-US" smtClean="0"/>
              <a:pPr/>
              <a:t>8/7/13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D4CD-79C3-D945-85A7-1F8C226AC8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B2C6-C33D-354D-9EB7-D91740D0362E}" type="datetimeFigureOut">
              <a:rPr lang="en-US" smtClean="0"/>
              <a:pPr/>
              <a:t>8/7/13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D4CD-79C3-D945-85A7-1F8C226AC8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AB2C6-C33D-354D-9EB7-D91740D0362E}" type="datetimeFigureOut">
              <a:rPr lang="en-US" smtClean="0"/>
              <a:pPr/>
              <a:t>8/7/13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DD4CD-79C3-D945-85A7-1F8C226AC8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12" r:id="rId12"/>
    <p:sldLayoutId id="214748371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df"/><Relationship Id="rId4" Type="http://schemas.openxmlformats.org/officeDocument/2006/relationships/image" Target="../media/image19.pn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5.jpe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4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0.pdf"/><Relationship Id="rId5" Type="http://schemas.openxmlformats.org/officeDocument/2006/relationships/image" Target="../media/image31.png"/><Relationship Id="rId6" Type="http://schemas.openxmlformats.org/officeDocument/2006/relationships/image" Target="../media/image32.pdf"/><Relationship Id="rId7" Type="http://schemas.openxmlformats.org/officeDocument/2006/relationships/image" Target="../media/image33.png"/><Relationship Id="rId8" Type="http://schemas.openxmlformats.org/officeDocument/2006/relationships/image" Target="../media/image34.pdf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0.pdf"/><Relationship Id="rId5" Type="http://schemas.openxmlformats.org/officeDocument/2006/relationships/image" Target="../media/image31.png"/><Relationship Id="rId6" Type="http://schemas.openxmlformats.org/officeDocument/2006/relationships/image" Target="../media/image32.pdf"/><Relationship Id="rId7" Type="http://schemas.openxmlformats.org/officeDocument/2006/relationships/image" Target="../media/image33.png"/><Relationship Id="rId8" Type="http://schemas.openxmlformats.org/officeDocument/2006/relationships/image" Target="../media/image34.pdf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df"/><Relationship Id="rId4" Type="http://schemas.openxmlformats.org/officeDocument/2006/relationships/image" Target="../media/image37.png"/><Relationship Id="rId5" Type="http://schemas.openxmlformats.org/officeDocument/2006/relationships/image" Target="../media/image38.pdf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40.png"/><Relationship Id="rId5" Type="http://schemas.openxmlformats.org/officeDocument/2006/relationships/image" Target="../media/image38.pdf"/><Relationship Id="rId6" Type="http://schemas.openxmlformats.org/officeDocument/2006/relationships/image" Target="../media/image39.png"/><Relationship Id="rId1" Type="http://schemas.openxmlformats.org/officeDocument/2006/relationships/video" Target="file://localhost/Users/bgiera/Documents/Research_Docs/MD_Movies/Validation_charging/Validation_AOShiny_POVray.mpg" TargetMode="External"/><Relationship Id="rId2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20" Type="http://schemas.openxmlformats.org/officeDocument/2006/relationships/image" Target="../media/image58.pdf"/><Relationship Id="rId21" Type="http://schemas.openxmlformats.org/officeDocument/2006/relationships/image" Target="../media/image59.png"/><Relationship Id="rId22" Type="http://schemas.openxmlformats.org/officeDocument/2006/relationships/image" Target="../media/image60.pdf"/><Relationship Id="rId23" Type="http://schemas.openxmlformats.org/officeDocument/2006/relationships/image" Target="../media/image61.png"/><Relationship Id="rId10" Type="http://schemas.openxmlformats.org/officeDocument/2006/relationships/image" Target="../media/image48.pdf"/><Relationship Id="rId11" Type="http://schemas.openxmlformats.org/officeDocument/2006/relationships/image" Target="../media/image49.png"/><Relationship Id="rId12" Type="http://schemas.openxmlformats.org/officeDocument/2006/relationships/image" Target="../media/image50.pdf"/><Relationship Id="rId13" Type="http://schemas.openxmlformats.org/officeDocument/2006/relationships/image" Target="../media/image51.png"/><Relationship Id="rId14" Type="http://schemas.openxmlformats.org/officeDocument/2006/relationships/image" Target="../media/image52.pdf"/><Relationship Id="rId15" Type="http://schemas.openxmlformats.org/officeDocument/2006/relationships/image" Target="../media/image53.png"/><Relationship Id="rId16" Type="http://schemas.openxmlformats.org/officeDocument/2006/relationships/image" Target="../media/image54.pdf"/><Relationship Id="rId17" Type="http://schemas.openxmlformats.org/officeDocument/2006/relationships/image" Target="../media/image55.png"/><Relationship Id="rId18" Type="http://schemas.openxmlformats.org/officeDocument/2006/relationships/image" Target="../media/image56.pdf"/><Relationship Id="rId19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Relationship Id="rId4" Type="http://schemas.openxmlformats.org/officeDocument/2006/relationships/image" Target="../media/image42.pdf"/><Relationship Id="rId5" Type="http://schemas.openxmlformats.org/officeDocument/2006/relationships/image" Target="../media/image43.png"/><Relationship Id="rId6" Type="http://schemas.openxmlformats.org/officeDocument/2006/relationships/image" Target="../media/image44.pdf"/><Relationship Id="rId7" Type="http://schemas.openxmlformats.org/officeDocument/2006/relationships/image" Target="../media/image45.png"/><Relationship Id="rId8" Type="http://schemas.openxmlformats.org/officeDocument/2006/relationships/image" Target="../media/image46.pdf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df"/><Relationship Id="rId13" Type="http://schemas.openxmlformats.org/officeDocument/2006/relationships/image" Target="../media/image67.png"/><Relationship Id="rId14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Relationship Id="rId4" Type="http://schemas.openxmlformats.org/officeDocument/2006/relationships/image" Target="../media/image62.pdf"/><Relationship Id="rId5" Type="http://schemas.openxmlformats.org/officeDocument/2006/relationships/image" Target="../media/image63.png"/><Relationship Id="rId6" Type="http://schemas.openxmlformats.org/officeDocument/2006/relationships/image" Target="../media/image42.pdf"/><Relationship Id="rId7" Type="http://schemas.openxmlformats.org/officeDocument/2006/relationships/image" Target="../media/image43.png"/><Relationship Id="rId8" Type="http://schemas.openxmlformats.org/officeDocument/2006/relationships/image" Target="../media/image44.pdf"/><Relationship Id="rId9" Type="http://schemas.openxmlformats.org/officeDocument/2006/relationships/image" Target="../media/image45.png"/><Relationship Id="rId10" Type="http://schemas.openxmlformats.org/officeDocument/2006/relationships/image" Target="../media/image64.pdf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df"/><Relationship Id="rId12" Type="http://schemas.openxmlformats.org/officeDocument/2006/relationships/image" Target="../media/image65.png"/><Relationship Id="rId13" Type="http://schemas.openxmlformats.org/officeDocument/2006/relationships/image" Target="../media/image66.pdf"/><Relationship Id="rId14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Relationship Id="rId4" Type="http://schemas.openxmlformats.org/officeDocument/2006/relationships/image" Target="../media/image42.pdf"/><Relationship Id="rId5" Type="http://schemas.openxmlformats.org/officeDocument/2006/relationships/image" Target="../media/image43.png"/><Relationship Id="rId6" Type="http://schemas.openxmlformats.org/officeDocument/2006/relationships/image" Target="../media/image44.pdf"/><Relationship Id="rId7" Type="http://schemas.openxmlformats.org/officeDocument/2006/relationships/image" Target="../media/image45.png"/><Relationship Id="rId8" Type="http://schemas.openxmlformats.org/officeDocument/2006/relationships/image" Target="../media/image68.png"/><Relationship Id="rId9" Type="http://schemas.openxmlformats.org/officeDocument/2006/relationships/image" Target="../media/image62.pdf"/><Relationship Id="rId10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df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df"/><Relationship Id="rId4" Type="http://schemas.openxmlformats.org/officeDocument/2006/relationships/image" Target="../media/image70.png"/><Relationship Id="rId5" Type="http://schemas.openxmlformats.org/officeDocument/2006/relationships/image" Target="../media/image71.pdf"/><Relationship Id="rId6" Type="http://schemas.openxmlformats.org/officeDocument/2006/relationships/image" Target="../media/image72.png"/><Relationship Id="rId7" Type="http://schemas.openxmlformats.org/officeDocument/2006/relationships/image" Target="../media/image73.pdf"/><Relationship Id="rId8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df"/><Relationship Id="rId4" Type="http://schemas.openxmlformats.org/officeDocument/2006/relationships/image" Target="../media/image70.png"/><Relationship Id="rId5" Type="http://schemas.openxmlformats.org/officeDocument/2006/relationships/image" Target="../media/image71.pdf"/><Relationship Id="rId6" Type="http://schemas.openxmlformats.org/officeDocument/2006/relationships/image" Target="../media/image72.png"/><Relationship Id="rId7" Type="http://schemas.openxmlformats.org/officeDocument/2006/relationships/image" Target="../media/image73.pdf"/><Relationship Id="rId8" Type="http://schemas.openxmlformats.org/officeDocument/2006/relationships/image" Target="../media/image74.png"/><Relationship Id="rId9" Type="http://schemas.openxmlformats.org/officeDocument/2006/relationships/image" Target="../media/image75.pdf"/><Relationship Id="rId10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pdf"/><Relationship Id="rId1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7.pdf"/><Relationship Id="rId4" Type="http://schemas.openxmlformats.org/officeDocument/2006/relationships/image" Target="../media/image78.png"/><Relationship Id="rId5" Type="http://schemas.openxmlformats.org/officeDocument/2006/relationships/image" Target="../media/image79.pdf"/><Relationship Id="rId6" Type="http://schemas.openxmlformats.org/officeDocument/2006/relationships/image" Target="../media/image80.png"/><Relationship Id="rId7" Type="http://schemas.openxmlformats.org/officeDocument/2006/relationships/image" Target="../media/image81.pdf"/><Relationship Id="rId8" Type="http://schemas.openxmlformats.org/officeDocument/2006/relationships/image" Target="../media/image82.png"/><Relationship Id="rId9" Type="http://schemas.openxmlformats.org/officeDocument/2006/relationships/image" Target="../media/image83.pdf"/><Relationship Id="rId10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df"/><Relationship Id="rId12" Type="http://schemas.openxmlformats.org/officeDocument/2006/relationships/image" Target="../media/image84.png"/><Relationship Id="rId13" Type="http://schemas.openxmlformats.org/officeDocument/2006/relationships/image" Target="../media/image85.pdf"/><Relationship Id="rId14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7.pdf"/><Relationship Id="rId4" Type="http://schemas.openxmlformats.org/officeDocument/2006/relationships/image" Target="../media/image78.png"/><Relationship Id="rId5" Type="http://schemas.openxmlformats.org/officeDocument/2006/relationships/image" Target="../media/image79.pdf"/><Relationship Id="rId6" Type="http://schemas.openxmlformats.org/officeDocument/2006/relationships/image" Target="../media/image80.png"/><Relationship Id="rId7" Type="http://schemas.openxmlformats.org/officeDocument/2006/relationships/image" Target="../media/image81.pdf"/><Relationship Id="rId8" Type="http://schemas.openxmlformats.org/officeDocument/2006/relationships/image" Target="../media/image82.png"/><Relationship Id="rId9" Type="http://schemas.openxmlformats.org/officeDocument/2006/relationships/image" Target="../media/image87.pdf"/><Relationship Id="rId10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df"/><Relationship Id="rId4" Type="http://schemas.openxmlformats.org/officeDocument/2006/relationships/image" Target="../media/image78.png"/><Relationship Id="rId5" Type="http://schemas.openxmlformats.org/officeDocument/2006/relationships/image" Target="../media/image79.pdf"/><Relationship Id="rId6" Type="http://schemas.openxmlformats.org/officeDocument/2006/relationships/image" Target="../media/image80.png"/><Relationship Id="rId7" Type="http://schemas.openxmlformats.org/officeDocument/2006/relationships/image" Target="../media/image81.pdf"/><Relationship Id="rId8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image" Target="../media/image79.pdf"/><Relationship Id="rId13" Type="http://schemas.openxmlformats.org/officeDocument/2006/relationships/image" Target="../media/image80.png"/><Relationship Id="rId14" Type="http://schemas.openxmlformats.org/officeDocument/2006/relationships/image" Target="../media/image81.pdf"/><Relationship Id="rId15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9.png"/><Relationship Id="rId4" Type="http://schemas.openxmlformats.org/officeDocument/2006/relationships/image" Target="../media/image90.pdf"/><Relationship Id="rId5" Type="http://schemas.openxmlformats.org/officeDocument/2006/relationships/image" Target="../media/image91.png"/><Relationship Id="rId6" Type="http://schemas.openxmlformats.org/officeDocument/2006/relationships/image" Target="../media/image92.pdf"/><Relationship Id="rId7" Type="http://schemas.openxmlformats.org/officeDocument/2006/relationships/image" Target="../media/image93.png"/><Relationship Id="rId8" Type="http://schemas.openxmlformats.org/officeDocument/2006/relationships/image" Target="../media/image94.pdf"/><Relationship Id="rId9" Type="http://schemas.openxmlformats.org/officeDocument/2006/relationships/image" Target="../media/image95.png"/><Relationship Id="rId10" Type="http://schemas.openxmlformats.org/officeDocument/2006/relationships/image" Target="../media/image77.pdf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image" Target="../media/image79.pdf"/><Relationship Id="rId13" Type="http://schemas.openxmlformats.org/officeDocument/2006/relationships/image" Target="../media/image80.png"/><Relationship Id="rId14" Type="http://schemas.openxmlformats.org/officeDocument/2006/relationships/image" Target="../media/image81.pdf"/><Relationship Id="rId15" Type="http://schemas.openxmlformats.org/officeDocument/2006/relationships/image" Target="../media/image82.png"/><Relationship Id="rId16" Type="http://schemas.openxmlformats.org/officeDocument/2006/relationships/image" Target="../media/image96.pdf"/><Relationship Id="rId17" Type="http://schemas.openxmlformats.org/officeDocument/2006/relationships/image" Target="../media/image97.png"/><Relationship Id="rId18" Type="http://schemas.openxmlformats.org/officeDocument/2006/relationships/image" Target="../media/image98.pdf"/><Relationship Id="rId19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9.png"/><Relationship Id="rId4" Type="http://schemas.openxmlformats.org/officeDocument/2006/relationships/image" Target="../media/image90.pdf"/><Relationship Id="rId5" Type="http://schemas.openxmlformats.org/officeDocument/2006/relationships/image" Target="../media/image91.png"/><Relationship Id="rId6" Type="http://schemas.openxmlformats.org/officeDocument/2006/relationships/image" Target="../media/image92.pdf"/><Relationship Id="rId7" Type="http://schemas.openxmlformats.org/officeDocument/2006/relationships/image" Target="../media/image93.png"/><Relationship Id="rId8" Type="http://schemas.openxmlformats.org/officeDocument/2006/relationships/image" Target="../media/image94.pdf"/><Relationship Id="rId9" Type="http://schemas.openxmlformats.org/officeDocument/2006/relationships/image" Target="../media/image95.png"/><Relationship Id="rId10" Type="http://schemas.openxmlformats.org/officeDocument/2006/relationships/image" Target="../media/image77.pdf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png"/><Relationship Id="rId20" Type="http://schemas.openxmlformats.org/officeDocument/2006/relationships/image" Target="../media/image102.pdf"/><Relationship Id="rId21" Type="http://schemas.openxmlformats.org/officeDocument/2006/relationships/image" Target="../media/image103.png"/><Relationship Id="rId22" Type="http://schemas.openxmlformats.org/officeDocument/2006/relationships/image" Target="../media/image104.pdf"/><Relationship Id="rId23" Type="http://schemas.openxmlformats.org/officeDocument/2006/relationships/image" Target="../media/image105.png"/><Relationship Id="rId10" Type="http://schemas.openxmlformats.org/officeDocument/2006/relationships/image" Target="../media/image98.pdf"/><Relationship Id="rId11" Type="http://schemas.openxmlformats.org/officeDocument/2006/relationships/image" Target="../media/image99.png"/><Relationship Id="rId12" Type="http://schemas.openxmlformats.org/officeDocument/2006/relationships/image" Target="../media/image77.pdf"/><Relationship Id="rId13" Type="http://schemas.openxmlformats.org/officeDocument/2006/relationships/image" Target="../media/image78.png"/><Relationship Id="rId14" Type="http://schemas.openxmlformats.org/officeDocument/2006/relationships/image" Target="../media/image79.pdf"/><Relationship Id="rId15" Type="http://schemas.openxmlformats.org/officeDocument/2006/relationships/image" Target="../media/image80.png"/><Relationship Id="rId16" Type="http://schemas.openxmlformats.org/officeDocument/2006/relationships/image" Target="../media/image81.pdf"/><Relationship Id="rId17" Type="http://schemas.openxmlformats.org/officeDocument/2006/relationships/image" Target="../media/image82.png"/><Relationship Id="rId18" Type="http://schemas.openxmlformats.org/officeDocument/2006/relationships/image" Target="../media/image100.pdf"/><Relationship Id="rId19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9.png"/><Relationship Id="rId4" Type="http://schemas.openxmlformats.org/officeDocument/2006/relationships/image" Target="../media/image90.pdf"/><Relationship Id="rId5" Type="http://schemas.openxmlformats.org/officeDocument/2006/relationships/image" Target="../media/image91.png"/><Relationship Id="rId6" Type="http://schemas.openxmlformats.org/officeDocument/2006/relationships/image" Target="../media/image92.pdf"/><Relationship Id="rId7" Type="http://schemas.openxmlformats.org/officeDocument/2006/relationships/image" Target="../media/image93.png"/><Relationship Id="rId8" Type="http://schemas.openxmlformats.org/officeDocument/2006/relationships/image" Target="../media/image94.pdf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2.pdf"/><Relationship Id="rId12" Type="http://schemas.openxmlformats.org/officeDocument/2006/relationships/image" Target="../media/image103.png"/><Relationship Id="rId13" Type="http://schemas.openxmlformats.org/officeDocument/2006/relationships/image" Target="../media/image104.pdf"/><Relationship Id="rId14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8.pdf"/><Relationship Id="rId4" Type="http://schemas.openxmlformats.org/officeDocument/2006/relationships/image" Target="../media/image99.png"/><Relationship Id="rId5" Type="http://schemas.openxmlformats.org/officeDocument/2006/relationships/image" Target="../media/image77.pdf"/><Relationship Id="rId6" Type="http://schemas.openxmlformats.org/officeDocument/2006/relationships/image" Target="../media/image78.png"/><Relationship Id="rId7" Type="http://schemas.openxmlformats.org/officeDocument/2006/relationships/image" Target="../media/image79.pdf"/><Relationship Id="rId8" Type="http://schemas.openxmlformats.org/officeDocument/2006/relationships/image" Target="../media/image80.png"/><Relationship Id="rId9" Type="http://schemas.openxmlformats.org/officeDocument/2006/relationships/image" Target="../media/image81.pdf"/><Relationship Id="rId10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df"/><Relationship Id="rId4" Type="http://schemas.openxmlformats.org/officeDocument/2006/relationships/image" Target="../media/image99.png"/><Relationship Id="rId5" Type="http://schemas.openxmlformats.org/officeDocument/2006/relationships/image" Target="../media/image106.pdf"/><Relationship Id="rId6" Type="http://schemas.openxmlformats.org/officeDocument/2006/relationships/image" Target="../media/image107.png"/><Relationship Id="rId7" Type="http://schemas.openxmlformats.org/officeDocument/2006/relationships/image" Target="../media/image108.pdf"/><Relationship Id="rId8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df"/><Relationship Id="rId4" Type="http://schemas.openxmlformats.org/officeDocument/2006/relationships/image" Target="../media/image99.png"/><Relationship Id="rId5" Type="http://schemas.openxmlformats.org/officeDocument/2006/relationships/image" Target="../media/image106.pdf"/><Relationship Id="rId6" Type="http://schemas.openxmlformats.org/officeDocument/2006/relationships/image" Target="../media/image107.png"/><Relationship Id="rId7" Type="http://schemas.openxmlformats.org/officeDocument/2006/relationships/image" Target="../media/image110.png"/><Relationship Id="rId8" Type="http://schemas.openxmlformats.org/officeDocument/2006/relationships/image" Target="../media/image108.pdf"/><Relationship Id="rId9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df"/><Relationship Id="rId5" Type="http://schemas.openxmlformats.org/officeDocument/2006/relationships/image" Target="../media/image6.png"/><Relationship Id="rId6" Type="http://schemas.openxmlformats.org/officeDocument/2006/relationships/image" Target="../media/image7.pdf"/><Relationship Id="rId7" Type="http://schemas.openxmlformats.org/officeDocument/2006/relationships/image" Target="../media/image8.png"/><Relationship Id="rId8" Type="http://schemas.openxmlformats.org/officeDocument/2006/relationships/image" Target="../media/image9.pdf"/><Relationship Id="rId9" Type="http://schemas.openxmlformats.org/officeDocument/2006/relationships/image" Target="../media/image10.png"/><Relationship Id="rId10" Type="http://schemas.openxmlformats.org/officeDocument/2006/relationships/image" Target="../media/image11.pdf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8.pdf"/><Relationship Id="rId1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8.pdf"/><Relationship Id="rId4" Type="http://schemas.openxmlformats.org/officeDocument/2006/relationships/image" Target="../media/image99.png"/><Relationship Id="rId5" Type="http://schemas.openxmlformats.org/officeDocument/2006/relationships/image" Target="../media/image106.pdf"/><Relationship Id="rId6" Type="http://schemas.openxmlformats.org/officeDocument/2006/relationships/image" Target="../media/image107.png"/><Relationship Id="rId7" Type="http://schemas.openxmlformats.org/officeDocument/2006/relationships/image" Target="../media/image102.pdf"/><Relationship Id="rId8" Type="http://schemas.openxmlformats.org/officeDocument/2006/relationships/image" Target="../media/image103.png"/><Relationship Id="rId9" Type="http://schemas.openxmlformats.org/officeDocument/2006/relationships/image" Target="../media/image104.pdf"/><Relationship Id="rId10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df"/><Relationship Id="rId4" Type="http://schemas.openxmlformats.org/officeDocument/2006/relationships/image" Target="../media/image107.png"/><Relationship Id="rId5" Type="http://schemas.openxmlformats.org/officeDocument/2006/relationships/image" Target="../media/image102.pdf"/><Relationship Id="rId6" Type="http://schemas.openxmlformats.org/officeDocument/2006/relationships/image" Target="../media/image103.png"/><Relationship Id="rId7" Type="http://schemas.openxmlformats.org/officeDocument/2006/relationships/image" Target="../media/image104.pdf"/><Relationship Id="rId8" Type="http://schemas.openxmlformats.org/officeDocument/2006/relationships/image" Target="../media/image105.png"/><Relationship Id="rId9" Type="http://schemas.openxmlformats.org/officeDocument/2006/relationships/image" Target="../media/image108.pdf"/><Relationship Id="rId10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df"/><Relationship Id="rId5" Type="http://schemas.openxmlformats.org/officeDocument/2006/relationships/image" Target="../media/image112.png"/><Relationship Id="rId6" Type="http://schemas.openxmlformats.org/officeDocument/2006/relationships/image" Target="../media/image113.pdf"/><Relationship Id="rId7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5.png"/><Relationship Id="rId5" Type="http://schemas.openxmlformats.org/officeDocument/2006/relationships/image" Target="../media/image116.pdf"/><Relationship Id="rId6" Type="http://schemas.openxmlformats.org/officeDocument/2006/relationships/image" Target="../media/image117.png"/><Relationship Id="rId7" Type="http://schemas.openxmlformats.org/officeDocument/2006/relationships/image" Target="../media/image111.pdf"/><Relationship Id="rId8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4.png"/><Relationship Id="rId20" Type="http://schemas.openxmlformats.org/officeDocument/2006/relationships/image" Target="../media/image135.pdf"/><Relationship Id="rId21" Type="http://schemas.openxmlformats.org/officeDocument/2006/relationships/image" Target="../media/image136.png"/><Relationship Id="rId22" Type="http://schemas.openxmlformats.org/officeDocument/2006/relationships/image" Target="../media/image108.pdf"/><Relationship Id="rId23" Type="http://schemas.openxmlformats.org/officeDocument/2006/relationships/image" Target="../media/image109.png"/><Relationship Id="rId10" Type="http://schemas.openxmlformats.org/officeDocument/2006/relationships/image" Target="../media/image125.pdf"/><Relationship Id="rId11" Type="http://schemas.openxmlformats.org/officeDocument/2006/relationships/image" Target="../media/image126.png"/><Relationship Id="rId12" Type="http://schemas.openxmlformats.org/officeDocument/2006/relationships/image" Target="../media/image127.pdf"/><Relationship Id="rId13" Type="http://schemas.openxmlformats.org/officeDocument/2006/relationships/image" Target="../media/image128.png"/><Relationship Id="rId14" Type="http://schemas.openxmlformats.org/officeDocument/2006/relationships/image" Target="../media/image129.pdf"/><Relationship Id="rId15" Type="http://schemas.openxmlformats.org/officeDocument/2006/relationships/image" Target="../media/image130.png"/><Relationship Id="rId16" Type="http://schemas.openxmlformats.org/officeDocument/2006/relationships/image" Target="../media/image131.pdf"/><Relationship Id="rId17" Type="http://schemas.openxmlformats.org/officeDocument/2006/relationships/image" Target="../media/image132.png"/><Relationship Id="rId18" Type="http://schemas.openxmlformats.org/officeDocument/2006/relationships/image" Target="../media/image133.pdf"/><Relationship Id="rId19" Type="http://schemas.openxmlformats.org/officeDocument/2006/relationships/image" Target="../media/image13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8.png"/><Relationship Id="rId4" Type="http://schemas.openxmlformats.org/officeDocument/2006/relationships/image" Target="../media/image119.pdf"/><Relationship Id="rId5" Type="http://schemas.openxmlformats.org/officeDocument/2006/relationships/image" Target="../media/image120.png"/><Relationship Id="rId6" Type="http://schemas.openxmlformats.org/officeDocument/2006/relationships/image" Target="../media/image121.pdf"/><Relationship Id="rId7" Type="http://schemas.openxmlformats.org/officeDocument/2006/relationships/image" Target="../media/image122.png"/><Relationship Id="rId8" Type="http://schemas.openxmlformats.org/officeDocument/2006/relationships/image" Target="../media/image123.pdf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4.png"/><Relationship Id="rId20" Type="http://schemas.openxmlformats.org/officeDocument/2006/relationships/image" Target="../media/image136.png"/><Relationship Id="rId21" Type="http://schemas.openxmlformats.org/officeDocument/2006/relationships/image" Target="../media/image138.pdf"/><Relationship Id="rId22" Type="http://schemas.openxmlformats.org/officeDocument/2006/relationships/image" Target="../media/image139.png"/><Relationship Id="rId23" Type="http://schemas.openxmlformats.org/officeDocument/2006/relationships/image" Target="../media/image108.pdf"/><Relationship Id="rId24" Type="http://schemas.openxmlformats.org/officeDocument/2006/relationships/image" Target="../media/image109.png"/><Relationship Id="rId10" Type="http://schemas.openxmlformats.org/officeDocument/2006/relationships/image" Target="../media/image125.pdf"/><Relationship Id="rId11" Type="http://schemas.openxmlformats.org/officeDocument/2006/relationships/image" Target="../media/image126.png"/><Relationship Id="rId12" Type="http://schemas.openxmlformats.org/officeDocument/2006/relationships/image" Target="../media/image127.pdf"/><Relationship Id="rId13" Type="http://schemas.openxmlformats.org/officeDocument/2006/relationships/image" Target="../media/image128.png"/><Relationship Id="rId14" Type="http://schemas.openxmlformats.org/officeDocument/2006/relationships/image" Target="../media/image129.pdf"/><Relationship Id="rId15" Type="http://schemas.openxmlformats.org/officeDocument/2006/relationships/image" Target="../media/image130.png"/><Relationship Id="rId16" Type="http://schemas.openxmlformats.org/officeDocument/2006/relationships/image" Target="../media/image131.pdf"/><Relationship Id="rId17" Type="http://schemas.openxmlformats.org/officeDocument/2006/relationships/image" Target="../media/image132.png"/><Relationship Id="rId18" Type="http://schemas.openxmlformats.org/officeDocument/2006/relationships/image" Target="../media/image110.png"/><Relationship Id="rId19" Type="http://schemas.openxmlformats.org/officeDocument/2006/relationships/image" Target="../media/image135.pd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37.png"/><Relationship Id="rId4" Type="http://schemas.openxmlformats.org/officeDocument/2006/relationships/image" Target="../media/image119.pdf"/><Relationship Id="rId5" Type="http://schemas.openxmlformats.org/officeDocument/2006/relationships/image" Target="../media/image120.png"/><Relationship Id="rId6" Type="http://schemas.openxmlformats.org/officeDocument/2006/relationships/image" Target="../media/image121.pdf"/><Relationship Id="rId7" Type="http://schemas.openxmlformats.org/officeDocument/2006/relationships/image" Target="../media/image122.png"/><Relationship Id="rId8" Type="http://schemas.openxmlformats.org/officeDocument/2006/relationships/image" Target="../media/image123.pdf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4.png"/><Relationship Id="rId20" Type="http://schemas.openxmlformats.org/officeDocument/2006/relationships/image" Target="../media/image135.pdf"/><Relationship Id="rId21" Type="http://schemas.openxmlformats.org/officeDocument/2006/relationships/image" Target="../media/image136.png"/><Relationship Id="rId22" Type="http://schemas.openxmlformats.org/officeDocument/2006/relationships/image" Target="../media/image115.png"/><Relationship Id="rId23" Type="http://schemas.openxmlformats.org/officeDocument/2006/relationships/image" Target="../media/image108.pdf"/><Relationship Id="rId24" Type="http://schemas.openxmlformats.org/officeDocument/2006/relationships/image" Target="../media/image109.png"/><Relationship Id="rId10" Type="http://schemas.openxmlformats.org/officeDocument/2006/relationships/image" Target="../media/image125.pdf"/><Relationship Id="rId11" Type="http://schemas.openxmlformats.org/officeDocument/2006/relationships/image" Target="../media/image126.png"/><Relationship Id="rId12" Type="http://schemas.openxmlformats.org/officeDocument/2006/relationships/image" Target="../media/image127.pdf"/><Relationship Id="rId13" Type="http://schemas.openxmlformats.org/officeDocument/2006/relationships/image" Target="../media/image128.png"/><Relationship Id="rId14" Type="http://schemas.openxmlformats.org/officeDocument/2006/relationships/image" Target="../media/image129.pdf"/><Relationship Id="rId15" Type="http://schemas.openxmlformats.org/officeDocument/2006/relationships/image" Target="../media/image130.png"/><Relationship Id="rId16" Type="http://schemas.openxmlformats.org/officeDocument/2006/relationships/image" Target="../media/image131.pdf"/><Relationship Id="rId17" Type="http://schemas.openxmlformats.org/officeDocument/2006/relationships/image" Target="../media/image132.png"/><Relationship Id="rId18" Type="http://schemas.openxmlformats.org/officeDocument/2006/relationships/image" Target="../media/image138.pdf"/><Relationship Id="rId19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40.png"/><Relationship Id="rId4" Type="http://schemas.openxmlformats.org/officeDocument/2006/relationships/image" Target="../media/image119.pdf"/><Relationship Id="rId5" Type="http://schemas.openxmlformats.org/officeDocument/2006/relationships/image" Target="../media/image120.png"/><Relationship Id="rId6" Type="http://schemas.openxmlformats.org/officeDocument/2006/relationships/image" Target="../media/image121.pdf"/><Relationship Id="rId7" Type="http://schemas.openxmlformats.org/officeDocument/2006/relationships/image" Target="../media/image122.png"/><Relationship Id="rId8" Type="http://schemas.openxmlformats.org/officeDocument/2006/relationships/image" Target="../media/image123.pdf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4.png"/><Relationship Id="rId20" Type="http://schemas.openxmlformats.org/officeDocument/2006/relationships/image" Target="../media/image142.png"/><Relationship Id="rId21" Type="http://schemas.openxmlformats.org/officeDocument/2006/relationships/image" Target="../media/image143.pdf"/><Relationship Id="rId22" Type="http://schemas.openxmlformats.org/officeDocument/2006/relationships/image" Target="../media/image144.png"/><Relationship Id="rId23" Type="http://schemas.openxmlformats.org/officeDocument/2006/relationships/image" Target="../media/image108.pdf"/><Relationship Id="rId24" Type="http://schemas.openxmlformats.org/officeDocument/2006/relationships/image" Target="../media/image109.png"/><Relationship Id="rId25" Type="http://schemas.openxmlformats.org/officeDocument/2006/relationships/image" Target="../media/image145.pdf"/><Relationship Id="rId26" Type="http://schemas.openxmlformats.org/officeDocument/2006/relationships/image" Target="../media/image146.png"/><Relationship Id="rId10" Type="http://schemas.openxmlformats.org/officeDocument/2006/relationships/image" Target="../media/image125.pdf"/><Relationship Id="rId11" Type="http://schemas.openxmlformats.org/officeDocument/2006/relationships/image" Target="../media/image126.png"/><Relationship Id="rId12" Type="http://schemas.openxmlformats.org/officeDocument/2006/relationships/image" Target="../media/image127.pdf"/><Relationship Id="rId13" Type="http://schemas.openxmlformats.org/officeDocument/2006/relationships/image" Target="../media/image128.png"/><Relationship Id="rId14" Type="http://schemas.openxmlformats.org/officeDocument/2006/relationships/image" Target="../media/image129.pdf"/><Relationship Id="rId15" Type="http://schemas.openxmlformats.org/officeDocument/2006/relationships/image" Target="../media/image130.png"/><Relationship Id="rId16" Type="http://schemas.openxmlformats.org/officeDocument/2006/relationships/image" Target="../media/image131.pdf"/><Relationship Id="rId17" Type="http://schemas.openxmlformats.org/officeDocument/2006/relationships/image" Target="../media/image132.png"/><Relationship Id="rId18" Type="http://schemas.openxmlformats.org/officeDocument/2006/relationships/image" Target="../media/image135.pdf"/><Relationship Id="rId19" Type="http://schemas.openxmlformats.org/officeDocument/2006/relationships/image" Target="../media/image13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41.png"/><Relationship Id="rId4" Type="http://schemas.openxmlformats.org/officeDocument/2006/relationships/image" Target="../media/image119.pdf"/><Relationship Id="rId5" Type="http://schemas.openxmlformats.org/officeDocument/2006/relationships/image" Target="../media/image120.png"/><Relationship Id="rId6" Type="http://schemas.openxmlformats.org/officeDocument/2006/relationships/image" Target="../media/image121.pdf"/><Relationship Id="rId7" Type="http://schemas.openxmlformats.org/officeDocument/2006/relationships/image" Target="../media/image122.png"/><Relationship Id="rId8" Type="http://schemas.openxmlformats.org/officeDocument/2006/relationships/image" Target="../media/image123.pdf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4.png"/><Relationship Id="rId20" Type="http://schemas.openxmlformats.org/officeDocument/2006/relationships/image" Target="../media/image142.png"/><Relationship Id="rId21" Type="http://schemas.openxmlformats.org/officeDocument/2006/relationships/image" Target="../media/image143.pdf"/><Relationship Id="rId22" Type="http://schemas.openxmlformats.org/officeDocument/2006/relationships/image" Target="../media/image144.png"/><Relationship Id="rId23" Type="http://schemas.openxmlformats.org/officeDocument/2006/relationships/image" Target="../media/image108.pdf"/><Relationship Id="rId24" Type="http://schemas.openxmlformats.org/officeDocument/2006/relationships/image" Target="../media/image109.png"/><Relationship Id="rId10" Type="http://schemas.openxmlformats.org/officeDocument/2006/relationships/image" Target="../media/image125.pdf"/><Relationship Id="rId11" Type="http://schemas.openxmlformats.org/officeDocument/2006/relationships/image" Target="../media/image126.png"/><Relationship Id="rId12" Type="http://schemas.openxmlformats.org/officeDocument/2006/relationships/image" Target="../media/image127.pdf"/><Relationship Id="rId13" Type="http://schemas.openxmlformats.org/officeDocument/2006/relationships/image" Target="../media/image128.png"/><Relationship Id="rId14" Type="http://schemas.openxmlformats.org/officeDocument/2006/relationships/image" Target="../media/image129.pdf"/><Relationship Id="rId15" Type="http://schemas.openxmlformats.org/officeDocument/2006/relationships/image" Target="../media/image130.png"/><Relationship Id="rId16" Type="http://schemas.openxmlformats.org/officeDocument/2006/relationships/image" Target="../media/image131.pdf"/><Relationship Id="rId17" Type="http://schemas.openxmlformats.org/officeDocument/2006/relationships/image" Target="../media/image132.png"/><Relationship Id="rId18" Type="http://schemas.openxmlformats.org/officeDocument/2006/relationships/image" Target="../media/image135.pdf"/><Relationship Id="rId19" Type="http://schemas.openxmlformats.org/officeDocument/2006/relationships/image" Target="../media/image13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41.png"/><Relationship Id="rId4" Type="http://schemas.openxmlformats.org/officeDocument/2006/relationships/image" Target="../media/image119.pdf"/><Relationship Id="rId5" Type="http://schemas.openxmlformats.org/officeDocument/2006/relationships/image" Target="../media/image120.png"/><Relationship Id="rId6" Type="http://schemas.openxmlformats.org/officeDocument/2006/relationships/image" Target="../media/image121.pdf"/><Relationship Id="rId7" Type="http://schemas.openxmlformats.org/officeDocument/2006/relationships/image" Target="../media/image122.png"/><Relationship Id="rId8" Type="http://schemas.openxmlformats.org/officeDocument/2006/relationships/image" Target="../media/image123.pd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7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3.pdf"/><Relationship Id="rId13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pdf"/><Relationship Id="rId5" Type="http://schemas.openxmlformats.org/officeDocument/2006/relationships/image" Target="../media/image6.png"/><Relationship Id="rId6" Type="http://schemas.openxmlformats.org/officeDocument/2006/relationships/image" Target="../media/image7.pdf"/><Relationship Id="rId7" Type="http://schemas.openxmlformats.org/officeDocument/2006/relationships/image" Target="../media/image8.png"/><Relationship Id="rId8" Type="http://schemas.openxmlformats.org/officeDocument/2006/relationships/image" Target="../media/image11.pdf"/><Relationship Id="rId9" Type="http://schemas.openxmlformats.org/officeDocument/2006/relationships/image" Target="../media/image12.png"/><Relationship Id="rId10" Type="http://schemas.openxmlformats.org/officeDocument/2006/relationships/image" Target="../media/image9.pd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50.pdf"/><Relationship Id="rId5" Type="http://schemas.openxmlformats.org/officeDocument/2006/relationships/image" Target="../media/image151.png"/><Relationship Id="rId6" Type="http://schemas.openxmlformats.org/officeDocument/2006/relationships/image" Target="../media/image152.pdf"/><Relationship Id="rId7" Type="http://schemas.openxmlformats.org/officeDocument/2006/relationships/image" Target="../media/image15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52.pdf"/><Relationship Id="rId5" Type="http://schemas.openxmlformats.org/officeDocument/2006/relationships/image" Target="../media/image153.png"/><Relationship Id="rId6" Type="http://schemas.openxmlformats.org/officeDocument/2006/relationships/image" Target="../media/image154.pdf"/><Relationship Id="rId7" Type="http://schemas.openxmlformats.org/officeDocument/2006/relationships/image" Target="../media/image155.png"/><Relationship Id="rId8" Type="http://schemas.openxmlformats.org/officeDocument/2006/relationships/image" Target="../media/image156.pdf"/><Relationship Id="rId9" Type="http://schemas.openxmlformats.org/officeDocument/2006/relationships/image" Target="../media/image15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d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df"/><Relationship Id="rId4" Type="http://schemas.openxmlformats.org/officeDocument/2006/relationships/image" Target="../media/image19.png"/><Relationship Id="rId5" Type="http://schemas.openxmlformats.org/officeDocument/2006/relationships/image" Target="../media/image20.pdf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df"/><Relationship Id="rId4" Type="http://schemas.openxmlformats.org/officeDocument/2006/relationships/image" Target="../media/image19.png"/><Relationship Id="rId5" Type="http://schemas.openxmlformats.org/officeDocument/2006/relationships/image" Target="../media/image20.pdf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df"/><Relationship Id="rId4" Type="http://schemas.openxmlformats.org/officeDocument/2006/relationships/image" Target="../media/image19.png"/><Relationship Id="rId5" Type="http://schemas.openxmlformats.org/officeDocument/2006/relationships/image" Target="../media/image20.pdf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 txBox="1">
            <a:spLocks/>
          </p:cNvSpPr>
          <p:nvPr/>
        </p:nvSpPr>
        <p:spPr>
          <a:xfrm>
            <a:off x="457200" y="46250"/>
            <a:ext cx="8229600" cy="1819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Model-free test of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 local-density mean-field behavior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 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 Electric Double Layers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/>
              <a:ea typeface="ヒラギノ丸ゴ ProN W4"/>
              <a:cs typeface="+mj-cs"/>
            </a:endParaRPr>
          </a:p>
        </p:txBody>
      </p:sp>
      <p:sp>
        <p:nvSpPr>
          <p:cNvPr id="19" name="Rectangle 31"/>
          <p:cNvSpPr txBox="1">
            <a:spLocks noChangeArrowheads="1"/>
          </p:cNvSpPr>
          <p:nvPr/>
        </p:nvSpPr>
        <p:spPr bwMode="auto">
          <a:xfrm>
            <a:off x="0" y="2593340"/>
            <a:ext cx="9144000" cy="241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4080"/>
              </a:buClr>
              <a:buSzPct val="65000"/>
              <a:buFont typeface="Wingdings" pitchFamily="-11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ＭＳ Ｐゴシック" pitchFamily="-112" charset="-128"/>
                <a:cs typeface="ＭＳ Ｐゴシック" pitchFamily="-112" charset="-128"/>
              </a:rPr>
              <a:t>Brian Giera</a:t>
            </a:r>
            <a:r>
              <a:rPr kumimoji="0" lang="en-US" sz="24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ＭＳ Ｐゴシック" pitchFamily="-112" charset="-128"/>
                <a:cs typeface="ＭＳ Ｐゴシック" pitchFamily="-112" charset="-128"/>
              </a:rPr>
              <a:t>[1, 2]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4080"/>
              </a:buClr>
              <a:buSzPct val="65000"/>
              <a:buFont typeface="Wingdings" pitchFamily="-112" charset="2"/>
              <a:buNone/>
              <a:tabLst/>
              <a:defRPr/>
            </a:pPr>
            <a:r>
              <a:rPr lang="en-US" sz="2000" b="1" i="1" kern="0" dirty="0" smtClean="0">
                <a:latin typeface="Garamond"/>
                <a:ea typeface="ＭＳ Ｐゴシック" pitchFamily="-112" charset="-128"/>
                <a:cs typeface="ＭＳ Ｐゴシック" pitchFamily="-112" charset="-128"/>
              </a:rPr>
              <a:t>Special thanks to:</a:t>
            </a:r>
            <a:endParaRPr kumimoji="0" lang="en-US" sz="2000" b="1" i="1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/>
              <a:ea typeface="ＭＳ Ｐゴシック" pitchFamily="-112" charset="-128"/>
              <a:cs typeface="ＭＳ Ｐゴシック" pitchFamily="-112" charset="-128"/>
            </a:endParaRPr>
          </a:p>
          <a:p>
            <a:pPr lvl="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004080"/>
              </a:buClr>
              <a:buSzPct val="65000"/>
              <a:defRPr/>
            </a:pPr>
            <a:r>
              <a:rPr lang="en-US" sz="2400" b="1" kern="0" dirty="0" smtClean="0">
                <a:latin typeface="Garamond"/>
                <a:ea typeface="ＭＳ Ｐゴシック" pitchFamily="-112" charset="-128"/>
                <a:cs typeface="ＭＳ Ｐゴシック" pitchFamily="-112" charset="-128"/>
              </a:rPr>
              <a:t>Neil Henson</a:t>
            </a:r>
            <a:r>
              <a:rPr lang="en-US" sz="2400" b="1" kern="0" baseline="30000" dirty="0" smtClean="0">
                <a:latin typeface="Garamond"/>
                <a:ea typeface="ＭＳ Ｐゴシック" pitchFamily="-112" charset="-128"/>
                <a:cs typeface="ＭＳ Ｐゴシック" pitchFamily="-112" charset="-128"/>
              </a:rPr>
              <a:t>[2]</a:t>
            </a:r>
            <a:r>
              <a:rPr lang="en-US" sz="2400" b="1" kern="0" dirty="0" smtClean="0">
                <a:latin typeface="Garamond"/>
                <a:ea typeface="ＭＳ Ｐゴシック" pitchFamily="-112" charset="-128"/>
                <a:cs typeface="ＭＳ Ｐゴシック" pitchFamily="-112" charset="-128"/>
              </a:rPr>
              <a:t>, Ed Kober</a:t>
            </a:r>
            <a:r>
              <a:rPr lang="en-US" sz="2400" b="1" kern="0" baseline="30000" dirty="0" smtClean="0">
                <a:latin typeface="Garamond"/>
                <a:ea typeface="ＭＳ Ｐゴシック" pitchFamily="-112" charset="-128"/>
                <a:cs typeface="ＭＳ Ｐゴシック" pitchFamily="-112" charset="-128"/>
              </a:rPr>
              <a:t>[2]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ＭＳ Ｐゴシック" pitchFamily="-112" charset="-128"/>
                <a:cs typeface="ＭＳ Ｐゴシック" pitchFamily="-112" charset="-128"/>
              </a:rPr>
              <a:t>, Scott Shell</a:t>
            </a:r>
            <a:r>
              <a:rPr kumimoji="0" lang="en-US" sz="24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ＭＳ Ｐゴシック" pitchFamily="-112" charset="-128"/>
                <a:cs typeface="ＭＳ Ｐゴシック" pitchFamily="-112" charset="-128"/>
              </a:rPr>
              <a:t>[1]</a:t>
            </a:r>
            <a:r>
              <a:rPr lang="en-US" sz="2400" b="1" kern="0" dirty="0" smtClean="0">
                <a:latin typeface="Garamond"/>
                <a:ea typeface="ＭＳ Ｐゴシック" pitchFamily="-112" charset="-128"/>
                <a:cs typeface="ＭＳ Ｐゴシック" pitchFamily="-112" charset="-128"/>
              </a:rPr>
              <a:t> , Todd Squires</a:t>
            </a:r>
            <a:r>
              <a:rPr lang="en-US" sz="2400" b="1" kern="0" baseline="30000" dirty="0" smtClean="0">
                <a:latin typeface="Garamond"/>
                <a:ea typeface="ＭＳ Ｐゴシック" pitchFamily="-112" charset="-128"/>
                <a:cs typeface="ＭＳ Ｐゴシック" pitchFamily="-112" charset="-128"/>
              </a:rPr>
              <a:t>[1]</a:t>
            </a:r>
          </a:p>
          <a:p>
            <a:pPr lvl="0" defTabSz="914400" fontAlgn="base">
              <a:spcBef>
                <a:spcPct val="50000"/>
              </a:spcBef>
              <a:spcAft>
                <a:spcPct val="0"/>
              </a:spcAft>
              <a:buClr>
                <a:srgbClr val="004080"/>
              </a:buClr>
              <a:buSzPct val="65000"/>
              <a:defRPr/>
            </a:pPr>
            <a:r>
              <a:rPr lang="en-US" sz="2000" b="1" i="1" kern="0" dirty="0" smtClean="0">
                <a:latin typeface="Garamond"/>
                <a:ea typeface="ＭＳ Ｐゴシック" pitchFamily="-112" charset="-128"/>
                <a:cs typeface="ＭＳ Ｐゴシック" pitchFamily="-112" charset="-128"/>
              </a:rPr>
              <a:t>and to everyone at: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4080"/>
              </a:buClr>
              <a:buSzPct val="65000"/>
              <a:buFont typeface="Wingdings" pitchFamily="-11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ＭＳ Ｐゴシック" pitchFamily="-112" charset="-128"/>
                <a:cs typeface="ＭＳ Ｐゴシック" pitchFamily="-112" charset="-128"/>
              </a:rPr>
              <a:t>[1]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ＭＳ Ｐゴシック" pitchFamily="-112" charset="-128"/>
                <a:cs typeface="ＭＳ Ｐゴシック" pitchFamily="-112" charset="-128"/>
              </a:rPr>
              <a:t>Department of Chemical Engineering, University of California Santa Barbara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4080"/>
              </a:buClr>
              <a:buSzPct val="65000"/>
              <a:buFont typeface="Wingdings" pitchFamily="-11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ＭＳ Ｐゴシック" pitchFamily="-112" charset="-128"/>
                <a:cs typeface="ＭＳ Ｐゴシック" pitchFamily="-112" charset="-128"/>
              </a:rPr>
              <a:t>[2]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ＭＳ Ｐゴシック" pitchFamily="-112" charset="-128"/>
                <a:cs typeface="ＭＳ Ｐゴシック" pitchFamily="-112" charset="-128"/>
              </a:rPr>
              <a:t>Institute for Multiscale Materials Studies, Los Alamos National Laboratory</a:t>
            </a:r>
          </a:p>
        </p:txBody>
      </p:sp>
      <p:pic>
        <p:nvPicPr>
          <p:cNvPr id="5" name="Picture 4" descr="IMMS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23075"/>
            <a:ext cx="2743205" cy="5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3683" y="5827837"/>
            <a:ext cx="3060317" cy="990476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825" y="5457667"/>
            <a:ext cx="1361649" cy="13681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197107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Garamond"/>
              </a:rPr>
              <a:t>Published last week as a Rapid Communicaiton in PRE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861833" y="1962325"/>
            <a:ext cx="1633741" cy="2058941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62000">
                <a:schemeClr val="tx2">
                  <a:lumMod val="40000"/>
                  <a:lumOff val="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are EDLs important?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1785634" y="1962325"/>
            <a:ext cx="45719" cy="2058941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/>
          <p:cNvSpPr/>
          <p:nvPr/>
        </p:nvSpPr>
        <p:spPr>
          <a:xfrm rot="5400000">
            <a:off x="1248039" y="2482269"/>
            <a:ext cx="45719" cy="1029471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Oval 197"/>
          <p:cNvSpPr>
            <a:spLocks noChangeAspect="1"/>
          </p:cNvSpPr>
          <p:nvPr/>
        </p:nvSpPr>
        <p:spPr>
          <a:xfrm>
            <a:off x="2330437" y="3142483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9" name="Oval 198"/>
          <p:cNvSpPr>
            <a:spLocks noChangeAspect="1"/>
          </p:cNvSpPr>
          <p:nvPr/>
        </p:nvSpPr>
        <p:spPr>
          <a:xfrm>
            <a:off x="2033672" y="3536575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0" name="Oval 199"/>
          <p:cNvSpPr>
            <a:spLocks noChangeAspect="1"/>
          </p:cNvSpPr>
          <p:nvPr/>
        </p:nvSpPr>
        <p:spPr>
          <a:xfrm>
            <a:off x="2531293" y="2104772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Oval 200"/>
          <p:cNvSpPr>
            <a:spLocks noChangeAspect="1"/>
          </p:cNvSpPr>
          <p:nvPr/>
        </p:nvSpPr>
        <p:spPr>
          <a:xfrm>
            <a:off x="2033672" y="28934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Oval 201"/>
          <p:cNvSpPr>
            <a:spLocks noChangeAspect="1"/>
          </p:cNvSpPr>
          <p:nvPr/>
        </p:nvSpPr>
        <p:spPr>
          <a:xfrm>
            <a:off x="2277883" y="345588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Oval 202"/>
          <p:cNvSpPr>
            <a:spLocks noChangeAspect="1"/>
          </p:cNvSpPr>
          <p:nvPr/>
        </p:nvSpPr>
        <p:spPr>
          <a:xfrm>
            <a:off x="2074017" y="22661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Oval 203"/>
          <p:cNvSpPr>
            <a:spLocks noChangeAspect="1"/>
          </p:cNvSpPr>
          <p:nvPr/>
        </p:nvSpPr>
        <p:spPr>
          <a:xfrm>
            <a:off x="2309397" y="24185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Oval 204"/>
          <p:cNvSpPr>
            <a:spLocks noChangeAspect="1"/>
          </p:cNvSpPr>
          <p:nvPr/>
        </p:nvSpPr>
        <p:spPr>
          <a:xfrm>
            <a:off x="2393092" y="2762287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Oval 205"/>
          <p:cNvSpPr>
            <a:spLocks noChangeAspect="1"/>
          </p:cNvSpPr>
          <p:nvPr/>
        </p:nvSpPr>
        <p:spPr>
          <a:xfrm>
            <a:off x="2652223" y="3583626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" name="Rectangle 207"/>
          <p:cNvSpPr/>
          <p:nvPr/>
        </p:nvSpPr>
        <p:spPr>
          <a:xfrm>
            <a:off x="83772" y="1954705"/>
            <a:ext cx="2857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EDL</a:t>
            </a:r>
          </a:p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Capacitor</a:t>
            </a:r>
            <a:endParaRPr lang="en-US" sz="2400" dirty="0">
              <a:latin typeface="Garamond"/>
            </a:endParaRPr>
          </a:p>
        </p:txBody>
      </p:sp>
      <p:sp>
        <p:nvSpPr>
          <p:cNvPr id="214" name="Oval 213"/>
          <p:cNvSpPr>
            <a:spLocks noChangeAspect="1"/>
          </p:cNvSpPr>
          <p:nvPr/>
        </p:nvSpPr>
        <p:spPr>
          <a:xfrm>
            <a:off x="2003393" y="3223174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826274" y="1962325"/>
            <a:ext cx="45719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821193" y="4021266"/>
            <a:ext cx="549590" cy="520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953928" y="4114800"/>
            <a:ext cx="457200" cy="330200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>
            <a:off x="1836434" y="2033804"/>
            <a:ext cx="1919962" cy="1588"/>
          </a:xfrm>
          <a:prstGeom prst="line">
            <a:avLst/>
          </a:prstGeom>
          <a:ln w="50800">
            <a:solidFill>
              <a:schemeClr val="tx1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3821374" y="1725987"/>
            <a:ext cx="7073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High surface area electrodes</a:t>
            </a:r>
          </a:p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	(1000+ meters</a:t>
            </a:r>
            <a:r>
              <a:rPr lang="en-US" sz="2800" baseline="30000" dirty="0" smtClean="0">
                <a:latin typeface="Garamond"/>
                <a:ea typeface="ヒラギノ丸ゴ ProN W4"/>
                <a:cs typeface="Lucida Grande"/>
              </a:rPr>
              <a:t>2</a:t>
            </a:r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/gram)</a:t>
            </a:r>
            <a:endParaRPr lang="en-US" sz="2000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2391397" y="3296341"/>
            <a:ext cx="1417553" cy="1588"/>
          </a:xfrm>
          <a:prstGeom prst="line">
            <a:avLst/>
          </a:prstGeom>
          <a:ln w="50800">
            <a:solidFill>
              <a:schemeClr val="tx1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3823128" y="2988524"/>
            <a:ext cx="543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Nanoscale charge separation</a:t>
            </a:r>
            <a:endParaRPr lang="en-US" sz="2000" dirty="0"/>
          </a:p>
        </p:txBody>
      </p:sp>
      <p:sp>
        <p:nvSpPr>
          <p:cNvPr id="50" name="Rectangle 49"/>
          <p:cNvSpPr/>
          <p:nvPr/>
        </p:nvSpPr>
        <p:spPr>
          <a:xfrm>
            <a:off x="71442" y="4651796"/>
            <a:ext cx="2857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Parallel Plate</a:t>
            </a:r>
          </a:p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Capacitor</a:t>
            </a:r>
            <a:endParaRPr lang="en-US" sz="2400" dirty="0">
              <a:latin typeface="Garamond"/>
            </a:endParaRPr>
          </a:p>
        </p:txBody>
      </p:sp>
      <p:pic>
        <p:nvPicPr>
          <p:cNvPr id="52" name="Content Placeholder 51" descr="10pF Capacitor Pack.jpeg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t="-29581" b="-29581"/>
          <a:stretch>
            <a:fillRect/>
          </a:stretch>
        </p:blipFill>
        <p:spPr>
          <a:xfrm rot="16200000">
            <a:off x="1517638" y="4825644"/>
            <a:ext cx="1625600" cy="1940503"/>
          </a:xfrm>
        </p:spPr>
      </p:pic>
      <p:pic>
        <p:nvPicPr>
          <p:cNvPr id="53" name="Picture 52" descr="19_berlau-camera-flash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205" y="4508946"/>
            <a:ext cx="3508375" cy="2336165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2411128" y="5730525"/>
            <a:ext cx="2838954" cy="1588"/>
          </a:xfrm>
          <a:prstGeom prst="line">
            <a:avLst/>
          </a:prstGeom>
          <a:ln w="66675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573688" y="5250128"/>
            <a:ext cx="2857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High Power Density</a:t>
            </a:r>
            <a:endParaRPr lang="en-US" sz="2400" dirty="0">
              <a:latin typeface="Garamond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680609" y="3565805"/>
            <a:ext cx="3679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surface area×dielectric</a:t>
            </a:r>
            <a:endParaRPr lang="en-US" sz="2800" baseline="300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5582105" y="4087437"/>
            <a:ext cx="3292303" cy="158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454934" y="3789315"/>
            <a:ext cx="2167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Capacitance =</a:t>
            </a:r>
            <a:endParaRPr lang="en-US" sz="2800" baseline="30000" dirty="0"/>
          </a:p>
        </p:txBody>
      </p:sp>
      <p:sp>
        <p:nvSpPr>
          <p:cNvPr id="36" name="Rectangle 35"/>
          <p:cNvSpPr/>
          <p:nvPr/>
        </p:nvSpPr>
        <p:spPr>
          <a:xfrm>
            <a:off x="6136992" y="3946595"/>
            <a:ext cx="3397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charge separation</a:t>
            </a:r>
            <a:endParaRPr lang="en-US" sz="2800" i="1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"/>
          <a:srcRect l="31953" r="29822" b="14173"/>
          <a:stretch>
            <a:fillRect/>
          </a:stretch>
        </p:blipFill>
        <p:spPr bwMode="auto">
          <a:xfrm>
            <a:off x="386402" y="2173554"/>
            <a:ext cx="1230631" cy="207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EDLC energy densities are almost comparable to batteries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1442" y="4651796"/>
            <a:ext cx="2857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Parallel Plate</a:t>
            </a:r>
          </a:p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Capacitor</a:t>
            </a:r>
            <a:endParaRPr lang="en-US" sz="2400" dirty="0">
              <a:latin typeface="Garamond"/>
            </a:endParaRPr>
          </a:p>
        </p:txBody>
      </p:sp>
      <p:pic>
        <p:nvPicPr>
          <p:cNvPr id="52" name="Content Placeholder 51" descr="10pF Capacitor Pack.jpe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29581" b="-29581"/>
          <a:stretch>
            <a:fillRect/>
          </a:stretch>
        </p:blipFill>
        <p:spPr>
          <a:xfrm rot="16200000">
            <a:off x="1517638" y="4825644"/>
            <a:ext cx="1625600" cy="1940503"/>
          </a:xfrm>
        </p:spPr>
      </p:pic>
      <p:pic>
        <p:nvPicPr>
          <p:cNvPr id="53" name="Picture 52" descr="19_berlau-camera-flash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205" y="4508946"/>
            <a:ext cx="3508375" cy="2336165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2411128" y="5730525"/>
            <a:ext cx="2838954" cy="1588"/>
          </a:xfrm>
          <a:prstGeom prst="line">
            <a:avLst/>
          </a:prstGeom>
          <a:ln w="66675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/>
          <a:srcRect r="68166" b="14173"/>
          <a:stretch>
            <a:fillRect/>
          </a:stretch>
        </p:blipFill>
        <p:spPr bwMode="auto">
          <a:xfrm>
            <a:off x="1595368" y="2041474"/>
            <a:ext cx="1024908" cy="207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8" name="Rectangle 207"/>
          <p:cNvSpPr/>
          <p:nvPr/>
        </p:nvSpPr>
        <p:spPr>
          <a:xfrm>
            <a:off x="83772" y="1954705"/>
            <a:ext cx="2857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“Supercapacitor”</a:t>
            </a:r>
            <a:endParaRPr lang="en-US" sz="2400" dirty="0">
              <a:latin typeface="Garamond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73688" y="5250128"/>
            <a:ext cx="2857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High Power Density</a:t>
            </a:r>
            <a:endParaRPr lang="en-US" sz="2400" dirty="0">
              <a:latin typeface="Garamond"/>
            </a:endParaRPr>
          </a:p>
        </p:txBody>
      </p:sp>
      <p:pic>
        <p:nvPicPr>
          <p:cNvPr id="40" name="Picture 39" descr="Super Capacitor Bus Shanghai.jpeg"/>
          <p:cNvPicPr>
            <a:picLocks noChangeAspect="1"/>
          </p:cNvPicPr>
          <p:nvPr/>
        </p:nvPicPr>
        <p:blipFill>
          <a:blip r:embed="rId6"/>
          <a:srcRect l="12054"/>
          <a:stretch>
            <a:fillRect/>
          </a:stretch>
        </p:blipFill>
        <p:spPr>
          <a:xfrm>
            <a:off x="5066179" y="1908632"/>
            <a:ext cx="3524401" cy="2246838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>
            <a:off x="2411128" y="3076892"/>
            <a:ext cx="2838954" cy="1588"/>
          </a:xfrm>
          <a:prstGeom prst="line">
            <a:avLst/>
          </a:prstGeom>
          <a:ln w="66675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"/>
          <a:srcRect l="31953" r="29822" b="14173"/>
          <a:stretch>
            <a:fillRect/>
          </a:stretch>
        </p:blipFill>
        <p:spPr bwMode="auto">
          <a:xfrm>
            <a:off x="386402" y="2173554"/>
            <a:ext cx="1230631" cy="207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EDLC energy densities are almost comparable to batteries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1442" y="4651796"/>
            <a:ext cx="2857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Parallel Plate</a:t>
            </a:r>
          </a:p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Capacitor</a:t>
            </a:r>
            <a:endParaRPr lang="en-US" sz="2400" dirty="0">
              <a:latin typeface="Garamond"/>
            </a:endParaRPr>
          </a:p>
        </p:txBody>
      </p:sp>
      <p:pic>
        <p:nvPicPr>
          <p:cNvPr id="52" name="Content Placeholder 51" descr="10pF Capacitor Pack.jpe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29581" b="-29581"/>
          <a:stretch>
            <a:fillRect/>
          </a:stretch>
        </p:blipFill>
        <p:spPr>
          <a:xfrm rot="16200000">
            <a:off x="1517638" y="4825644"/>
            <a:ext cx="1625600" cy="1940503"/>
          </a:xfrm>
        </p:spPr>
      </p:pic>
      <p:pic>
        <p:nvPicPr>
          <p:cNvPr id="53" name="Picture 52" descr="19_berlau-camera-flash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205" y="4508946"/>
            <a:ext cx="3508375" cy="2336165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2411128" y="5730525"/>
            <a:ext cx="2838954" cy="1588"/>
          </a:xfrm>
          <a:prstGeom prst="line">
            <a:avLst/>
          </a:prstGeom>
          <a:ln w="66675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Rectangle 207"/>
          <p:cNvSpPr/>
          <p:nvPr/>
        </p:nvSpPr>
        <p:spPr>
          <a:xfrm>
            <a:off x="83772" y="1954705"/>
            <a:ext cx="2857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“Supercapacitors”</a:t>
            </a:r>
            <a:endParaRPr lang="en-US" sz="2400" dirty="0">
              <a:latin typeface="Garamond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73688" y="5250128"/>
            <a:ext cx="2857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High Power Density</a:t>
            </a:r>
            <a:endParaRPr lang="en-US" sz="2400" dirty="0">
              <a:latin typeface="Garamond"/>
            </a:endParaRPr>
          </a:p>
        </p:txBody>
      </p:sp>
      <p:pic>
        <p:nvPicPr>
          <p:cNvPr id="40" name="Picture 39" descr="Super Capacitor Bus Shanghai.jpeg"/>
          <p:cNvPicPr>
            <a:picLocks noChangeAspect="1"/>
          </p:cNvPicPr>
          <p:nvPr/>
        </p:nvPicPr>
        <p:blipFill>
          <a:blip r:embed="rId6"/>
          <a:srcRect l="12054"/>
          <a:stretch>
            <a:fillRect/>
          </a:stretch>
        </p:blipFill>
        <p:spPr>
          <a:xfrm>
            <a:off x="5066179" y="1908632"/>
            <a:ext cx="3524401" cy="22468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20276" y="3222543"/>
            <a:ext cx="24459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Garamond"/>
                <a:ea typeface="ヒラギノ丸ゴ ProN W4"/>
                <a:cs typeface="Lucida Grande"/>
              </a:rPr>
              <a:t>*This requires more than one EDLC…</a:t>
            </a:r>
            <a:endParaRPr lang="en-US" sz="2000" dirty="0">
              <a:latin typeface="Garamond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999" y="2443532"/>
            <a:ext cx="2622373" cy="174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7" name="Straight Connector 56"/>
          <p:cNvCxnSpPr/>
          <p:nvPr/>
        </p:nvCxnSpPr>
        <p:spPr>
          <a:xfrm>
            <a:off x="2411128" y="3076892"/>
            <a:ext cx="2838954" cy="1588"/>
          </a:xfrm>
          <a:prstGeom prst="line">
            <a:avLst/>
          </a:prstGeom>
          <a:ln w="66675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Experiments show specific chemistry determines EDL behavior</a:t>
            </a:r>
          </a:p>
        </p:txBody>
      </p:sp>
      <p:sp>
        <p:nvSpPr>
          <p:cNvPr id="91" name="Rectangle 90"/>
          <p:cNvSpPr/>
          <p:nvPr/>
        </p:nvSpPr>
        <p:spPr>
          <a:xfrm>
            <a:off x="3345037" y="5327648"/>
            <a:ext cx="2857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Garamond"/>
                <a:ea typeface="ヒラギノ丸ゴ ProN W4"/>
                <a:cs typeface="Lucida Grande"/>
              </a:rPr>
              <a:t>EDLC</a:t>
            </a:r>
            <a:endParaRPr lang="en-US" sz="2000" dirty="0">
              <a:latin typeface="Garamond"/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675300" y="4305320"/>
            <a:ext cx="6781882" cy="2624203"/>
            <a:chOff x="320597" y="-34807"/>
            <a:chExt cx="6781882" cy="2624203"/>
          </a:xfrm>
        </p:grpSpPr>
        <p:grpSp>
          <p:nvGrpSpPr>
            <p:cNvPr id="4" name="Group 21"/>
            <p:cNvGrpSpPr/>
            <p:nvPr/>
          </p:nvGrpSpPr>
          <p:grpSpPr>
            <a:xfrm>
              <a:off x="320597" y="143030"/>
              <a:ext cx="2028903" cy="2446366"/>
              <a:chOff x="320597" y="574041"/>
              <a:chExt cx="2028903" cy="2446366"/>
            </a:xfrm>
          </p:grpSpPr>
          <p:pic>
            <p:nvPicPr>
              <p:cNvPr id="117" name="Picture 6"/>
              <p:cNvPicPr>
                <a:picLocks noChangeAspect="1" noChangeArrowheads="1"/>
              </p:cNvPicPr>
              <p:nvPr/>
            </p:nvPicPr>
            <p:blipFill>
              <a:blip r:embed="rId3"/>
              <a:srcRect l="3479" t="22503" r="59138" b="11251"/>
              <a:stretch>
                <a:fillRect/>
              </a:stretch>
            </p:blipFill>
            <p:spPr bwMode="auto">
              <a:xfrm>
                <a:off x="320597" y="799836"/>
                <a:ext cx="1965496" cy="21538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18" name="Rectangle 117"/>
              <p:cNvSpPr/>
              <p:nvPr/>
            </p:nvSpPr>
            <p:spPr>
              <a:xfrm>
                <a:off x="1559560" y="574041"/>
                <a:ext cx="789940" cy="8229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19" name="Rectangle 118"/>
              <p:cNvSpPr/>
              <p:nvPr/>
            </p:nvSpPr>
            <p:spPr>
              <a:xfrm>
                <a:off x="1967229" y="2673484"/>
                <a:ext cx="183303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20" name="Rectangle 119"/>
              <p:cNvSpPr/>
              <p:nvPr/>
            </p:nvSpPr>
            <p:spPr>
              <a:xfrm>
                <a:off x="1431286" y="2931355"/>
                <a:ext cx="183303" cy="890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99" name="Rectangle 98"/>
            <p:cNvSpPr/>
            <p:nvPr/>
          </p:nvSpPr>
          <p:spPr>
            <a:xfrm>
              <a:off x="1431286" y="1639392"/>
              <a:ext cx="710781" cy="488927"/>
            </a:xfrm>
            <a:prstGeom prst="rect">
              <a:avLst/>
            </a:prstGeom>
            <a:noFill/>
            <a:ln w="28575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994907" y="871589"/>
              <a:ext cx="319718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1" name="Straight Connector 100"/>
            <p:cNvCxnSpPr/>
            <p:nvPr/>
          </p:nvCxnSpPr>
          <p:spPr>
            <a:xfrm rot="10800000" flipV="1">
              <a:off x="2142066" y="722208"/>
              <a:ext cx="4484252" cy="917184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10800000">
              <a:off x="2142066" y="2128319"/>
              <a:ext cx="4484252" cy="306484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10800000" flipV="1">
              <a:off x="1431293" y="722207"/>
              <a:ext cx="1305651" cy="917184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10800000">
              <a:off x="1431290" y="2145255"/>
              <a:ext cx="1305654" cy="289547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Picture 2"/>
            <p:cNvPicPr>
              <a:picLocks noChangeAspect="1" noChangeArrowheads="1"/>
            </p:cNvPicPr>
            <p:nvPr/>
          </p:nvPicPr>
          <p:blipFill>
            <a:blip r:embed="rId4"/>
            <a:srcRect l="9817" t="35459" r="5890" b="13638"/>
            <a:stretch>
              <a:fillRect/>
            </a:stretch>
          </p:blipFill>
          <p:spPr bwMode="auto">
            <a:xfrm>
              <a:off x="2743363" y="742127"/>
              <a:ext cx="3926089" cy="1706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" name="Rectangle 105"/>
            <p:cNvSpPr/>
            <p:nvPr/>
          </p:nvSpPr>
          <p:spPr>
            <a:xfrm>
              <a:off x="2736943" y="722209"/>
              <a:ext cx="3889375" cy="1712592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Left Brace 106"/>
            <p:cNvSpPr/>
            <p:nvPr/>
          </p:nvSpPr>
          <p:spPr>
            <a:xfrm rot="5400000">
              <a:off x="3018042" y="344057"/>
              <a:ext cx="315863" cy="480654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2584146" y="-34807"/>
              <a:ext cx="118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Porous Electrode</a:t>
              </a:r>
              <a:endParaRPr lang="en-US" sz="1400" dirty="0">
                <a:latin typeface="Garamond"/>
              </a:endParaRPr>
            </a:p>
          </p:txBody>
        </p:sp>
        <p:sp>
          <p:nvSpPr>
            <p:cNvPr id="109" name="Left Brace 108"/>
            <p:cNvSpPr/>
            <p:nvPr/>
          </p:nvSpPr>
          <p:spPr>
            <a:xfrm rot="5400000">
              <a:off x="6372498" y="514024"/>
              <a:ext cx="313744" cy="149192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917864" y="-34807"/>
              <a:ext cx="118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Current Collector</a:t>
              </a:r>
              <a:endParaRPr lang="en-US" sz="1400" dirty="0">
                <a:latin typeface="Garamond"/>
              </a:endParaRPr>
            </a:p>
          </p:txBody>
        </p:sp>
        <p:sp>
          <p:nvSpPr>
            <p:cNvPr id="111" name="Left Brace 110"/>
            <p:cNvSpPr/>
            <p:nvPr/>
          </p:nvSpPr>
          <p:spPr>
            <a:xfrm rot="5400000">
              <a:off x="4511129" y="510659"/>
              <a:ext cx="313744" cy="149192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074640" y="184841"/>
              <a:ext cx="1184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Separator</a:t>
              </a:r>
              <a:endParaRPr lang="en-US" sz="1400" dirty="0">
                <a:latin typeface="Garamond"/>
              </a:endParaRPr>
            </a:p>
          </p:txBody>
        </p:sp>
        <p:cxnSp>
          <p:nvCxnSpPr>
            <p:cNvPr id="113" name="Straight Connector 112"/>
            <p:cNvCxnSpPr/>
            <p:nvPr/>
          </p:nvCxnSpPr>
          <p:spPr>
            <a:xfrm rot="5400000" flipH="1" flipV="1">
              <a:off x="4916648" y="694054"/>
              <a:ext cx="535204" cy="1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4505549" y="47569"/>
              <a:ext cx="1357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Solvated Anion</a:t>
              </a:r>
              <a:endParaRPr lang="en-US" sz="1400" dirty="0">
                <a:latin typeface="Garamond"/>
              </a:endParaRPr>
            </a:p>
          </p:txBody>
        </p:sp>
        <p:cxnSp>
          <p:nvCxnSpPr>
            <p:cNvPr id="115" name="Straight Connector 114"/>
            <p:cNvCxnSpPr/>
            <p:nvPr/>
          </p:nvCxnSpPr>
          <p:spPr>
            <a:xfrm rot="5400000" flipH="1" flipV="1">
              <a:off x="3199581" y="1106825"/>
              <a:ext cx="930638" cy="159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2949578" y="347195"/>
              <a:ext cx="1429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Cation</a:t>
              </a:r>
              <a:endParaRPr lang="en-US" sz="1400" dirty="0">
                <a:latin typeface="Garamond"/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/>
          <a:srcRect r="68166" b="14173"/>
          <a:stretch>
            <a:fillRect/>
          </a:stretch>
        </p:blipFill>
        <p:spPr bwMode="auto">
          <a:xfrm>
            <a:off x="1595368" y="2041474"/>
            <a:ext cx="1024908" cy="207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Rectangle 33"/>
          <p:cNvSpPr/>
          <p:nvPr/>
        </p:nvSpPr>
        <p:spPr>
          <a:xfrm>
            <a:off x="83772" y="1954705"/>
            <a:ext cx="2857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“Supercapacitors”</a:t>
            </a:r>
            <a:endParaRPr lang="en-US" sz="2400" dirty="0">
              <a:latin typeface="Garamond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768" y="2935992"/>
            <a:ext cx="13716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Experiments show specific chemistry determines EDL behavior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72973" y="1533474"/>
            <a:ext cx="5271028" cy="4822875"/>
          </a:xfrm>
        </p:spPr>
        <p:txBody>
          <a:bodyPr lIns="0" tIns="0" rIns="0"/>
          <a:lstStyle/>
          <a:p>
            <a:r>
              <a:rPr lang="en-US" dirty="0"/>
              <a:t>Capacitance increases:</a:t>
            </a:r>
          </a:p>
          <a:p>
            <a:pPr lvl="1"/>
            <a:r>
              <a:rPr lang="en-US" dirty="0"/>
              <a:t>with voltage, until ions pack at interface</a:t>
            </a:r>
          </a:p>
          <a:p>
            <a:pPr lvl="1"/>
            <a:r>
              <a:rPr lang="en-US" dirty="0"/>
              <a:t>when ions &amp; pores are same size [1]</a:t>
            </a:r>
          </a:p>
          <a:p>
            <a:endParaRPr lang="en-US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/>
          <a:srcRect r="68166" b="14173"/>
          <a:stretch>
            <a:fillRect/>
          </a:stretch>
        </p:blipFill>
        <p:spPr bwMode="auto">
          <a:xfrm>
            <a:off x="1595368" y="2041474"/>
            <a:ext cx="1024908" cy="207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Rectangle 33"/>
          <p:cNvSpPr/>
          <p:nvPr/>
        </p:nvSpPr>
        <p:spPr>
          <a:xfrm>
            <a:off x="83772" y="1954705"/>
            <a:ext cx="2857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“Supercapacitors”</a:t>
            </a:r>
            <a:endParaRPr lang="en-US" sz="2400" dirty="0">
              <a:latin typeface="Garamond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768" y="2935992"/>
            <a:ext cx="13716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35"/>
          <p:cNvSpPr/>
          <p:nvPr/>
        </p:nvSpPr>
        <p:spPr>
          <a:xfrm>
            <a:off x="6721780" y="5874714"/>
            <a:ext cx="2445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Garamond"/>
                <a:ea typeface="ヒラギノ丸ゴ ProN W4"/>
                <a:cs typeface="Lucida Grande"/>
              </a:rPr>
              <a:t>[1] Chmiola, </a:t>
            </a:r>
            <a:r>
              <a:rPr lang="en-US" i="1" dirty="0" smtClean="0">
                <a:latin typeface="Garamond"/>
                <a:ea typeface="ヒラギノ丸ゴ ProN W4"/>
                <a:cs typeface="Lucida Grande"/>
              </a:rPr>
              <a:t>Science</a:t>
            </a:r>
            <a:r>
              <a:rPr lang="en-US" dirty="0" smtClean="0">
                <a:latin typeface="Garamond"/>
                <a:ea typeface="ヒラギノ丸ゴ ProN W4"/>
                <a:cs typeface="Lucida Grande"/>
              </a:rPr>
              <a:t>, ’06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345037" y="5327648"/>
            <a:ext cx="2857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Garamond"/>
                <a:ea typeface="ヒラギノ丸ゴ ProN W4"/>
                <a:cs typeface="Lucida Grande"/>
              </a:rPr>
              <a:t>EDLC</a:t>
            </a:r>
            <a:endParaRPr lang="en-US" sz="2000" dirty="0">
              <a:latin typeface="Garamond"/>
            </a:endParaRPr>
          </a:p>
        </p:txBody>
      </p:sp>
      <p:grpSp>
        <p:nvGrpSpPr>
          <p:cNvPr id="37" name="Group 18"/>
          <p:cNvGrpSpPr/>
          <p:nvPr/>
        </p:nvGrpSpPr>
        <p:grpSpPr>
          <a:xfrm>
            <a:off x="675300" y="4305320"/>
            <a:ext cx="6781882" cy="2624203"/>
            <a:chOff x="320597" y="-34807"/>
            <a:chExt cx="6781882" cy="2624203"/>
          </a:xfrm>
        </p:grpSpPr>
        <p:grpSp>
          <p:nvGrpSpPr>
            <p:cNvPr id="38" name="Group 21"/>
            <p:cNvGrpSpPr/>
            <p:nvPr/>
          </p:nvGrpSpPr>
          <p:grpSpPr>
            <a:xfrm>
              <a:off x="320597" y="143030"/>
              <a:ext cx="2028903" cy="2446366"/>
              <a:chOff x="320597" y="574041"/>
              <a:chExt cx="2028903" cy="2446366"/>
            </a:xfrm>
          </p:grpSpPr>
          <p:pic>
            <p:nvPicPr>
              <p:cNvPr id="57" name="Picture 6"/>
              <p:cNvPicPr>
                <a:picLocks noChangeAspect="1" noChangeArrowheads="1"/>
              </p:cNvPicPr>
              <p:nvPr/>
            </p:nvPicPr>
            <p:blipFill>
              <a:blip r:embed="rId5"/>
              <a:srcRect l="3479" t="22503" r="59138" b="11251"/>
              <a:stretch>
                <a:fillRect/>
              </a:stretch>
            </p:blipFill>
            <p:spPr bwMode="auto">
              <a:xfrm>
                <a:off x="320597" y="799836"/>
                <a:ext cx="1965496" cy="21538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8" name="Rectangle 57"/>
              <p:cNvSpPr/>
              <p:nvPr/>
            </p:nvSpPr>
            <p:spPr>
              <a:xfrm>
                <a:off x="1559560" y="574041"/>
                <a:ext cx="789940" cy="8229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9" name="Rectangle 58"/>
              <p:cNvSpPr/>
              <p:nvPr/>
            </p:nvSpPr>
            <p:spPr>
              <a:xfrm>
                <a:off x="1967229" y="2673484"/>
                <a:ext cx="183303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0" name="Rectangle 59"/>
              <p:cNvSpPr/>
              <p:nvPr/>
            </p:nvSpPr>
            <p:spPr>
              <a:xfrm>
                <a:off x="1431286" y="2931355"/>
                <a:ext cx="183303" cy="890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39" name="Rectangle 38"/>
            <p:cNvSpPr/>
            <p:nvPr/>
          </p:nvSpPr>
          <p:spPr>
            <a:xfrm>
              <a:off x="1431286" y="1639392"/>
              <a:ext cx="710781" cy="488927"/>
            </a:xfrm>
            <a:prstGeom prst="rect">
              <a:avLst/>
            </a:prstGeom>
            <a:noFill/>
            <a:ln w="28575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994907" y="871589"/>
              <a:ext cx="319718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40"/>
            <p:cNvCxnSpPr/>
            <p:nvPr/>
          </p:nvCxnSpPr>
          <p:spPr>
            <a:xfrm rot="10800000" flipV="1">
              <a:off x="2142066" y="722208"/>
              <a:ext cx="4484252" cy="917184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0800000">
              <a:off x="2142066" y="2128319"/>
              <a:ext cx="4484252" cy="306484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0800000" flipV="1">
              <a:off x="1431293" y="722207"/>
              <a:ext cx="1305651" cy="917184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>
              <a:off x="1431290" y="2145255"/>
              <a:ext cx="1305654" cy="289547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6"/>
            <a:srcRect l="9817" t="35459" r="5890" b="13638"/>
            <a:stretch>
              <a:fillRect/>
            </a:stretch>
          </p:blipFill>
          <p:spPr bwMode="auto">
            <a:xfrm>
              <a:off x="2743363" y="742127"/>
              <a:ext cx="3926089" cy="1706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Rectangle 45"/>
            <p:cNvSpPr/>
            <p:nvPr/>
          </p:nvSpPr>
          <p:spPr>
            <a:xfrm>
              <a:off x="2736943" y="722209"/>
              <a:ext cx="3889375" cy="1712592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Left Brace 46"/>
            <p:cNvSpPr/>
            <p:nvPr/>
          </p:nvSpPr>
          <p:spPr>
            <a:xfrm rot="5400000">
              <a:off x="3018042" y="344057"/>
              <a:ext cx="315863" cy="480654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584146" y="-34807"/>
              <a:ext cx="118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Porous Electrode</a:t>
              </a:r>
              <a:endParaRPr lang="en-US" sz="1400" dirty="0">
                <a:latin typeface="Garamond"/>
              </a:endParaRPr>
            </a:p>
          </p:txBody>
        </p:sp>
        <p:sp>
          <p:nvSpPr>
            <p:cNvPr id="49" name="Left Brace 48"/>
            <p:cNvSpPr/>
            <p:nvPr/>
          </p:nvSpPr>
          <p:spPr>
            <a:xfrm rot="5400000">
              <a:off x="6372498" y="514024"/>
              <a:ext cx="313744" cy="149192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17864" y="-34807"/>
              <a:ext cx="118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Current Collector</a:t>
              </a:r>
              <a:endParaRPr lang="en-US" sz="1400" dirty="0">
                <a:latin typeface="Garamond"/>
              </a:endParaRPr>
            </a:p>
          </p:txBody>
        </p:sp>
        <p:sp>
          <p:nvSpPr>
            <p:cNvPr id="51" name="Left Brace 50"/>
            <p:cNvSpPr/>
            <p:nvPr/>
          </p:nvSpPr>
          <p:spPr>
            <a:xfrm rot="5400000">
              <a:off x="4511129" y="510659"/>
              <a:ext cx="313744" cy="149192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074640" y="184841"/>
              <a:ext cx="1184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Separator</a:t>
              </a:r>
              <a:endParaRPr lang="en-US" sz="1400" dirty="0">
                <a:latin typeface="Garamond"/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 rot="5400000" flipH="1" flipV="1">
              <a:off x="4916648" y="694054"/>
              <a:ext cx="535204" cy="1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4505549" y="47569"/>
              <a:ext cx="1357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Solvated Anion</a:t>
              </a:r>
              <a:endParaRPr lang="en-US" sz="1400" dirty="0">
                <a:latin typeface="Garamond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 rot="5400000" flipH="1" flipV="1">
              <a:off x="3199581" y="1106825"/>
              <a:ext cx="930638" cy="159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2949578" y="347195"/>
              <a:ext cx="1429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Cation</a:t>
              </a:r>
              <a:endParaRPr lang="en-US" sz="1400" dirty="0">
                <a:latin typeface="Garamon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Experiments show specific chemistry determines EDL behavior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72973" y="1533474"/>
            <a:ext cx="5271028" cy="4822875"/>
          </a:xfrm>
        </p:spPr>
        <p:txBody>
          <a:bodyPr lIns="0" tIns="0" rIns="0"/>
          <a:lstStyle/>
          <a:p>
            <a:r>
              <a:rPr lang="en-US" dirty="0"/>
              <a:t>Capacitance increases:</a:t>
            </a:r>
          </a:p>
          <a:p>
            <a:pPr lvl="1"/>
            <a:r>
              <a:rPr lang="en-US" dirty="0"/>
              <a:t>with voltage, until ions pack at interface</a:t>
            </a:r>
          </a:p>
          <a:p>
            <a:pPr lvl="1"/>
            <a:r>
              <a:rPr lang="en-US" dirty="0"/>
              <a:t>when ions &amp; pores are same size [1]</a:t>
            </a:r>
          </a:p>
          <a:p>
            <a:r>
              <a:rPr lang="en-US" dirty="0"/>
              <a:t>Voltage and charge density depend on</a:t>
            </a:r>
          </a:p>
          <a:p>
            <a:pPr lvl="1"/>
            <a:r>
              <a:rPr lang="en-US" dirty="0"/>
              <a:t>interactions between ions, solvent, and the surface [2]</a:t>
            </a:r>
            <a:endParaRPr lang="en-US" baseline="-25000" dirty="0"/>
          </a:p>
          <a:p>
            <a:pPr lvl="1"/>
            <a:r>
              <a:rPr lang="en-US" dirty="0"/>
              <a:t>equilibrium fluctuations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/>
          <a:srcRect r="68166" b="14173"/>
          <a:stretch>
            <a:fillRect/>
          </a:stretch>
        </p:blipFill>
        <p:spPr bwMode="auto">
          <a:xfrm>
            <a:off x="1595368" y="2041474"/>
            <a:ext cx="1024908" cy="207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Rectangle 33"/>
          <p:cNvSpPr/>
          <p:nvPr/>
        </p:nvSpPr>
        <p:spPr>
          <a:xfrm>
            <a:off x="83772" y="1954705"/>
            <a:ext cx="2857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“Supercapacitors”</a:t>
            </a:r>
            <a:endParaRPr lang="en-US" sz="2400" dirty="0">
              <a:latin typeface="Garamond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768" y="2935992"/>
            <a:ext cx="13716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" name="Rectangle 61"/>
          <p:cNvSpPr/>
          <p:nvPr/>
        </p:nvSpPr>
        <p:spPr>
          <a:xfrm>
            <a:off x="6721780" y="5874714"/>
            <a:ext cx="2445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Garamond"/>
                <a:ea typeface="ヒラギノ丸ゴ ProN W4"/>
                <a:cs typeface="Lucida Grande"/>
              </a:rPr>
              <a:t>[1] Chmiola, </a:t>
            </a:r>
            <a:r>
              <a:rPr lang="en-US" i="1" dirty="0" smtClean="0">
                <a:latin typeface="Garamond"/>
                <a:ea typeface="ヒラギノ丸ゴ ProN W4"/>
                <a:cs typeface="Lucida Grande"/>
              </a:rPr>
              <a:t>Science</a:t>
            </a:r>
            <a:r>
              <a:rPr lang="en-US" dirty="0" smtClean="0">
                <a:latin typeface="Garamond"/>
                <a:ea typeface="ヒラギノ丸ゴ ProN W4"/>
                <a:cs typeface="Lucida Grande"/>
              </a:rPr>
              <a:t>, ’06</a:t>
            </a:r>
          </a:p>
          <a:p>
            <a:pPr algn="r"/>
            <a:r>
              <a:rPr lang="en-US" dirty="0" smtClean="0">
                <a:latin typeface="Garamond"/>
                <a:ea typeface="ヒラギノ丸ゴ ProN W4"/>
                <a:cs typeface="Lucida Grande"/>
              </a:rPr>
              <a:t>[2] </a:t>
            </a:r>
            <a:r>
              <a:rPr lang="en-US" dirty="0">
                <a:latin typeface="Garamond"/>
              </a:rPr>
              <a:t>Israelachvili, ‘92</a:t>
            </a:r>
          </a:p>
        </p:txBody>
      </p:sp>
      <p:grpSp>
        <p:nvGrpSpPr>
          <p:cNvPr id="63" name="Group 18"/>
          <p:cNvGrpSpPr/>
          <p:nvPr/>
        </p:nvGrpSpPr>
        <p:grpSpPr>
          <a:xfrm>
            <a:off x="675300" y="4305320"/>
            <a:ext cx="6781882" cy="2624203"/>
            <a:chOff x="320597" y="-34807"/>
            <a:chExt cx="6781882" cy="2624203"/>
          </a:xfrm>
        </p:grpSpPr>
        <p:grpSp>
          <p:nvGrpSpPr>
            <p:cNvPr id="64" name="Group 21"/>
            <p:cNvGrpSpPr/>
            <p:nvPr/>
          </p:nvGrpSpPr>
          <p:grpSpPr>
            <a:xfrm>
              <a:off x="320597" y="143030"/>
              <a:ext cx="2028903" cy="2446366"/>
              <a:chOff x="320597" y="574041"/>
              <a:chExt cx="2028903" cy="2446366"/>
            </a:xfrm>
          </p:grpSpPr>
          <p:pic>
            <p:nvPicPr>
              <p:cNvPr id="83" name="Picture 6"/>
              <p:cNvPicPr>
                <a:picLocks noChangeAspect="1" noChangeArrowheads="1"/>
              </p:cNvPicPr>
              <p:nvPr/>
            </p:nvPicPr>
            <p:blipFill>
              <a:blip r:embed="rId5"/>
              <a:srcRect l="3479" t="22503" r="59138" b="11251"/>
              <a:stretch>
                <a:fillRect/>
              </a:stretch>
            </p:blipFill>
            <p:spPr bwMode="auto">
              <a:xfrm>
                <a:off x="320597" y="799836"/>
                <a:ext cx="1965496" cy="21538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4" name="Rectangle 83"/>
              <p:cNvSpPr/>
              <p:nvPr/>
            </p:nvSpPr>
            <p:spPr>
              <a:xfrm>
                <a:off x="1559560" y="574041"/>
                <a:ext cx="789940" cy="8229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85" name="Rectangle 84"/>
              <p:cNvSpPr/>
              <p:nvPr/>
            </p:nvSpPr>
            <p:spPr>
              <a:xfrm>
                <a:off x="1967229" y="2673484"/>
                <a:ext cx="183303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86" name="Rectangle 85"/>
              <p:cNvSpPr/>
              <p:nvPr/>
            </p:nvSpPr>
            <p:spPr>
              <a:xfrm>
                <a:off x="1431286" y="2931355"/>
                <a:ext cx="183303" cy="890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65" name="Rectangle 64"/>
            <p:cNvSpPr/>
            <p:nvPr/>
          </p:nvSpPr>
          <p:spPr>
            <a:xfrm>
              <a:off x="1431286" y="1639392"/>
              <a:ext cx="710781" cy="488927"/>
            </a:xfrm>
            <a:prstGeom prst="rect">
              <a:avLst/>
            </a:prstGeom>
            <a:noFill/>
            <a:ln w="28575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994907" y="871589"/>
              <a:ext cx="319718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7" name="Straight Connector 66"/>
            <p:cNvCxnSpPr/>
            <p:nvPr/>
          </p:nvCxnSpPr>
          <p:spPr>
            <a:xfrm rot="10800000" flipV="1">
              <a:off x="2142066" y="722208"/>
              <a:ext cx="4484252" cy="917184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2142066" y="2128319"/>
              <a:ext cx="4484252" cy="306484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0800000" flipV="1">
              <a:off x="1431293" y="722207"/>
              <a:ext cx="1305651" cy="917184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0800000">
              <a:off x="1431290" y="2145255"/>
              <a:ext cx="1305654" cy="289547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6"/>
            <a:srcRect l="9817" t="35459" r="5890" b="13638"/>
            <a:stretch>
              <a:fillRect/>
            </a:stretch>
          </p:blipFill>
          <p:spPr bwMode="auto">
            <a:xfrm>
              <a:off x="2743363" y="742127"/>
              <a:ext cx="3926089" cy="1706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Rectangle 71"/>
            <p:cNvSpPr/>
            <p:nvPr/>
          </p:nvSpPr>
          <p:spPr>
            <a:xfrm>
              <a:off x="2736943" y="722209"/>
              <a:ext cx="3889375" cy="1712592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Left Brace 72"/>
            <p:cNvSpPr/>
            <p:nvPr/>
          </p:nvSpPr>
          <p:spPr>
            <a:xfrm rot="5400000">
              <a:off x="3018042" y="344057"/>
              <a:ext cx="315863" cy="480654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584146" y="-34807"/>
              <a:ext cx="118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Porous Electrode</a:t>
              </a:r>
              <a:endParaRPr lang="en-US" sz="1400" dirty="0">
                <a:latin typeface="Garamond"/>
              </a:endParaRPr>
            </a:p>
          </p:txBody>
        </p:sp>
        <p:sp>
          <p:nvSpPr>
            <p:cNvPr id="75" name="Left Brace 74"/>
            <p:cNvSpPr/>
            <p:nvPr/>
          </p:nvSpPr>
          <p:spPr>
            <a:xfrm rot="5400000">
              <a:off x="6372498" y="514024"/>
              <a:ext cx="313744" cy="149192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917864" y="-34807"/>
              <a:ext cx="118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Current Collector</a:t>
              </a:r>
              <a:endParaRPr lang="en-US" sz="1400" dirty="0">
                <a:latin typeface="Garamond"/>
              </a:endParaRPr>
            </a:p>
          </p:txBody>
        </p:sp>
        <p:sp>
          <p:nvSpPr>
            <p:cNvPr id="77" name="Left Brace 76"/>
            <p:cNvSpPr/>
            <p:nvPr/>
          </p:nvSpPr>
          <p:spPr>
            <a:xfrm rot="5400000">
              <a:off x="4511129" y="510659"/>
              <a:ext cx="313744" cy="149192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074640" y="184841"/>
              <a:ext cx="1184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Separator</a:t>
              </a:r>
              <a:endParaRPr lang="en-US" sz="1400" dirty="0">
                <a:latin typeface="Garamond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 rot="5400000" flipH="1" flipV="1">
              <a:off x="4916648" y="694054"/>
              <a:ext cx="535204" cy="1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4505549" y="47569"/>
              <a:ext cx="1357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Solvated Anion</a:t>
              </a:r>
              <a:endParaRPr lang="en-US" sz="1400" dirty="0">
                <a:latin typeface="Garamond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 rot="5400000" flipH="1" flipV="1">
              <a:off x="3199581" y="1106825"/>
              <a:ext cx="930638" cy="159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2949578" y="347195"/>
              <a:ext cx="1429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Cation</a:t>
              </a:r>
              <a:endParaRPr lang="en-US" sz="1400" dirty="0">
                <a:latin typeface="Garamon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we model planar EDLs?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52" y="1411554"/>
            <a:ext cx="5271028" cy="4822875"/>
          </a:xfrm>
        </p:spPr>
        <p:txBody>
          <a:bodyPr lIns="0" tIns="0" rIns="0"/>
          <a:lstStyle/>
          <a:p>
            <a:r>
              <a:rPr lang="en-US" dirty="0"/>
              <a:t>Theoretical modeling</a:t>
            </a:r>
          </a:p>
          <a:p>
            <a:pPr lvl="1"/>
            <a:r>
              <a:rPr lang="en-US" dirty="0"/>
              <a:t>Mean-field local-density approximations (LDAs) </a:t>
            </a:r>
          </a:p>
          <a:p>
            <a:pPr lvl="1"/>
            <a:r>
              <a:rPr lang="en-US" dirty="0"/>
              <a:t>Integral equation theories</a:t>
            </a:r>
          </a:p>
          <a:p>
            <a:r>
              <a:rPr lang="en-US" dirty="0"/>
              <a:t>Compuational modeling</a:t>
            </a:r>
          </a:p>
          <a:p>
            <a:pPr lvl="1"/>
            <a:r>
              <a:rPr lang="en-US" dirty="0"/>
              <a:t>Molecular dynamics</a:t>
            </a:r>
          </a:p>
          <a:p>
            <a:pPr lvl="1"/>
            <a:r>
              <a:rPr lang="en-US" dirty="0"/>
              <a:t>Monte Carlo</a:t>
            </a:r>
          </a:p>
          <a:p>
            <a:pPr lvl="1"/>
            <a:r>
              <a:rPr lang="en-US" dirty="0"/>
              <a:t>Density functional theory</a:t>
            </a:r>
          </a:p>
        </p:txBody>
      </p:sp>
      <p:grpSp>
        <p:nvGrpSpPr>
          <p:cNvPr id="3" name="Group 18"/>
          <p:cNvGrpSpPr/>
          <p:nvPr/>
        </p:nvGrpSpPr>
        <p:grpSpPr>
          <a:xfrm>
            <a:off x="1785989" y="4305320"/>
            <a:ext cx="5671193" cy="2624203"/>
            <a:chOff x="1431286" y="-34807"/>
            <a:chExt cx="5671193" cy="2624203"/>
          </a:xfrm>
        </p:grpSpPr>
        <p:grpSp>
          <p:nvGrpSpPr>
            <p:cNvPr id="4" name="Group 21"/>
            <p:cNvGrpSpPr/>
            <p:nvPr/>
          </p:nvGrpSpPr>
          <p:grpSpPr>
            <a:xfrm>
              <a:off x="1431286" y="143030"/>
              <a:ext cx="918214" cy="2446366"/>
              <a:chOff x="1431286" y="574041"/>
              <a:chExt cx="918214" cy="2446366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1559560" y="574041"/>
                <a:ext cx="789940" cy="8229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2" name="Rectangle 51"/>
              <p:cNvSpPr/>
              <p:nvPr/>
            </p:nvSpPr>
            <p:spPr>
              <a:xfrm>
                <a:off x="1967229" y="2673484"/>
                <a:ext cx="183303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3" name="Rectangle 52"/>
              <p:cNvSpPr/>
              <p:nvPr/>
            </p:nvSpPr>
            <p:spPr>
              <a:xfrm>
                <a:off x="1431286" y="2931355"/>
                <a:ext cx="183303" cy="890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38" name="Rectangle 37"/>
            <p:cNvSpPr/>
            <p:nvPr/>
          </p:nvSpPr>
          <p:spPr>
            <a:xfrm>
              <a:off x="1994907" y="871589"/>
              <a:ext cx="319718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/>
            <a:srcRect l="9817" t="35459" r="5890" b="13638"/>
            <a:stretch>
              <a:fillRect/>
            </a:stretch>
          </p:blipFill>
          <p:spPr bwMode="auto">
            <a:xfrm>
              <a:off x="2743363" y="742127"/>
              <a:ext cx="3926089" cy="1706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Rectangle 39"/>
            <p:cNvSpPr/>
            <p:nvPr/>
          </p:nvSpPr>
          <p:spPr>
            <a:xfrm>
              <a:off x="2736943" y="722209"/>
              <a:ext cx="3889375" cy="1712592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Left Brace 40"/>
            <p:cNvSpPr/>
            <p:nvPr/>
          </p:nvSpPr>
          <p:spPr>
            <a:xfrm rot="5400000">
              <a:off x="3018042" y="344057"/>
              <a:ext cx="315863" cy="480654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584146" y="-34807"/>
              <a:ext cx="118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Porous Electrode</a:t>
              </a:r>
              <a:endParaRPr lang="en-US" sz="1400" dirty="0">
                <a:latin typeface="Garamond"/>
              </a:endParaRPr>
            </a:p>
          </p:txBody>
        </p:sp>
        <p:sp>
          <p:nvSpPr>
            <p:cNvPr id="43" name="Left Brace 42"/>
            <p:cNvSpPr/>
            <p:nvPr/>
          </p:nvSpPr>
          <p:spPr>
            <a:xfrm rot="5400000">
              <a:off x="6372498" y="514024"/>
              <a:ext cx="313744" cy="149192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917864" y="-34807"/>
              <a:ext cx="118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Current Collector</a:t>
              </a:r>
              <a:endParaRPr lang="en-US" sz="1400" dirty="0">
                <a:latin typeface="Garamond"/>
              </a:endParaRPr>
            </a:p>
          </p:txBody>
        </p:sp>
        <p:sp>
          <p:nvSpPr>
            <p:cNvPr id="45" name="Left Brace 44"/>
            <p:cNvSpPr/>
            <p:nvPr/>
          </p:nvSpPr>
          <p:spPr>
            <a:xfrm rot="5400000">
              <a:off x="4511129" y="510659"/>
              <a:ext cx="313744" cy="149192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074640" y="184841"/>
              <a:ext cx="1184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Separator</a:t>
              </a:r>
              <a:endParaRPr lang="en-US" sz="1400" dirty="0">
                <a:latin typeface="Garamond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rot="5400000" flipH="1" flipV="1">
              <a:off x="4916648" y="694054"/>
              <a:ext cx="535204" cy="1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4505549" y="47569"/>
              <a:ext cx="1357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Solvated Anion</a:t>
              </a:r>
              <a:endParaRPr lang="en-US" sz="1400" dirty="0">
                <a:latin typeface="Garamond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rot="5400000" flipH="1" flipV="1">
              <a:off x="3199581" y="1106825"/>
              <a:ext cx="930638" cy="159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2949578" y="347195"/>
              <a:ext cx="1429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Cation</a:t>
              </a:r>
              <a:endParaRPr lang="en-US" sz="1400" dirty="0">
                <a:latin typeface="Garamon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we model planar EDLs?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52" y="1411554"/>
            <a:ext cx="5271028" cy="4822875"/>
          </a:xfrm>
        </p:spPr>
        <p:txBody>
          <a:bodyPr lIns="0" tIns="0" rIns="0"/>
          <a:lstStyle/>
          <a:p>
            <a:r>
              <a:rPr lang="en-US" dirty="0"/>
              <a:t>Theoretical modeling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Mean-field local-density approximations (LDAs)</a:t>
            </a:r>
          </a:p>
          <a:p>
            <a:pPr lvl="1"/>
            <a:r>
              <a:rPr lang="en-US" dirty="0"/>
              <a:t>Integral equation theories</a:t>
            </a:r>
          </a:p>
          <a:p>
            <a:r>
              <a:rPr lang="en-US" dirty="0"/>
              <a:t>Compuational modeling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Molecular dynamics</a:t>
            </a:r>
          </a:p>
          <a:p>
            <a:pPr lvl="1"/>
            <a:r>
              <a:rPr lang="en-US" dirty="0"/>
              <a:t>Monte Carlo</a:t>
            </a:r>
          </a:p>
          <a:p>
            <a:pPr lvl="1"/>
            <a:r>
              <a:rPr lang="en-US" dirty="0"/>
              <a:t>Density functional theory</a:t>
            </a:r>
          </a:p>
        </p:txBody>
      </p:sp>
      <p:grpSp>
        <p:nvGrpSpPr>
          <p:cNvPr id="3" name="Group 18"/>
          <p:cNvGrpSpPr/>
          <p:nvPr/>
        </p:nvGrpSpPr>
        <p:grpSpPr>
          <a:xfrm>
            <a:off x="1785989" y="4305320"/>
            <a:ext cx="5671193" cy="2624203"/>
            <a:chOff x="1431286" y="-34807"/>
            <a:chExt cx="5671193" cy="2624203"/>
          </a:xfrm>
        </p:grpSpPr>
        <p:grpSp>
          <p:nvGrpSpPr>
            <p:cNvPr id="4" name="Group 21"/>
            <p:cNvGrpSpPr/>
            <p:nvPr/>
          </p:nvGrpSpPr>
          <p:grpSpPr>
            <a:xfrm>
              <a:off x="1431286" y="143030"/>
              <a:ext cx="918214" cy="2446366"/>
              <a:chOff x="1431286" y="574041"/>
              <a:chExt cx="918214" cy="2446366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1559560" y="574041"/>
                <a:ext cx="789940" cy="8229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2" name="Rectangle 51"/>
              <p:cNvSpPr/>
              <p:nvPr/>
            </p:nvSpPr>
            <p:spPr>
              <a:xfrm>
                <a:off x="1967229" y="2673484"/>
                <a:ext cx="183303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3" name="Rectangle 52"/>
              <p:cNvSpPr/>
              <p:nvPr/>
            </p:nvSpPr>
            <p:spPr>
              <a:xfrm>
                <a:off x="1431286" y="2931355"/>
                <a:ext cx="183303" cy="890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38" name="Rectangle 37"/>
            <p:cNvSpPr/>
            <p:nvPr/>
          </p:nvSpPr>
          <p:spPr>
            <a:xfrm>
              <a:off x="1994907" y="871589"/>
              <a:ext cx="319718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/>
            <a:srcRect l="9817" t="35459" r="5890" b="13638"/>
            <a:stretch>
              <a:fillRect/>
            </a:stretch>
          </p:blipFill>
          <p:spPr bwMode="auto">
            <a:xfrm>
              <a:off x="2743363" y="742127"/>
              <a:ext cx="3926089" cy="1706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Rectangle 39"/>
            <p:cNvSpPr/>
            <p:nvPr/>
          </p:nvSpPr>
          <p:spPr>
            <a:xfrm>
              <a:off x="2736943" y="722209"/>
              <a:ext cx="3889375" cy="1712592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Left Brace 40"/>
            <p:cNvSpPr/>
            <p:nvPr/>
          </p:nvSpPr>
          <p:spPr>
            <a:xfrm rot="5400000">
              <a:off x="3018042" y="344057"/>
              <a:ext cx="315863" cy="480654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584146" y="-34807"/>
              <a:ext cx="118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Porous Electrode</a:t>
              </a:r>
              <a:endParaRPr lang="en-US" sz="1400" dirty="0">
                <a:latin typeface="Garamond"/>
              </a:endParaRPr>
            </a:p>
          </p:txBody>
        </p:sp>
        <p:sp>
          <p:nvSpPr>
            <p:cNvPr id="43" name="Left Brace 42"/>
            <p:cNvSpPr/>
            <p:nvPr/>
          </p:nvSpPr>
          <p:spPr>
            <a:xfrm rot="5400000">
              <a:off x="6372498" y="514024"/>
              <a:ext cx="313744" cy="149192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917864" y="-34807"/>
              <a:ext cx="118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Current Collector</a:t>
              </a:r>
              <a:endParaRPr lang="en-US" sz="1400" dirty="0">
                <a:latin typeface="Garamond"/>
              </a:endParaRPr>
            </a:p>
          </p:txBody>
        </p:sp>
        <p:sp>
          <p:nvSpPr>
            <p:cNvPr id="45" name="Left Brace 44"/>
            <p:cNvSpPr/>
            <p:nvPr/>
          </p:nvSpPr>
          <p:spPr>
            <a:xfrm rot="5400000">
              <a:off x="4511129" y="510659"/>
              <a:ext cx="313744" cy="149192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074640" y="184841"/>
              <a:ext cx="1184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Separator</a:t>
              </a:r>
              <a:endParaRPr lang="en-US" sz="1400" dirty="0">
                <a:latin typeface="Garamond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rot="5400000" flipH="1" flipV="1">
              <a:off x="4916648" y="694054"/>
              <a:ext cx="535204" cy="1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4505549" y="47569"/>
              <a:ext cx="1357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Solvated Anion</a:t>
              </a:r>
              <a:endParaRPr lang="en-US" sz="1400" dirty="0">
                <a:latin typeface="Garamond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rot="5400000" flipH="1" flipV="1">
              <a:off x="3199581" y="1106825"/>
              <a:ext cx="930638" cy="159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2949578" y="347195"/>
              <a:ext cx="1429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aramond"/>
                </a:rPr>
                <a:t>Cation</a:t>
              </a:r>
              <a:endParaRPr lang="en-US" sz="1400" dirty="0">
                <a:latin typeface="Garamon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>
            <a:normAutofit fontScale="90000"/>
          </a:bodyPr>
          <a:lstStyle/>
          <a:p>
            <a:r>
              <a:rPr lang="en-US" dirty="0"/>
              <a:t>“Local-density approximations” are </a:t>
            </a:r>
            <a:br>
              <a:rPr lang="en-US" dirty="0"/>
            </a:br>
            <a:r>
              <a:rPr lang="en-US" dirty="0"/>
              <a:t>easy to use &amp; physically insightful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43903" y="1667685"/>
            <a:ext cx="1633741" cy="2058941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62000">
                <a:schemeClr val="tx2">
                  <a:lumMod val="40000"/>
                  <a:lumOff val="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067704" y="1667685"/>
            <a:ext cx="45719" cy="2058941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3108344" y="1667685"/>
            <a:ext cx="45719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3872973" y="1543635"/>
            <a:ext cx="5271028" cy="3566846"/>
          </a:xfrm>
        </p:spPr>
        <p:txBody>
          <a:bodyPr lIns="0" tIns="0" rIns="0">
            <a:normAutofit/>
          </a:bodyPr>
          <a:lstStyle/>
          <a:p>
            <a:r>
              <a:rPr lang="en-US" dirty="0"/>
              <a:t>Mean-field LDAs model many-body interactions with simple effective fields </a:t>
            </a:r>
          </a:p>
          <a:p>
            <a:r>
              <a:rPr lang="en-US" dirty="0"/>
              <a:t>LDAs neglect structuring effects due to ion-surface, ion-ion, and ion-solvent correlations</a:t>
            </a:r>
          </a:p>
          <a:p>
            <a:r>
              <a:rPr lang="en-US" dirty="0"/>
              <a:t>LDAs are prone to fail near highly charged electrodes</a:t>
            </a:r>
          </a:p>
          <a:p>
            <a:pPr>
              <a:buNone/>
            </a:pPr>
            <a:endParaRPr lang="en-US" dirty="0"/>
          </a:p>
        </p:txBody>
      </p:sp>
      <p:grpSp>
        <p:nvGrpSpPr>
          <p:cNvPr id="15" name="Group 18"/>
          <p:cNvGrpSpPr/>
          <p:nvPr/>
        </p:nvGrpSpPr>
        <p:grpSpPr>
          <a:xfrm>
            <a:off x="1785989" y="4483157"/>
            <a:ext cx="5238166" cy="2446366"/>
            <a:chOff x="1431286" y="143030"/>
            <a:chExt cx="5238166" cy="2446366"/>
          </a:xfrm>
        </p:grpSpPr>
        <p:grpSp>
          <p:nvGrpSpPr>
            <p:cNvPr id="16" name="Group 21"/>
            <p:cNvGrpSpPr/>
            <p:nvPr/>
          </p:nvGrpSpPr>
          <p:grpSpPr>
            <a:xfrm>
              <a:off x="1431286" y="143030"/>
              <a:ext cx="918214" cy="2446366"/>
              <a:chOff x="1431286" y="574041"/>
              <a:chExt cx="918214" cy="2446366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559560" y="574041"/>
                <a:ext cx="789940" cy="8229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33" name="Rectangle 32"/>
              <p:cNvSpPr/>
              <p:nvPr/>
            </p:nvSpPr>
            <p:spPr>
              <a:xfrm>
                <a:off x="1967229" y="2673484"/>
                <a:ext cx="183303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34" name="Rectangle 33"/>
              <p:cNvSpPr/>
              <p:nvPr/>
            </p:nvSpPr>
            <p:spPr>
              <a:xfrm>
                <a:off x="1431286" y="2931355"/>
                <a:ext cx="183303" cy="890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7" name="Rectangle 16"/>
            <p:cNvSpPr/>
            <p:nvPr/>
          </p:nvSpPr>
          <p:spPr>
            <a:xfrm>
              <a:off x="1994907" y="871589"/>
              <a:ext cx="319718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/>
            <a:srcRect l="9817" t="35459" r="5890" b="13638"/>
            <a:stretch>
              <a:fillRect/>
            </a:stretch>
          </p:blipFill>
          <p:spPr bwMode="auto">
            <a:xfrm>
              <a:off x="2743363" y="742127"/>
              <a:ext cx="3926089" cy="1706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2736943" y="722209"/>
              <a:ext cx="3889375" cy="1712592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Simplest LDA: Gouy-Chapman theory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43903" y="1667685"/>
            <a:ext cx="1633741" cy="2058941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62000">
                <a:schemeClr val="tx2">
                  <a:lumMod val="40000"/>
                  <a:lumOff val="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67704" y="1667685"/>
            <a:ext cx="45719" cy="2058941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108344" y="1667685"/>
            <a:ext cx="45719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8"/>
          <p:cNvGrpSpPr/>
          <p:nvPr/>
        </p:nvGrpSpPr>
        <p:grpSpPr>
          <a:xfrm>
            <a:off x="1785989" y="4483157"/>
            <a:ext cx="5238166" cy="2446366"/>
            <a:chOff x="1431286" y="143030"/>
            <a:chExt cx="5238166" cy="2446366"/>
          </a:xfrm>
        </p:grpSpPr>
        <p:grpSp>
          <p:nvGrpSpPr>
            <p:cNvPr id="18" name="Group 21"/>
            <p:cNvGrpSpPr/>
            <p:nvPr/>
          </p:nvGrpSpPr>
          <p:grpSpPr>
            <a:xfrm>
              <a:off x="1431286" y="143030"/>
              <a:ext cx="918214" cy="2446366"/>
              <a:chOff x="1431286" y="574041"/>
              <a:chExt cx="918214" cy="2446366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559560" y="574041"/>
                <a:ext cx="789940" cy="8229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3" name="Rectangle 22"/>
              <p:cNvSpPr/>
              <p:nvPr/>
            </p:nvSpPr>
            <p:spPr>
              <a:xfrm>
                <a:off x="1967229" y="2673484"/>
                <a:ext cx="183303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4" name="Rectangle 23"/>
              <p:cNvSpPr/>
              <p:nvPr/>
            </p:nvSpPr>
            <p:spPr>
              <a:xfrm>
                <a:off x="1431286" y="2931355"/>
                <a:ext cx="183303" cy="890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9" name="Rectangle 18"/>
            <p:cNvSpPr/>
            <p:nvPr/>
          </p:nvSpPr>
          <p:spPr>
            <a:xfrm>
              <a:off x="1994907" y="871589"/>
              <a:ext cx="319718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/>
            <a:srcRect l="9817" t="35459" r="5890" b="13638"/>
            <a:stretch>
              <a:fillRect/>
            </a:stretch>
          </p:blipFill>
          <p:spPr bwMode="auto">
            <a:xfrm>
              <a:off x="2743363" y="742127"/>
              <a:ext cx="3926089" cy="1706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2736943" y="722209"/>
              <a:ext cx="3889375" cy="1712592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Content Placeholder 5"/>
          <p:cNvSpPr>
            <a:spLocks noGrp="1"/>
          </p:cNvSpPr>
          <p:nvPr>
            <p:ph sz="quarter" idx="4"/>
          </p:nvPr>
        </p:nvSpPr>
        <p:spPr>
          <a:xfrm>
            <a:off x="-32431" y="1533474"/>
            <a:ext cx="3108344" cy="4822875"/>
          </a:xfrm>
        </p:spPr>
        <p:txBody>
          <a:bodyPr lIns="0" tIns="0" rIns="0">
            <a:normAutofit/>
          </a:bodyPr>
          <a:lstStyle/>
          <a:p>
            <a:pPr>
              <a:buNone/>
            </a:pPr>
            <a:r>
              <a:rPr lang="en-US" dirty="0"/>
              <a:t> GC assumes:</a:t>
            </a:r>
          </a:p>
          <a:p>
            <a:pPr marL="747522" lvl="1"/>
            <a:r>
              <a:rPr lang="en-US" dirty="0"/>
              <a:t>Continuum solvent</a:t>
            </a:r>
          </a:p>
          <a:p>
            <a:pPr marL="747522" lvl="1"/>
            <a:r>
              <a:rPr lang="en-US" dirty="0"/>
              <a:t>Uniform surface charge density,</a:t>
            </a:r>
          </a:p>
          <a:p>
            <a:pPr lvl="1"/>
            <a:r>
              <a:rPr lang="en-US" dirty="0"/>
              <a:t>Point-sized ions</a:t>
            </a:r>
          </a:p>
          <a:p>
            <a:pPr>
              <a:buNone/>
            </a:pPr>
            <a:r>
              <a:rPr lang="en-US" dirty="0"/>
              <a:t> GC works for:</a:t>
            </a:r>
          </a:p>
          <a:p>
            <a:pPr marL="747522" lvl="1"/>
            <a:r>
              <a:rPr lang="en-US" dirty="0"/>
              <a:t>Negligible volume fractions, </a:t>
            </a:r>
          </a:p>
          <a:p>
            <a:pPr marL="747522" lvl="1"/>
            <a:r>
              <a:rPr lang="en-US" dirty="0"/>
              <a:t>Weakly charged electrodes, </a:t>
            </a:r>
          </a:p>
          <a:p>
            <a:pPr marL="747522" lvl="1"/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34160" y="2712720"/>
            <a:ext cx="165100" cy="203200"/>
          </a:xfrm>
          <a:prstGeom prst="rect">
            <a:avLst/>
          </a:prstGeom>
        </p:spPr>
      </p:pic>
      <p:sp>
        <p:nvSpPr>
          <p:cNvPr id="30" name="Content Placeholder 5"/>
          <p:cNvSpPr>
            <a:spLocks noGrp="1"/>
          </p:cNvSpPr>
          <p:nvPr>
            <p:ph sz="quarter" idx="4"/>
          </p:nvPr>
        </p:nvSpPr>
        <p:spPr>
          <a:xfrm>
            <a:off x="3872973" y="1543635"/>
            <a:ext cx="5271028" cy="3566846"/>
          </a:xfrm>
        </p:spPr>
        <p:txBody>
          <a:bodyPr lIns="0" tIns="0" rIns="0">
            <a:normAutofit/>
          </a:bodyPr>
          <a:lstStyle/>
          <a:p>
            <a:r>
              <a:rPr lang="en-US" dirty="0"/>
              <a:t>Mean-field LDAs model many-body interactions with simple effective fields </a:t>
            </a:r>
          </a:p>
          <a:p>
            <a:r>
              <a:rPr lang="en-US" dirty="0"/>
              <a:t>LDAs neglect structuring effects due to ion-surface, ion-ion, and ion-solvent correlations</a:t>
            </a:r>
          </a:p>
          <a:p>
            <a:r>
              <a:rPr lang="en-US" dirty="0"/>
              <a:t>LDAs are prone to fail near highly charged electrodes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684389" y="4187768"/>
            <a:ext cx="698500" cy="190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804353" y="4862195"/>
            <a:ext cx="698500" cy="19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33474"/>
            <a:ext cx="8229600" cy="4822875"/>
          </a:xfrm>
        </p:spPr>
        <p:txBody>
          <a:bodyPr>
            <a:normAutofit/>
          </a:bodyPr>
          <a:lstStyle/>
          <a:p>
            <a:r>
              <a:rPr lang="en-US" sz="4000" dirty="0"/>
              <a:t>What are Electric Double Layers (EDLs)?</a:t>
            </a:r>
          </a:p>
          <a:p>
            <a:r>
              <a:rPr lang="en-US" sz="4000" dirty="0"/>
              <a:t>How can we model planar EDLs?</a:t>
            </a:r>
          </a:p>
          <a:p>
            <a:r>
              <a:rPr lang="en-US" sz="4000" dirty="0"/>
              <a:t>When can we use the simplest of models: local-density approximations?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Gouy-Chapman predicts divergent free charge densities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43903" y="1667685"/>
            <a:ext cx="1633741" cy="2058941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62000">
                <a:schemeClr val="tx2">
                  <a:lumMod val="40000"/>
                  <a:lumOff val="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67704" y="1667685"/>
            <a:ext cx="45719" cy="2058941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108344" y="1667685"/>
            <a:ext cx="45719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8"/>
          <p:cNvGrpSpPr/>
          <p:nvPr/>
        </p:nvGrpSpPr>
        <p:grpSpPr>
          <a:xfrm>
            <a:off x="1785989" y="4483157"/>
            <a:ext cx="5238166" cy="2446366"/>
            <a:chOff x="1431286" y="143030"/>
            <a:chExt cx="5238166" cy="2446366"/>
          </a:xfrm>
        </p:grpSpPr>
        <p:grpSp>
          <p:nvGrpSpPr>
            <p:cNvPr id="3" name="Group 21"/>
            <p:cNvGrpSpPr/>
            <p:nvPr/>
          </p:nvGrpSpPr>
          <p:grpSpPr>
            <a:xfrm>
              <a:off x="1431286" y="143030"/>
              <a:ext cx="918214" cy="2446366"/>
              <a:chOff x="1431286" y="574041"/>
              <a:chExt cx="918214" cy="2446366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559560" y="574041"/>
                <a:ext cx="789940" cy="8229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3" name="Rectangle 22"/>
              <p:cNvSpPr/>
              <p:nvPr/>
            </p:nvSpPr>
            <p:spPr>
              <a:xfrm>
                <a:off x="1967229" y="2673484"/>
                <a:ext cx="183303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4" name="Rectangle 23"/>
              <p:cNvSpPr/>
              <p:nvPr/>
            </p:nvSpPr>
            <p:spPr>
              <a:xfrm>
                <a:off x="1431286" y="2931355"/>
                <a:ext cx="183303" cy="890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9" name="Rectangle 18"/>
            <p:cNvSpPr/>
            <p:nvPr/>
          </p:nvSpPr>
          <p:spPr>
            <a:xfrm>
              <a:off x="1994907" y="871589"/>
              <a:ext cx="319718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/>
            <a:srcRect l="9817" t="35459" r="5890" b="13638"/>
            <a:stretch>
              <a:fillRect/>
            </a:stretch>
          </p:blipFill>
          <p:spPr bwMode="auto">
            <a:xfrm>
              <a:off x="2743363" y="742127"/>
              <a:ext cx="3926089" cy="1706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2736943" y="722209"/>
              <a:ext cx="3889375" cy="1712592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34160" y="2712720"/>
            <a:ext cx="165100" cy="203200"/>
          </a:xfrm>
          <a:prstGeom prst="rect">
            <a:avLst/>
          </a:prstGeom>
        </p:spPr>
      </p:pic>
      <p:sp>
        <p:nvSpPr>
          <p:cNvPr id="28" name="Content Placeholder 5"/>
          <p:cNvSpPr>
            <a:spLocks noGrp="1"/>
          </p:cNvSpPr>
          <p:nvPr>
            <p:ph sz="quarter" idx="4"/>
          </p:nvPr>
        </p:nvSpPr>
        <p:spPr>
          <a:xfrm>
            <a:off x="3872973" y="1543635"/>
            <a:ext cx="5271028" cy="3566846"/>
          </a:xfrm>
        </p:spPr>
        <p:txBody>
          <a:bodyPr lIns="0" tIns="0" rIns="0">
            <a:normAutofit/>
          </a:bodyPr>
          <a:lstStyle/>
          <a:p>
            <a:r>
              <a:rPr lang="en-US" dirty="0"/>
              <a:t>Mean-field LDAs model many-body interactions with simple effective fields </a:t>
            </a:r>
          </a:p>
          <a:p>
            <a:r>
              <a:rPr lang="en-US" dirty="0"/>
              <a:t>LDAs neglect structuring effects due to ion-surface, ion-ion, and ion-solvent correlations</a:t>
            </a:r>
          </a:p>
          <a:p>
            <a:r>
              <a:rPr lang="en-US" dirty="0"/>
              <a:t>LDAs are prone to fail near highly charged electrodes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4"/>
          </p:nvPr>
        </p:nvSpPr>
        <p:spPr>
          <a:xfrm>
            <a:off x="-32431" y="1533474"/>
            <a:ext cx="3108344" cy="4822875"/>
          </a:xfrm>
        </p:spPr>
        <p:txBody>
          <a:bodyPr lIns="0" tIns="0" rIns="0">
            <a:normAutofit/>
          </a:bodyPr>
          <a:lstStyle/>
          <a:p>
            <a:pPr>
              <a:buNone/>
            </a:pPr>
            <a:r>
              <a:rPr lang="en-US" dirty="0"/>
              <a:t> GC assumes:</a:t>
            </a:r>
          </a:p>
          <a:p>
            <a:pPr marL="747522" lvl="1"/>
            <a:r>
              <a:rPr lang="en-US" dirty="0"/>
              <a:t>Continuum solvent</a:t>
            </a:r>
          </a:p>
          <a:p>
            <a:pPr marL="747522" lvl="1"/>
            <a:r>
              <a:rPr lang="en-US" dirty="0"/>
              <a:t>Uniform surface charge density,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Point-sized ions</a:t>
            </a:r>
          </a:p>
          <a:p>
            <a:pPr>
              <a:buNone/>
            </a:pPr>
            <a:r>
              <a:rPr lang="en-US" dirty="0"/>
              <a:t> GC works for:</a:t>
            </a:r>
          </a:p>
          <a:p>
            <a:pPr marL="747522" lvl="1"/>
            <a:r>
              <a:rPr lang="en-US" dirty="0"/>
              <a:t>Negligible volume fractions, </a:t>
            </a:r>
          </a:p>
          <a:p>
            <a:pPr marL="747522" lvl="1"/>
            <a:r>
              <a:rPr lang="en-US" dirty="0"/>
              <a:t>Weakly charged electrodes, </a:t>
            </a:r>
          </a:p>
          <a:p>
            <a:pPr marL="747522" lvl="1"/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34160" y="2712720"/>
            <a:ext cx="165100" cy="2032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684389" y="4187768"/>
            <a:ext cx="698500" cy="1905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804353" y="4862195"/>
            <a:ext cx="698500" cy="19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Should we derive improved LDAs…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43903" y="1667685"/>
            <a:ext cx="1633741" cy="2058941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62000">
                <a:schemeClr val="tx2">
                  <a:lumMod val="40000"/>
                  <a:lumOff val="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67704" y="1667685"/>
            <a:ext cx="45719" cy="2058941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108344" y="1667685"/>
            <a:ext cx="45719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3872973" y="1543635"/>
            <a:ext cx="5118627" cy="3566846"/>
          </a:xfrm>
        </p:spPr>
        <p:txBody>
          <a:bodyPr lIns="0" tIns="0" rIns="0">
            <a:noAutofit/>
          </a:bodyPr>
          <a:lstStyle/>
          <a:p>
            <a:r>
              <a:rPr lang="en-US" dirty="0"/>
              <a:t>Mean-field LDAs model many-body interactions with simple effective fields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>
              <a:ea typeface="ヒラギノ丸ゴ ProN W4"/>
              <a:cs typeface="Lucida Grande"/>
            </a:endParaRPr>
          </a:p>
          <a:p>
            <a:endParaRPr lang="en-US" dirty="0" smtClean="0">
              <a:ea typeface="ヒラギノ丸ゴ ProN W4"/>
              <a:cs typeface="Lucida Grande"/>
            </a:endParaRPr>
          </a:p>
          <a:p>
            <a:r>
              <a:rPr lang="en-US" dirty="0" smtClean="0">
                <a:ea typeface="ヒラギノ丸ゴ ProN W4"/>
                <a:cs typeface="Lucida Grande"/>
              </a:rPr>
              <a:t>Primitive Model explicitly calculate many-body interactions with pairwise potentials</a:t>
            </a:r>
          </a:p>
          <a:p>
            <a:pPr lvl="1"/>
            <a:r>
              <a:rPr lang="en-US" dirty="0" smtClean="0">
                <a:ea typeface="ヒラギノ丸ゴ ProN W4"/>
                <a:cs typeface="Lucida Grande"/>
              </a:rPr>
              <a:t>EDL with tunable ion size, valence, and concentration</a:t>
            </a:r>
            <a:endParaRPr lang="en-US" dirty="0"/>
          </a:p>
          <a:p>
            <a:endParaRPr lang="en-US" sz="2500" dirty="0"/>
          </a:p>
          <a:p>
            <a:pPr>
              <a:buNone/>
            </a:pPr>
            <a:endParaRPr lang="en-US" sz="2500" dirty="0"/>
          </a:p>
        </p:txBody>
      </p:sp>
      <p:sp>
        <p:nvSpPr>
          <p:cNvPr id="23" name="Rectangle 22"/>
          <p:cNvSpPr/>
          <p:nvPr/>
        </p:nvSpPr>
        <p:spPr>
          <a:xfrm>
            <a:off x="3067704" y="4665000"/>
            <a:ext cx="45719" cy="2058941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3612507" y="5845158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315742" y="6239250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701603" y="4807447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3315742" y="5596129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3559953" y="6158559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3356087" y="4968829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3591467" y="5121229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3675162" y="5464962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3934293" y="6286301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3285463" y="5925849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108344" y="4665000"/>
            <a:ext cx="45719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57200" y="35114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or try more sophisticated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 models?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Model-free test of LDA behavior in planar EDLs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079" y="1667685"/>
            <a:ext cx="291530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Garamond"/>
                <a:ea typeface="ヒラギノ丸ゴ ProN W4"/>
                <a:cs typeface="Lucida Grande"/>
              </a:rPr>
              <a:t>Mean-field models modified to account for non-GC behavior.</a:t>
            </a:r>
            <a:endParaRPr lang="en-US" sz="2100" dirty="0">
              <a:latin typeface="Garamond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-40640" y="4665000"/>
            <a:ext cx="3108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Garamond"/>
                <a:ea typeface="ヒラギノ丸ゴ ProN W4"/>
                <a:cs typeface="Lucida Grande"/>
              </a:rPr>
              <a:t>PM with tunable characteristic scales.</a:t>
            </a:r>
            <a:endParaRPr lang="en-US" sz="2100" dirty="0">
              <a:latin typeface="Garamond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143903" y="1667685"/>
            <a:ext cx="1633741" cy="2058941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62000">
                <a:schemeClr val="tx2">
                  <a:lumMod val="40000"/>
                  <a:lumOff val="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067704" y="1667685"/>
            <a:ext cx="45719" cy="2058941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3108344" y="1667685"/>
            <a:ext cx="45719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067704" y="4665000"/>
            <a:ext cx="45719" cy="2058941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3612507" y="5845158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3315742" y="6239250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3701603" y="4807447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3315742" y="5596129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3559953" y="6158559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3356087" y="4968829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3591467" y="5121229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3675162" y="5464962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3934293" y="6286301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3285463" y="5925849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3108344" y="4665000"/>
            <a:ext cx="45719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Content Placeholder 87"/>
          <p:cNvSpPr>
            <a:spLocks noGrp="1"/>
          </p:cNvSpPr>
          <p:nvPr>
            <p:ph sz="quarter" idx="4"/>
          </p:nvPr>
        </p:nvSpPr>
        <p:spPr>
          <a:xfrm>
            <a:off x="4645025" y="1381077"/>
            <a:ext cx="4041775" cy="4822875"/>
          </a:xfrm>
        </p:spPr>
        <p:txBody>
          <a:bodyPr/>
          <a:lstStyle/>
          <a:p>
            <a:pPr>
              <a:buNone/>
            </a:pPr>
            <a:r>
              <a:rPr lang="en-US" dirty="0"/>
              <a:t>We derived a test to systematically determine whether LDAs can possibly describe an EDL that:</a:t>
            </a:r>
          </a:p>
          <a:p>
            <a:r>
              <a:rPr lang="en-US" sz="2100" dirty="0"/>
              <a:t>exploits the “similarity” of LDAs</a:t>
            </a:r>
          </a:p>
          <a:p>
            <a:r>
              <a:rPr lang="en-US" sz="2100" dirty="0"/>
              <a:t>only requires measured or simulated EDLs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Weakly-charged EDLs with low volume fractions: </a:t>
            </a:r>
            <a:endParaRPr lang="en-US" dirty="0">
              <a:latin typeface="Symbol"/>
              <a:ea typeface="ヒラギノ丸ゴ ProN W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55162" y="2058464"/>
            <a:ext cx="359092" cy="44693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Movie_pi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86929" y="1769531"/>
            <a:ext cx="6680200" cy="4826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4770" y="2058464"/>
            <a:ext cx="359092" cy="44693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86929" y="2058464"/>
            <a:ext cx="6663267" cy="4469335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Garamond"/>
                <a:ea typeface="ヒラギノ丸ゴ ProN W4"/>
                <a:cs typeface="Lucida Grande"/>
              </a:rPr>
              <a:t>Primitive Model LAMMPS simulation that treats 0.01 M</a:t>
            </a:r>
            <a:r>
              <a:rPr lang="en-US" sz="3600" dirty="0" smtClean="0">
                <a:latin typeface="Garamond"/>
                <a:ea typeface="ヒラギノ丸ゴ ProN W4"/>
                <a:cs typeface="Lucida Grande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Garamond"/>
                <a:ea typeface="ヒラギノ丸ゴ ProN W4"/>
                <a:cs typeface="Lucida Grande"/>
              </a:rPr>
              <a:t>[</a:t>
            </a:r>
            <a:r>
              <a:rPr lang="en-US" sz="3600" dirty="0" smtClean="0">
                <a:solidFill>
                  <a:srgbClr val="FF6600"/>
                </a:solidFill>
                <a:latin typeface="Garamond"/>
                <a:ea typeface="ヒラギノ丸ゴ ProN W4"/>
                <a:cs typeface="Lucida Grande"/>
              </a:rPr>
              <a:t>Na</a:t>
            </a:r>
            <a:r>
              <a:rPr lang="en-US" sz="3600" dirty="0" smtClean="0">
                <a:solidFill>
                  <a:srgbClr val="0000FF"/>
                </a:solidFill>
                <a:latin typeface="Garamond"/>
                <a:ea typeface="ヒラギノ丸ゴ ProN W4"/>
                <a:cs typeface="Lucida Grande"/>
              </a:rPr>
              <a:t>Cl</a:t>
            </a:r>
            <a:r>
              <a:rPr lang="en-US" sz="3600" dirty="0" smtClean="0">
                <a:solidFill>
                  <a:schemeClr val="tx1"/>
                </a:solidFill>
                <a:latin typeface="Garamond"/>
                <a:ea typeface="ヒラギノ丸ゴ ProN W4"/>
                <a:cs typeface="Lucida Grande"/>
              </a:rPr>
              <a:t>]:</a:t>
            </a:r>
          </a:p>
          <a:p>
            <a:pPr algn="ctr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Garamond"/>
                <a:ea typeface="ヒラギノ丸ゴ ProN W4"/>
                <a:cs typeface="Lucida Grande"/>
              </a:rPr>
              <a:t> as repulsive WCA ions</a:t>
            </a:r>
          </a:p>
          <a:p>
            <a:pPr algn="ctr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Garamond"/>
                <a:ea typeface="ヒラギノ丸ゴ ProN W4"/>
                <a:cs typeface="Lucida Grande"/>
              </a:rPr>
              <a:t> with long-range electrostatics</a:t>
            </a:r>
          </a:p>
          <a:p>
            <a:pPr algn="ctr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Garamond"/>
                <a:ea typeface="ヒラギノ丸ゴ ProN W4"/>
                <a:cs typeface="Lucida Grande"/>
              </a:rPr>
              <a:t> in an implicit Langevin solvent</a:t>
            </a:r>
            <a:endParaRPr lang="en-US" sz="3600" b="1" dirty="0">
              <a:solidFill>
                <a:schemeClr val="tx1"/>
              </a:solidFill>
              <a:latin typeface="Garamond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425182" y="880006"/>
            <a:ext cx="2768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Validation_AOShiny_POVray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03862" y="1780953"/>
            <a:ext cx="6654799" cy="479764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955162" y="2058464"/>
            <a:ext cx="359092" cy="44693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44770" y="2058464"/>
            <a:ext cx="359092" cy="44693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Weakly-charged EDLs with low volume fractions: </a:t>
            </a:r>
            <a:endParaRPr lang="en-US" dirty="0">
              <a:latin typeface="Symbol"/>
              <a:ea typeface="ヒラギノ丸ゴ ProN W4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425182" y="880006"/>
            <a:ext cx="2768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GC accurately predicts low volume fraction EDLs</a:t>
            </a:r>
            <a:endParaRPr lang="en-US" dirty="0">
              <a:latin typeface="Symbol"/>
              <a:ea typeface="ヒラギノ丸ゴ ProN W4"/>
            </a:endParaRPr>
          </a:p>
        </p:txBody>
      </p:sp>
      <p:pic>
        <p:nvPicPr>
          <p:cNvPr id="25" name="Picture 24" descr="P1_PRL_F2_ra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62" y="1727327"/>
            <a:ext cx="7703328" cy="45717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9656" y="2446497"/>
            <a:ext cx="862374" cy="2550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4231333" y="5023733"/>
            <a:ext cx="862374" cy="2550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10800000" flipV="1">
            <a:off x="1790546" y="4728582"/>
            <a:ext cx="1615135" cy="573704"/>
          </a:xfrm>
          <a:prstGeom prst="line">
            <a:avLst/>
          </a:prstGeom>
          <a:ln w="57150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668270" y="5952512"/>
            <a:ext cx="4686300" cy="3302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 rot="16200000">
            <a:off x="-1026585" y="3574016"/>
            <a:ext cx="3721100" cy="4953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515360" y="4390390"/>
            <a:ext cx="1117600" cy="5461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4642485" y="4508500"/>
            <a:ext cx="203200" cy="3302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990148" y="4508818"/>
            <a:ext cx="546100" cy="3302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6125782" y="4508818"/>
            <a:ext cx="558800" cy="3302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5666042" y="4554220"/>
            <a:ext cx="419100" cy="2540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5556885" y="4808220"/>
            <a:ext cx="63500" cy="1397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4866005" y="4808220"/>
            <a:ext cx="63500" cy="1397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6725285" y="4459605"/>
            <a:ext cx="1651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101600" y="223839"/>
            <a:ext cx="895772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GC theory exhibits “similarity”</a:t>
            </a:r>
            <a:endParaRPr lang="en-US" dirty="0">
              <a:latin typeface="Symbol"/>
              <a:ea typeface="ヒラギノ丸ゴ ProN W4"/>
            </a:endParaRPr>
          </a:p>
        </p:txBody>
      </p:sp>
      <p:pic>
        <p:nvPicPr>
          <p:cNvPr id="25" name="Picture 24" descr="P1_PRL_F2_ra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62" y="1727327"/>
            <a:ext cx="7703328" cy="457170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29656" y="2446497"/>
            <a:ext cx="862374" cy="2550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 rot="16200000">
            <a:off x="4231333" y="5023733"/>
            <a:ext cx="862374" cy="2550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72292" y="2093579"/>
            <a:ext cx="2198095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latin typeface="Garamond"/>
                <a:ea typeface="ヒラギノ丸ゴ ProN W4"/>
                <a:cs typeface="Lucida Grande"/>
              </a:rPr>
              <a:t>          from</a:t>
            </a:r>
          </a:p>
          <a:p>
            <a:r>
              <a:rPr lang="en-US" sz="2500" dirty="0" smtClean="0">
                <a:solidFill>
                  <a:srgbClr val="FF0000"/>
                </a:solidFill>
                <a:latin typeface="Garamond"/>
                <a:ea typeface="ヒラギノ丸ゴ ProN W4"/>
                <a:cs typeface="Lucida Grande"/>
              </a:rPr>
              <a:t>lower</a:t>
            </a:r>
            <a:endParaRPr lang="en-US" sz="2500" dirty="0" smtClean="0">
              <a:latin typeface="Garamond"/>
              <a:ea typeface="ヒラギノ丸ゴ ProN W4"/>
              <a:cs typeface="Lucida Grande"/>
            </a:endParaRPr>
          </a:p>
          <a:p>
            <a:r>
              <a:rPr lang="en-US" sz="2500" dirty="0" smtClean="0">
                <a:latin typeface="Garamond"/>
                <a:ea typeface="ヒラギノ丸ゴ ProN W4"/>
                <a:cs typeface="Lucida Grande"/>
              </a:rPr>
              <a:t>can be shifted bulkwards onto </a:t>
            </a:r>
          </a:p>
          <a:p>
            <a:r>
              <a:rPr lang="en-US" sz="2500" dirty="0" smtClean="0">
                <a:solidFill>
                  <a:srgbClr val="0000FF"/>
                </a:solidFill>
                <a:latin typeface="Garamond"/>
                <a:ea typeface="ヒラギノ丸ゴ ProN W4"/>
                <a:cs typeface="Lucida Grande"/>
              </a:rPr>
              <a:t>higher</a:t>
            </a:r>
            <a:endParaRPr lang="en-US" sz="2500" dirty="0">
              <a:solidFill>
                <a:srgbClr val="0000FF"/>
              </a:solidFill>
              <a:latin typeface="Garamond"/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652320" y="2185990"/>
            <a:ext cx="711200" cy="3429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668270" y="5952512"/>
            <a:ext cx="4686300" cy="3302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 rot="16200000">
            <a:off x="-1026585" y="3574016"/>
            <a:ext cx="3721100" cy="4953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414353" y="2559370"/>
            <a:ext cx="203200" cy="3048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515953" y="3697923"/>
            <a:ext cx="203200" cy="304800"/>
          </a:xfrm>
          <a:prstGeom prst="rect">
            <a:avLst/>
          </a:prstGeom>
        </p:spPr>
      </p:pic>
      <p:pic>
        <p:nvPicPr>
          <p:cNvPr id="29" name="Picture 28" descr="F1_shift.png"/>
          <p:cNvPicPr>
            <a:picLocks noChangeAspect="1"/>
          </p:cNvPicPr>
          <p:nvPr/>
        </p:nvPicPr>
        <p:blipFill>
          <a:blip r:embed="rId14"/>
          <a:srcRect t="6394" r="4729"/>
          <a:stretch>
            <a:fillRect/>
          </a:stretch>
        </p:blipFill>
        <p:spPr>
          <a:xfrm>
            <a:off x="4770388" y="2301291"/>
            <a:ext cx="2996160" cy="2177307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 rot="10800000">
            <a:off x="5313680" y="3870961"/>
            <a:ext cx="830798" cy="1588"/>
          </a:xfrm>
          <a:prstGeom prst="line">
            <a:avLst/>
          </a:prstGeom>
          <a:ln w="57150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101600" y="223839"/>
            <a:ext cx="895772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ヒラギノ丸ゴ ProN W4"/>
                <a:cs typeface="Lucida Grande"/>
              </a:rPr>
              <a:t>If measured EDL profiles are similar, then there exists a suitable LDA.</a:t>
            </a:r>
            <a:endParaRPr lang="en-US" dirty="0"/>
          </a:p>
        </p:txBody>
      </p:sp>
      <p:pic>
        <p:nvPicPr>
          <p:cNvPr id="25" name="Picture 24" descr="P1_PRL_F2_ra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62" y="1727327"/>
            <a:ext cx="7703328" cy="457170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29656" y="2446497"/>
            <a:ext cx="862374" cy="2550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 rot="16200000">
            <a:off x="4231333" y="5023733"/>
            <a:ext cx="862374" cy="2550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668270" y="5952512"/>
            <a:ext cx="4686300" cy="3302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 rot="16200000">
            <a:off x="-1026585" y="3574016"/>
            <a:ext cx="3721100" cy="495300"/>
          </a:xfrm>
          <a:prstGeom prst="rect">
            <a:avLst/>
          </a:prstGeom>
        </p:spPr>
      </p:pic>
      <p:pic>
        <p:nvPicPr>
          <p:cNvPr id="29" name="Picture 28" descr="F1_shift.png"/>
          <p:cNvPicPr>
            <a:picLocks noChangeAspect="1"/>
          </p:cNvPicPr>
          <p:nvPr/>
        </p:nvPicPr>
        <p:blipFill>
          <a:blip r:embed="rId8"/>
          <a:srcRect t="6394" r="4729"/>
          <a:stretch>
            <a:fillRect/>
          </a:stretch>
        </p:blipFill>
        <p:spPr>
          <a:xfrm>
            <a:off x="4770388" y="2301291"/>
            <a:ext cx="2996160" cy="2177307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 rot="10800000">
            <a:off x="5313680" y="3870961"/>
            <a:ext cx="830798" cy="1588"/>
          </a:xfrm>
          <a:prstGeom prst="line">
            <a:avLst/>
          </a:prstGeom>
          <a:ln w="57150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72292" y="2093579"/>
            <a:ext cx="2198095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latin typeface="Garamond"/>
                <a:ea typeface="ヒラギノ丸ゴ ProN W4"/>
                <a:cs typeface="Lucida Grande"/>
              </a:rPr>
              <a:t>          from</a:t>
            </a:r>
          </a:p>
          <a:p>
            <a:r>
              <a:rPr lang="en-US" sz="2500" dirty="0" smtClean="0">
                <a:solidFill>
                  <a:srgbClr val="FF0000"/>
                </a:solidFill>
                <a:latin typeface="Garamond"/>
                <a:ea typeface="ヒラギノ丸ゴ ProN W4"/>
                <a:cs typeface="Lucida Grande"/>
              </a:rPr>
              <a:t>lower</a:t>
            </a:r>
            <a:endParaRPr lang="en-US" sz="2500" dirty="0" smtClean="0">
              <a:latin typeface="Garamond"/>
              <a:ea typeface="ヒラギノ丸ゴ ProN W4"/>
              <a:cs typeface="Lucida Grande"/>
            </a:endParaRPr>
          </a:p>
          <a:p>
            <a:r>
              <a:rPr lang="en-US" sz="2500" dirty="0" smtClean="0">
                <a:latin typeface="Garamond"/>
                <a:ea typeface="ヒラギノ丸ゴ ProN W4"/>
                <a:cs typeface="Lucida Grande"/>
              </a:rPr>
              <a:t>can be shifted bulkwards onto </a:t>
            </a:r>
          </a:p>
          <a:p>
            <a:r>
              <a:rPr lang="en-US" sz="2500" dirty="0" smtClean="0">
                <a:solidFill>
                  <a:srgbClr val="0000FF"/>
                </a:solidFill>
                <a:latin typeface="Garamond"/>
                <a:ea typeface="ヒラギノ丸ゴ ProN W4"/>
                <a:cs typeface="Lucida Grande"/>
              </a:rPr>
              <a:t>higher</a:t>
            </a:r>
            <a:endParaRPr lang="en-US" sz="2500" dirty="0">
              <a:solidFill>
                <a:srgbClr val="0000FF"/>
              </a:solidFill>
              <a:latin typeface="Garamond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652320" y="2185990"/>
            <a:ext cx="711200" cy="3429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3414353" y="2559370"/>
            <a:ext cx="203200" cy="3048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3515953" y="3697923"/>
            <a:ext cx="2032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11238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Garamond"/>
                <a:cs typeface="Garamond"/>
              </a:rPr>
              <a:t>All mean-field LDAs exhibit similarity</a:t>
            </a:r>
            <a:endParaRPr lang="en-US" sz="4000" dirty="0">
              <a:latin typeface="Garamond"/>
              <a:cs typeface="Garamond"/>
            </a:endParaRPr>
          </a:p>
        </p:txBody>
      </p:sp>
      <p:pic>
        <p:nvPicPr>
          <p:cNvPr id="47" name="Picture 46" descr="Similarit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464340" y="820266"/>
            <a:ext cx="6202650" cy="3191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11238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Garamond"/>
                <a:cs typeface="Garamond"/>
              </a:rPr>
              <a:t>All mean-field LDAs exhibit similarity</a:t>
            </a:r>
            <a:endParaRPr lang="en-US" sz="4000" dirty="0">
              <a:latin typeface="Garamond"/>
              <a:cs typeface="Garamond"/>
            </a:endParaRPr>
          </a:p>
        </p:txBody>
      </p:sp>
      <p:pic>
        <p:nvPicPr>
          <p:cNvPr id="47" name="Picture 46" descr="Similarit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464340" y="820266"/>
            <a:ext cx="6202650" cy="31914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60" y="4011671"/>
            <a:ext cx="37956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aramond"/>
              </a:rPr>
              <a:t>LDA ions do not “know” where the wall is: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652297" y="4563486"/>
            <a:ext cx="4800600" cy="381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98301" y="5072718"/>
            <a:ext cx="3795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Effective charge density:</a:t>
            </a:r>
            <a:endParaRPr lang="en-US" sz="2800" i="1" dirty="0">
              <a:latin typeface="Garamond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139977" y="4935221"/>
            <a:ext cx="39370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861833" y="1962325"/>
            <a:ext cx="1633741" cy="2058941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62000">
                <a:schemeClr val="tx2">
                  <a:lumMod val="40000"/>
                  <a:lumOff val="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Ions make up Electric Double Layers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01713"/>
            <a:ext cx="5892800" cy="639761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Example: </a:t>
            </a:r>
            <a:r>
              <a:rPr lang="en-US" dirty="0">
                <a:solidFill>
                  <a:srgbClr val="FF6600"/>
                </a:solidFill>
              </a:rPr>
              <a:t>Charge plate </a:t>
            </a:r>
            <a:r>
              <a:rPr lang="en-US" dirty="0"/>
              <a:t>in a buffer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1785634" y="1962325"/>
            <a:ext cx="45719" cy="2058941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Oval 197"/>
          <p:cNvSpPr>
            <a:spLocks noChangeAspect="1"/>
          </p:cNvSpPr>
          <p:nvPr/>
        </p:nvSpPr>
        <p:spPr>
          <a:xfrm>
            <a:off x="2330437" y="3142483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9" name="Oval 198"/>
          <p:cNvSpPr>
            <a:spLocks noChangeAspect="1"/>
          </p:cNvSpPr>
          <p:nvPr/>
        </p:nvSpPr>
        <p:spPr>
          <a:xfrm>
            <a:off x="2033672" y="3536575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0" name="Oval 199"/>
          <p:cNvSpPr>
            <a:spLocks noChangeAspect="1"/>
          </p:cNvSpPr>
          <p:nvPr/>
        </p:nvSpPr>
        <p:spPr>
          <a:xfrm>
            <a:off x="2531293" y="2104772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Oval 200"/>
          <p:cNvSpPr>
            <a:spLocks noChangeAspect="1"/>
          </p:cNvSpPr>
          <p:nvPr/>
        </p:nvSpPr>
        <p:spPr>
          <a:xfrm>
            <a:off x="2033672" y="28934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Oval 201"/>
          <p:cNvSpPr>
            <a:spLocks noChangeAspect="1"/>
          </p:cNvSpPr>
          <p:nvPr/>
        </p:nvSpPr>
        <p:spPr>
          <a:xfrm>
            <a:off x="2277883" y="345588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Oval 202"/>
          <p:cNvSpPr>
            <a:spLocks noChangeAspect="1"/>
          </p:cNvSpPr>
          <p:nvPr/>
        </p:nvSpPr>
        <p:spPr>
          <a:xfrm>
            <a:off x="2074017" y="22661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Oval 203"/>
          <p:cNvSpPr>
            <a:spLocks noChangeAspect="1"/>
          </p:cNvSpPr>
          <p:nvPr/>
        </p:nvSpPr>
        <p:spPr>
          <a:xfrm>
            <a:off x="2309397" y="24185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Oval 204"/>
          <p:cNvSpPr>
            <a:spLocks noChangeAspect="1"/>
          </p:cNvSpPr>
          <p:nvPr/>
        </p:nvSpPr>
        <p:spPr>
          <a:xfrm>
            <a:off x="2393092" y="2762287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Oval 205"/>
          <p:cNvSpPr>
            <a:spLocks noChangeAspect="1"/>
          </p:cNvSpPr>
          <p:nvPr/>
        </p:nvSpPr>
        <p:spPr>
          <a:xfrm>
            <a:off x="2652223" y="3583626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4" name="Oval 213"/>
          <p:cNvSpPr>
            <a:spLocks noChangeAspect="1"/>
          </p:cNvSpPr>
          <p:nvPr/>
        </p:nvSpPr>
        <p:spPr>
          <a:xfrm>
            <a:off x="2003393" y="3223174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826274" y="1962325"/>
            <a:ext cx="45719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ight Brace 25"/>
          <p:cNvSpPr/>
          <p:nvPr/>
        </p:nvSpPr>
        <p:spPr>
          <a:xfrm rot="5400000">
            <a:off x="1752040" y="4145293"/>
            <a:ext cx="1104900" cy="856846"/>
          </a:xfrm>
          <a:prstGeom prst="rightBrace">
            <a:avLst/>
          </a:prstGeom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45414" y="5069840"/>
            <a:ext cx="2679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aramond"/>
              </a:rPr>
              <a:t>EDLs form at interfaces between charged surfaces and ionic fluids.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33474"/>
            <a:ext cx="4498975" cy="4822875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11238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Garamond"/>
                <a:cs typeface="Garamond"/>
              </a:rPr>
              <a:t>All mean-field LDAs exhibit similarity</a:t>
            </a:r>
            <a:endParaRPr lang="en-US" sz="4000" dirty="0">
              <a:latin typeface="Garamond"/>
              <a:cs typeface="Garamond"/>
            </a:endParaRPr>
          </a:p>
        </p:txBody>
      </p:sp>
      <p:pic>
        <p:nvPicPr>
          <p:cNvPr id="47" name="Picture 46" descr="Similarit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464340" y="820266"/>
            <a:ext cx="6202650" cy="31914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60" y="4011671"/>
            <a:ext cx="37956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aramond"/>
              </a:rPr>
              <a:t>LDA ions do not “know” where the wall is: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652297" y="4563486"/>
            <a:ext cx="4800600" cy="381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98301" y="5072718"/>
            <a:ext cx="3795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Effective charge density:</a:t>
            </a:r>
            <a:endParaRPr lang="en-US" sz="2800" i="1" dirty="0">
              <a:latin typeface="Garamond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139977" y="4935221"/>
            <a:ext cx="3937000" cy="91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98" y="5849938"/>
            <a:ext cx="37956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aramond"/>
              </a:rPr>
              <a:t>Combining these expressions: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709478" y="5849938"/>
            <a:ext cx="3670300" cy="88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Solving with Method of Characteristics</a:t>
            </a:r>
            <a:endParaRPr lang="en-US" dirty="0">
              <a:latin typeface="Symbol"/>
              <a:ea typeface="ヒラギノ丸ゴ ProN W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2312458"/>
            <a:ext cx="862374" cy="401477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Left Brace 55"/>
          <p:cNvSpPr/>
          <p:nvPr/>
        </p:nvSpPr>
        <p:spPr>
          <a:xfrm rot="5400000">
            <a:off x="1382687" y="2705083"/>
            <a:ext cx="631434" cy="715053"/>
          </a:xfrm>
          <a:prstGeom prst="leftBrac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1872527" y="2051050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2718871" y="2621004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1928234" y="3994692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689123" y="4961933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-506328" y="4111790"/>
            <a:ext cx="5125255" cy="1588"/>
          </a:xfrm>
          <a:prstGeom prst="line">
            <a:avLst/>
          </a:prstGeom>
          <a:ln w="571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>
            <a:spLocks noChangeAspect="1"/>
          </p:cNvSpPr>
          <p:nvPr/>
        </p:nvSpPr>
        <p:spPr>
          <a:xfrm>
            <a:off x="2567796" y="4870231"/>
            <a:ext cx="183404" cy="18340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2172035" y="6276436"/>
            <a:ext cx="183404" cy="18340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2823273" y="5775639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788853" y="2461578"/>
            <a:ext cx="3670300" cy="8890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423693" y="2326958"/>
            <a:ext cx="571500" cy="3302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737870" y="4064318"/>
            <a:ext cx="292100" cy="304800"/>
          </a:xfrm>
          <a:prstGeom prst="rect">
            <a:avLst/>
          </a:prstGeom>
        </p:spPr>
      </p:pic>
      <p:sp>
        <p:nvSpPr>
          <p:cNvPr id="24" name="Content Placeholder 5"/>
          <p:cNvSpPr>
            <a:spLocks noGrp="1"/>
          </p:cNvSpPr>
          <p:nvPr>
            <p:ph sz="quarter" idx="4"/>
          </p:nvPr>
        </p:nvSpPr>
        <p:spPr>
          <a:xfrm>
            <a:off x="3129279" y="3378327"/>
            <a:ext cx="5329873" cy="2331922"/>
          </a:xfrm>
        </p:spPr>
        <p:txBody>
          <a:bodyPr/>
          <a:lstStyle/>
          <a:p>
            <a:r>
              <a:rPr lang="en-US" dirty="0"/>
              <a:t>Given the free charge density at contact, </a:t>
            </a:r>
            <a:r>
              <a:rPr lang="en-US" i="1" dirty="0"/>
              <a:t>              </a:t>
            </a:r>
            <a:r>
              <a:rPr lang="en-US" i="1" dirty="0">
                <a:solidFill>
                  <a:schemeClr val="bg1"/>
                </a:solidFill>
              </a:rPr>
              <a:t>dddddddd </a:t>
            </a:r>
            <a:r>
              <a:rPr lang="en-US" dirty="0"/>
              <a:t>can be solved explicitly</a:t>
            </a:r>
          </a:p>
          <a:p>
            <a:r>
              <a:rPr lang="en-US" i="1" dirty="0"/>
              <a:t>  </a:t>
            </a:r>
            <a:r>
              <a:rPr lang="en-US" dirty="0"/>
              <a:t>  then collapses LDA EDLs in a given electrolyte onto a single master curve</a:t>
            </a:r>
          </a:p>
          <a:p>
            <a:pPr lvl="1"/>
            <a:r>
              <a:rPr lang="en-US" dirty="0"/>
              <a:t>If not,</a:t>
            </a:r>
            <a:r>
              <a:rPr lang="en-US" i="1" dirty="0"/>
              <a:t> </a:t>
            </a:r>
            <a:r>
              <a:rPr lang="en-US" dirty="0"/>
              <a:t>the LDA approach itself is bound to fail.</a:t>
            </a: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657283" y="3860596"/>
            <a:ext cx="914400" cy="3175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3626803" y="4318318"/>
            <a:ext cx="203200" cy="24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Solving with Method of Characteristics</a:t>
            </a:r>
            <a:endParaRPr lang="en-US" dirty="0">
              <a:latin typeface="Symbol"/>
              <a:ea typeface="ヒラギノ丸ゴ ProN W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2312458"/>
            <a:ext cx="862374" cy="401477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Left Brace 55"/>
          <p:cNvSpPr/>
          <p:nvPr/>
        </p:nvSpPr>
        <p:spPr>
          <a:xfrm rot="5400000">
            <a:off x="1382687" y="2705083"/>
            <a:ext cx="631434" cy="715053"/>
          </a:xfrm>
          <a:prstGeom prst="leftBrac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1872527" y="2051050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2718871" y="2621004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1928234" y="3994692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689123" y="4961933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-506328" y="4111790"/>
            <a:ext cx="5125255" cy="1588"/>
          </a:xfrm>
          <a:prstGeom prst="line">
            <a:avLst/>
          </a:prstGeom>
          <a:ln w="571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>
            <a:spLocks noChangeAspect="1"/>
          </p:cNvSpPr>
          <p:nvPr/>
        </p:nvSpPr>
        <p:spPr>
          <a:xfrm>
            <a:off x="2567796" y="4870231"/>
            <a:ext cx="183404" cy="18340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2172035" y="6276436"/>
            <a:ext cx="183404" cy="18340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2823273" y="5775639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788853" y="2461578"/>
            <a:ext cx="3670300" cy="8890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423693" y="2326958"/>
            <a:ext cx="571500" cy="3302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737870" y="4064318"/>
            <a:ext cx="292100" cy="3048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922595" y="5748338"/>
            <a:ext cx="6172200" cy="965200"/>
          </a:xfrm>
          <a:prstGeom prst="rect">
            <a:avLst/>
          </a:prstGeom>
        </p:spPr>
      </p:pic>
      <p:sp>
        <p:nvSpPr>
          <p:cNvPr id="21" name="Content Placeholder 5"/>
          <p:cNvSpPr>
            <a:spLocks noGrp="1"/>
          </p:cNvSpPr>
          <p:nvPr>
            <p:ph sz="quarter" idx="4"/>
          </p:nvPr>
        </p:nvSpPr>
        <p:spPr>
          <a:xfrm>
            <a:off x="3129279" y="3378327"/>
            <a:ext cx="5329873" cy="2331922"/>
          </a:xfrm>
        </p:spPr>
        <p:txBody>
          <a:bodyPr/>
          <a:lstStyle/>
          <a:p>
            <a:r>
              <a:rPr lang="en-US" dirty="0"/>
              <a:t>Given the free charge density at contact, </a:t>
            </a:r>
            <a:r>
              <a:rPr lang="en-US" i="1" dirty="0"/>
              <a:t>              </a:t>
            </a:r>
            <a:r>
              <a:rPr lang="en-US" i="1" dirty="0">
                <a:solidFill>
                  <a:schemeClr val="bg1"/>
                </a:solidFill>
              </a:rPr>
              <a:t>dddddddd </a:t>
            </a:r>
            <a:r>
              <a:rPr lang="en-US" dirty="0"/>
              <a:t>can be solved explicitly</a:t>
            </a:r>
          </a:p>
          <a:p>
            <a:r>
              <a:rPr lang="en-US" i="1" dirty="0"/>
              <a:t>  </a:t>
            </a:r>
            <a:r>
              <a:rPr lang="en-US" dirty="0"/>
              <a:t>  then collapses LDA EDLs in a given electrolyte onto a single master curve</a:t>
            </a:r>
          </a:p>
          <a:p>
            <a:pPr lvl="1"/>
            <a:r>
              <a:rPr lang="en-US" dirty="0"/>
              <a:t>If not,</a:t>
            </a:r>
            <a:r>
              <a:rPr lang="en-US" i="1" dirty="0"/>
              <a:t> </a:t>
            </a:r>
            <a:r>
              <a:rPr lang="en-US" dirty="0"/>
              <a:t>the LDA approach itself is bound to fail.</a:t>
            </a: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3657283" y="3860596"/>
            <a:ext cx="914400" cy="317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3626803" y="4318318"/>
            <a:ext cx="203200" cy="24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Gouy-Chapman theory permits an analytical solution</a:t>
            </a:r>
            <a:endParaRPr lang="en-US" dirty="0">
              <a:latin typeface="Symbol"/>
              <a:ea typeface="ヒラギノ丸ゴ ProN W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2312458"/>
            <a:ext cx="862374" cy="401477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Left Brace 55"/>
          <p:cNvSpPr/>
          <p:nvPr/>
        </p:nvSpPr>
        <p:spPr>
          <a:xfrm rot="5400000">
            <a:off x="1382687" y="2705083"/>
            <a:ext cx="631434" cy="715053"/>
          </a:xfrm>
          <a:prstGeom prst="leftBrac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1872527" y="2051050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2718871" y="2621004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1928234" y="3994692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689123" y="4961933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-506328" y="4111790"/>
            <a:ext cx="5125255" cy="1588"/>
          </a:xfrm>
          <a:prstGeom prst="line">
            <a:avLst/>
          </a:prstGeom>
          <a:ln w="571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>
            <a:spLocks noChangeAspect="1"/>
          </p:cNvSpPr>
          <p:nvPr/>
        </p:nvSpPr>
        <p:spPr>
          <a:xfrm>
            <a:off x="2567796" y="4870231"/>
            <a:ext cx="183404" cy="18340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2172035" y="6276436"/>
            <a:ext cx="183404" cy="18340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2823273" y="5775639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" name="Straight Connector 81"/>
          <p:cNvCxnSpPr/>
          <p:nvPr/>
        </p:nvCxnSpPr>
        <p:spPr>
          <a:xfrm rot="5400000">
            <a:off x="7560046" y="2244360"/>
            <a:ext cx="810794" cy="1"/>
          </a:xfrm>
          <a:prstGeom prst="line">
            <a:avLst/>
          </a:prstGeom>
          <a:ln w="57150" cmpd="sng">
            <a:solidFill>
              <a:schemeClr val="tx1"/>
            </a:solidFill>
            <a:prstDash val="solid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098054" y="1448356"/>
            <a:ext cx="411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Known from GC theory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Garamond"/>
                <a:ea typeface="ヒラギノ丸ゴ ProN W4"/>
                <a:cs typeface="Lucida Grande"/>
              </a:rPr>
              <a:t>(or simulated profiles)</a:t>
            </a:r>
            <a:endParaRPr lang="en-US" sz="2800" dirty="0">
              <a:solidFill>
                <a:schemeClr val="bg1"/>
              </a:solidFill>
              <a:latin typeface="Garamond"/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788853" y="2461578"/>
            <a:ext cx="3670300" cy="8890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423693" y="2326958"/>
            <a:ext cx="571500" cy="3302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737870" y="4064318"/>
            <a:ext cx="2921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Gouy-Chapman theory permits an analytical solution</a:t>
            </a:r>
            <a:endParaRPr lang="en-US" dirty="0">
              <a:latin typeface="Symbol"/>
              <a:ea typeface="ヒラギノ丸ゴ ProN W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2312458"/>
            <a:ext cx="862374" cy="401477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1872527" y="2051050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2718871" y="2621004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1928234" y="3994692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689123" y="4961933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-506328" y="4111790"/>
            <a:ext cx="5125255" cy="1588"/>
          </a:xfrm>
          <a:prstGeom prst="line">
            <a:avLst/>
          </a:prstGeom>
          <a:ln w="571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>
            <a:spLocks noChangeAspect="1"/>
          </p:cNvSpPr>
          <p:nvPr/>
        </p:nvSpPr>
        <p:spPr>
          <a:xfrm>
            <a:off x="2567796" y="4870231"/>
            <a:ext cx="183404" cy="18340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2172035" y="6276436"/>
            <a:ext cx="183404" cy="18340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2823273" y="5775639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Left Brace 60"/>
          <p:cNvSpPr/>
          <p:nvPr/>
        </p:nvSpPr>
        <p:spPr>
          <a:xfrm rot="5400000">
            <a:off x="1382687" y="2705083"/>
            <a:ext cx="631434" cy="715053"/>
          </a:xfrm>
          <a:prstGeom prst="leftBrac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4" name="Picture 63" descr="Contact_vs_Ap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237" y="3646239"/>
            <a:ext cx="2229323" cy="3028973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 rot="16200000">
            <a:off x="8083196" y="5717669"/>
            <a:ext cx="349637" cy="1568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10800000">
            <a:off x="7572562" y="3994691"/>
            <a:ext cx="176398" cy="1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rot="16200000">
            <a:off x="6197150" y="4757301"/>
            <a:ext cx="1438449" cy="423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 rot="16200000">
            <a:off x="6404135" y="4705131"/>
            <a:ext cx="1041400" cy="3302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8197850" y="6408738"/>
            <a:ext cx="165100" cy="2540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791452" y="3852874"/>
            <a:ext cx="939800" cy="31750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4788853" y="2461578"/>
            <a:ext cx="3670300" cy="8890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1423693" y="2326958"/>
            <a:ext cx="571500" cy="3302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737870" y="4064318"/>
            <a:ext cx="292100" cy="304800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 rot="5400000">
            <a:off x="7560046" y="2244360"/>
            <a:ext cx="810794" cy="1"/>
          </a:xfrm>
          <a:prstGeom prst="line">
            <a:avLst/>
          </a:prstGeom>
          <a:ln w="57150" cmpd="sng">
            <a:solidFill>
              <a:schemeClr val="tx1"/>
            </a:solidFill>
            <a:prstDash val="solid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98054" y="1448356"/>
            <a:ext cx="411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Known from GC theory</a:t>
            </a:r>
          </a:p>
          <a:p>
            <a:pPr algn="ctr"/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(or simulated profiles)</a:t>
            </a:r>
            <a:endParaRPr lang="en-US" sz="2800" dirty="0">
              <a:latin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57200" y="2312458"/>
            <a:ext cx="862374" cy="401477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1872527" y="2051050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2718871" y="2621004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1928234" y="3994692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689123" y="4961933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-506328" y="4111790"/>
            <a:ext cx="5125255" cy="1588"/>
          </a:xfrm>
          <a:prstGeom prst="line">
            <a:avLst/>
          </a:prstGeom>
          <a:ln w="571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>
            <a:spLocks noChangeAspect="1"/>
          </p:cNvSpPr>
          <p:nvPr/>
        </p:nvSpPr>
        <p:spPr>
          <a:xfrm>
            <a:off x="2567796" y="4870231"/>
            <a:ext cx="183404" cy="18340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2172035" y="6276436"/>
            <a:ext cx="183404" cy="18340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2823273" y="5775639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Left Brace 32"/>
          <p:cNvSpPr/>
          <p:nvPr/>
        </p:nvSpPr>
        <p:spPr>
          <a:xfrm rot="5400000">
            <a:off x="1382687" y="2705083"/>
            <a:ext cx="631434" cy="715053"/>
          </a:xfrm>
          <a:prstGeom prst="leftBrac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 descr="Contact_vs_Ap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237" y="3646239"/>
            <a:ext cx="2229323" cy="302897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 rot="16200000">
            <a:off x="8083196" y="5717669"/>
            <a:ext cx="349637" cy="1568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10800000">
            <a:off x="7572562" y="3994691"/>
            <a:ext cx="176398" cy="1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rot="16200000">
            <a:off x="6197150" y="4757301"/>
            <a:ext cx="1438449" cy="423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 rot="16200000">
            <a:off x="6404135" y="4705131"/>
            <a:ext cx="1041400" cy="3302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8197850" y="6408738"/>
            <a:ext cx="165100" cy="2540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791452" y="3852874"/>
            <a:ext cx="939800" cy="3175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4788853" y="2461578"/>
            <a:ext cx="3670300" cy="8890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1423693" y="2326958"/>
            <a:ext cx="571500" cy="330200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737870" y="4064318"/>
            <a:ext cx="292100" cy="30480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rot="16200000">
            <a:off x="2912910" y="3033214"/>
            <a:ext cx="349637" cy="1039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2203039" y="3402399"/>
            <a:ext cx="4724400" cy="1206500"/>
          </a:xfrm>
          <a:prstGeom prst="rect">
            <a:avLst/>
          </a:prstGeom>
        </p:spPr>
      </p:pic>
      <p:sp>
        <p:nvSpPr>
          <p:cNvPr id="35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SGC</a:t>
            </a:r>
            <a:r>
              <a:rPr lang="en-US" dirty="0" smtClean="0"/>
              <a:t>  collapses point-like EDL regimes</a:t>
            </a:r>
            <a:endParaRPr lang="en-US" dirty="0">
              <a:latin typeface="Symbol"/>
              <a:ea typeface="ヒラギノ丸ゴ ProN W4"/>
            </a:endParaRPr>
          </a:p>
        </p:txBody>
      </p:sp>
      <p:pic>
        <p:nvPicPr>
          <p:cNvPr id="45" name="Picture 4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784860" y="623463"/>
            <a:ext cx="8763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Solution yields a similarity coordinate that characterizes the GC model</a:t>
            </a:r>
            <a:endParaRPr lang="en-US" dirty="0">
              <a:latin typeface="Symbol"/>
              <a:ea typeface="ヒラギノ丸ゴ ProN W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2312458"/>
            <a:ext cx="862374" cy="401477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1872527" y="2051050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2718871" y="2621004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1928234" y="3994692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689123" y="4961933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-506328" y="4111790"/>
            <a:ext cx="5125255" cy="1588"/>
          </a:xfrm>
          <a:prstGeom prst="line">
            <a:avLst/>
          </a:prstGeom>
          <a:ln w="571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>
            <a:spLocks noChangeAspect="1"/>
          </p:cNvSpPr>
          <p:nvPr/>
        </p:nvSpPr>
        <p:spPr>
          <a:xfrm>
            <a:off x="2567796" y="4870231"/>
            <a:ext cx="183404" cy="18340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2172035" y="6276436"/>
            <a:ext cx="183404" cy="18340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2823273" y="5775639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Left Brace 32"/>
          <p:cNvSpPr/>
          <p:nvPr/>
        </p:nvSpPr>
        <p:spPr>
          <a:xfrm rot="5400000">
            <a:off x="1382687" y="2705083"/>
            <a:ext cx="631434" cy="715053"/>
          </a:xfrm>
          <a:prstGeom prst="leftBrac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 descr="Contact_vs_Ap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237" y="3646239"/>
            <a:ext cx="2229323" cy="302897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 rot="16200000">
            <a:off x="8083196" y="5717669"/>
            <a:ext cx="349637" cy="1568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10800000">
            <a:off x="7572562" y="3994691"/>
            <a:ext cx="176398" cy="1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rot="16200000">
            <a:off x="6197150" y="4757301"/>
            <a:ext cx="1438449" cy="423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 rot="16200000">
            <a:off x="6404135" y="4705131"/>
            <a:ext cx="1041400" cy="3302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8197850" y="6408738"/>
            <a:ext cx="165100" cy="2540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791452" y="3852874"/>
            <a:ext cx="939800" cy="317500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7992532" y="393169"/>
            <a:ext cx="876300" cy="4572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788853" y="2461578"/>
            <a:ext cx="3670300" cy="8890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1423693" y="2326958"/>
            <a:ext cx="571500" cy="330200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737870" y="4064318"/>
            <a:ext cx="292100" cy="30480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rot="16200000">
            <a:off x="2912910" y="3033214"/>
            <a:ext cx="349637" cy="1039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2203039" y="3401378"/>
            <a:ext cx="4724400" cy="120650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381498" y="4455261"/>
            <a:ext cx="4543423" cy="195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Garamond"/>
                <a:ea typeface="ヒラギノ丸ゴ ProN W4"/>
                <a:cs typeface="Lucida Grande"/>
              </a:rPr>
              <a:t>Dilute limit:</a:t>
            </a:r>
          </a:p>
          <a:p>
            <a:endParaRPr lang="en-US" sz="2800" dirty="0" smtClean="0">
              <a:solidFill>
                <a:srgbClr val="0000FF"/>
              </a:solidFill>
              <a:latin typeface="Garamond"/>
              <a:ea typeface="ヒラギノ丸ゴ ProN W4"/>
              <a:cs typeface="Lucida Grande"/>
              <a:sym typeface="Wingdings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Garamond"/>
                <a:ea typeface="ヒラギノ丸ゴ ProN W4"/>
                <a:cs typeface="Lucida Grande"/>
                <a:sym typeface="Wingdings"/>
              </a:rPr>
              <a:t>Strong-coupling limit:</a:t>
            </a:r>
          </a:p>
          <a:p>
            <a:endParaRPr lang="en-US" sz="2800" baseline="-25000" dirty="0" smtClean="0">
              <a:solidFill>
                <a:srgbClr val="FF6600"/>
              </a:solidFill>
              <a:latin typeface="Garamond"/>
            </a:endParaRPr>
          </a:p>
          <a:p>
            <a:endParaRPr lang="en-US" sz="2800" baseline="-25000" dirty="0">
              <a:solidFill>
                <a:srgbClr val="FF6600"/>
              </a:solidFill>
              <a:latin typeface="Garamond"/>
            </a:endParaRPr>
          </a:p>
        </p:txBody>
      </p:sp>
      <p:pic>
        <p:nvPicPr>
          <p:cNvPr id="46" name="Picture 4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3429006" y="4961933"/>
            <a:ext cx="2997200" cy="482600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3412242" y="5775639"/>
            <a:ext cx="3441700" cy="48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Solution yields a similarity coordinate that characterizes the GC model</a:t>
            </a:r>
            <a:endParaRPr lang="en-US" dirty="0">
              <a:latin typeface="Symbol"/>
              <a:ea typeface="ヒラギノ丸ゴ ProN W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2312458"/>
            <a:ext cx="862374" cy="401477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1872527" y="2051050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2718871" y="2621004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1928234" y="3994692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689123" y="4961933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-506328" y="4111790"/>
            <a:ext cx="5125255" cy="1588"/>
          </a:xfrm>
          <a:prstGeom prst="line">
            <a:avLst/>
          </a:prstGeom>
          <a:ln w="571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>
            <a:spLocks noChangeAspect="1"/>
          </p:cNvSpPr>
          <p:nvPr/>
        </p:nvSpPr>
        <p:spPr>
          <a:xfrm>
            <a:off x="2567796" y="4870231"/>
            <a:ext cx="183404" cy="18340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2172035" y="6276436"/>
            <a:ext cx="183404" cy="18340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2823273" y="5775639"/>
            <a:ext cx="183404" cy="18340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Left Brace 32"/>
          <p:cNvSpPr/>
          <p:nvPr/>
        </p:nvSpPr>
        <p:spPr>
          <a:xfrm rot="5400000">
            <a:off x="1382687" y="2705083"/>
            <a:ext cx="631434" cy="715053"/>
          </a:xfrm>
          <a:prstGeom prst="leftBrac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16200000">
            <a:off x="8083196" y="5717669"/>
            <a:ext cx="349637" cy="1568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6200000">
            <a:off x="6197150" y="4757301"/>
            <a:ext cx="1438449" cy="423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992532" y="393169"/>
            <a:ext cx="876300" cy="4572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788853" y="2461578"/>
            <a:ext cx="3670300" cy="8890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423693" y="2326958"/>
            <a:ext cx="571500" cy="330200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737870" y="4064318"/>
            <a:ext cx="292100" cy="30480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rot="16200000">
            <a:off x="2912910" y="3033214"/>
            <a:ext cx="349637" cy="1039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3381498" y="4455261"/>
            <a:ext cx="4543423" cy="195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Garamond"/>
                <a:ea typeface="ヒラギノ丸ゴ ProN W4"/>
                <a:cs typeface="Lucida Grande"/>
              </a:rPr>
              <a:t>Dilute limit:</a:t>
            </a:r>
          </a:p>
          <a:p>
            <a:endParaRPr lang="en-US" sz="2800" dirty="0" smtClean="0">
              <a:solidFill>
                <a:srgbClr val="0000FF"/>
              </a:solidFill>
              <a:latin typeface="Garamond"/>
              <a:ea typeface="ヒラギノ丸ゴ ProN W4"/>
              <a:cs typeface="Lucida Grande"/>
              <a:sym typeface="Wingdings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Garamond"/>
                <a:ea typeface="ヒラギノ丸ゴ ProN W4"/>
                <a:cs typeface="Lucida Grande"/>
                <a:sym typeface="Wingdings"/>
              </a:rPr>
              <a:t>Strong-coupling limit:</a:t>
            </a:r>
          </a:p>
          <a:p>
            <a:endParaRPr lang="en-US" sz="2800" baseline="-25000" dirty="0" smtClean="0">
              <a:solidFill>
                <a:srgbClr val="FF6600"/>
              </a:solidFill>
              <a:latin typeface="Garamond"/>
            </a:endParaRPr>
          </a:p>
          <a:p>
            <a:endParaRPr lang="en-US" sz="2800" baseline="-25000" dirty="0">
              <a:solidFill>
                <a:srgbClr val="FF6600"/>
              </a:solidFill>
              <a:latin typeface="Garamond"/>
            </a:endParaRPr>
          </a:p>
        </p:txBody>
      </p:sp>
      <p:pic>
        <p:nvPicPr>
          <p:cNvPr id="46" name="Picture 4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3429006" y="4961933"/>
            <a:ext cx="2997200" cy="482600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3412242" y="5775639"/>
            <a:ext cx="3441700" cy="4826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445250" y="4550725"/>
            <a:ext cx="29849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Garamond"/>
                <a:ea typeface="ヒラギノ丸ゴ ProN W4"/>
                <a:cs typeface="Lucida Grande"/>
              </a:rPr>
              <a:t>GC works near 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Garamond"/>
                <a:ea typeface="ヒラギノ丸ゴ ProN W4"/>
                <a:cs typeface="Lucida Grande"/>
              </a:rPr>
              <a:t>the bulk.</a:t>
            </a:r>
            <a:endParaRPr lang="en-US" sz="2800" b="1" dirty="0" smtClean="0">
              <a:solidFill>
                <a:srgbClr val="0000FF"/>
              </a:solidFill>
              <a:latin typeface="Garamond"/>
              <a:ea typeface="ヒラギノ丸ゴ ProN W4"/>
              <a:cs typeface="Lucida Grande"/>
            </a:endParaRPr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Garamond"/>
                <a:ea typeface="ヒラギノ丸ゴ ProN W4"/>
                <a:cs typeface="Lucida Grande"/>
              </a:rPr>
              <a:t>GC fails near 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Garamond"/>
                <a:ea typeface="ヒラギノ丸ゴ ProN W4"/>
                <a:cs typeface="Lucida Grande"/>
              </a:rPr>
              <a:t>the interface.</a:t>
            </a:r>
            <a:endParaRPr lang="en-US" sz="2800" b="1" dirty="0">
              <a:solidFill>
                <a:srgbClr val="0000FF"/>
              </a:solidFill>
              <a:latin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SCS </a:t>
            </a:r>
            <a:r>
              <a:rPr lang="en-US" dirty="0" smtClean="0"/>
              <a:t> collapses 100 Gouy-Chapman like simulations</a:t>
            </a:r>
            <a:endParaRPr lang="en-US" dirty="0">
              <a:latin typeface="Symbol"/>
              <a:ea typeface="ヒラギノ丸ゴ ProN W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9656" y="2446497"/>
            <a:ext cx="862374" cy="2550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 rot="16200000">
            <a:off x="6892365" y="4119015"/>
            <a:ext cx="349637" cy="1568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30342" y="342369"/>
            <a:ext cx="876300" cy="457200"/>
          </a:xfrm>
          <a:prstGeom prst="rect">
            <a:avLst/>
          </a:prstGeom>
        </p:spPr>
      </p:pic>
      <p:pic>
        <p:nvPicPr>
          <p:cNvPr id="31" name="Picture 30" descr="SG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920" y="2610168"/>
            <a:ext cx="8184463" cy="42275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64960" y="3271520"/>
            <a:ext cx="1206930" cy="2082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240" y="2834640"/>
            <a:ext cx="426720" cy="3381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 rot="16200000">
            <a:off x="-1203234" y="4328478"/>
            <a:ext cx="28829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SCS </a:t>
            </a:r>
            <a:r>
              <a:rPr lang="en-US" dirty="0" smtClean="0"/>
              <a:t> collapses 100 Gouy-Chapman like simulations</a:t>
            </a:r>
            <a:endParaRPr lang="en-US" dirty="0">
              <a:latin typeface="Symbol"/>
              <a:ea typeface="ヒラギノ丸ゴ ProN W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9656" y="2446497"/>
            <a:ext cx="862374" cy="2550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 rot="16200000">
            <a:off x="6892365" y="4119015"/>
            <a:ext cx="349637" cy="1568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30342" y="342369"/>
            <a:ext cx="876300" cy="457200"/>
          </a:xfrm>
          <a:prstGeom prst="rect">
            <a:avLst/>
          </a:prstGeom>
        </p:spPr>
      </p:pic>
      <p:pic>
        <p:nvPicPr>
          <p:cNvPr id="31" name="Picture 30" descr="SG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920" y="2610168"/>
            <a:ext cx="8184463" cy="4227512"/>
          </a:xfrm>
          <a:prstGeom prst="rect">
            <a:avLst/>
          </a:prstGeom>
        </p:spPr>
      </p:pic>
      <p:pic>
        <p:nvPicPr>
          <p:cNvPr id="9" name="Picture 8" descr="screen-capture.png"/>
          <p:cNvPicPr>
            <a:picLocks noChangeAspect="1"/>
          </p:cNvPicPr>
          <p:nvPr/>
        </p:nvPicPr>
        <p:blipFill>
          <a:blip r:embed="rId7">
            <a:lum bright="30000"/>
          </a:blip>
          <a:srcRect t="4399" r="23642" b="29328"/>
          <a:stretch>
            <a:fillRect/>
          </a:stretch>
        </p:blipFill>
        <p:spPr>
          <a:xfrm rot="10800000">
            <a:off x="1506642" y="3097632"/>
            <a:ext cx="3248651" cy="206629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1" name="Straight Connector 10"/>
          <p:cNvCxnSpPr/>
          <p:nvPr/>
        </p:nvCxnSpPr>
        <p:spPr>
          <a:xfrm>
            <a:off x="4535455" y="3570074"/>
            <a:ext cx="2007585" cy="1588"/>
          </a:xfrm>
          <a:prstGeom prst="line">
            <a:avLst/>
          </a:prstGeom>
          <a:ln w="50800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1069280" y="5243009"/>
            <a:ext cx="1212270" cy="1588"/>
          </a:xfrm>
          <a:prstGeom prst="line">
            <a:avLst/>
          </a:prstGeom>
          <a:ln w="5080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664960" y="3271520"/>
            <a:ext cx="1206930" cy="2082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3240" y="2834640"/>
            <a:ext cx="426720" cy="3381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 rot="16200000">
            <a:off x="-1203234" y="4328478"/>
            <a:ext cx="28829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861833" y="1962325"/>
            <a:ext cx="1633741" cy="2058941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62000">
                <a:schemeClr val="tx2">
                  <a:lumMod val="40000"/>
                  <a:lumOff val="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Ions make up Electric Double Layers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01713"/>
            <a:ext cx="5892800" cy="639761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Example: Charge plate in a buffer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1785634" y="1962325"/>
            <a:ext cx="45719" cy="2058941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Oval 197"/>
          <p:cNvSpPr>
            <a:spLocks noChangeAspect="1"/>
          </p:cNvSpPr>
          <p:nvPr/>
        </p:nvSpPr>
        <p:spPr>
          <a:xfrm>
            <a:off x="2330437" y="3142483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9" name="Oval 198"/>
          <p:cNvSpPr>
            <a:spLocks noChangeAspect="1"/>
          </p:cNvSpPr>
          <p:nvPr/>
        </p:nvSpPr>
        <p:spPr>
          <a:xfrm>
            <a:off x="2033672" y="3536575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0" name="Oval 199"/>
          <p:cNvSpPr>
            <a:spLocks noChangeAspect="1"/>
          </p:cNvSpPr>
          <p:nvPr/>
        </p:nvSpPr>
        <p:spPr>
          <a:xfrm>
            <a:off x="2531293" y="2104772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Oval 200"/>
          <p:cNvSpPr>
            <a:spLocks noChangeAspect="1"/>
          </p:cNvSpPr>
          <p:nvPr/>
        </p:nvSpPr>
        <p:spPr>
          <a:xfrm>
            <a:off x="2033672" y="28934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Oval 201"/>
          <p:cNvSpPr>
            <a:spLocks noChangeAspect="1"/>
          </p:cNvSpPr>
          <p:nvPr/>
        </p:nvSpPr>
        <p:spPr>
          <a:xfrm>
            <a:off x="2277883" y="345588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Oval 202"/>
          <p:cNvSpPr>
            <a:spLocks noChangeAspect="1"/>
          </p:cNvSpPr>
          <p:nvPr/>
        </p:nvSpPr>
        <p:spPr>
          <a:xfrm>
            <a:off x="2074017" y="22661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Oval 203"/>
          <p:cNvSpPr>
            <a:spLocks noChangeAspect="1"/>
          </p:cNvSpPr>
          <p:nvPr/>
        </p:nvSpPr>
        <p:spPr>
          <a:xfrm>
            <a:off x="2309397" y="24185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Oval 204"/>
          <p:cNvSpPr>
            <a:spLocks noChangeAspect="1"/>
          </p:cNvSpPr>
          <p:nvPr/>
        </p:nvSpPr>
        <p:spPr>
          <a:xfrm>
            <a:off x="2393092" y="2762287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Oval 205"/>
          <p:cNvSpPr>
            <a:spLocks noChangeAspect="1"/>
          </p:cNvSpPr>
          <p:nvPr/>
        </p:nvSpPr>
        <p:spPr>
          <a:xfrm>
            <a:off x="2652223" y="3583626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4" name="Oval 213"/>
          <p:cNvSpPr>
            <a:spLocks noChangeAspect="1"/>
          </p:cNvSpPr>
          <p:nvPr/>
        </p:nvSpPr>
        <p:spPr>
          <a:xfrm>
            <a:off x="2003393" y="3223174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826274" y="1962325"/>
            <a:ext cx="45719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ight Brace 25"/>
          <p:cNvSpPr/>
          <p:nvPr/>
        </p:nvSpPr>
        <p:spPr>
          <a:xfrm rot="5400000">
            <a:off x="1752040" y="4145293"/>
            <a:ext cx="1104900" cy="856846"/>
          </a:xfrm>
          <a:prstGeom prst="rightBrace">
            <a:avLst/>
          </a:prstGeom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45414" y="5069840"/>
            <a:ext cx="2679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aramond"/>
              </a:rPr>
              <a:t>EDLs form at interfaces between charged surfaces and ionic fluids.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33474"/>
            <a:ext cx="4498975" cy="4822875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24" name="Picture 23" descr="rhoVz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074" y="3613517"/>
            <a:ext cx="3576726" cy="3233149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804853" y="3222625"/>
            <a:ext cx="927100" cy="3429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854190" y="3244215"/>
            <a:ext cx="495300" cy="317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399020" y="3309938"/>
            <a:ext cx="279400" cy="254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7744778" y="3254375"/>
            <a:ext cx="482600" cy="31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SCS </a:t>
            </a:r>
            <a:r>
              <a:rPr lang="en-US" dirty="0" smtClean="0"/>
              <a:t> collapses 100 Gouy-Chapman like simulations</a:t>
            </a:r>
            <a:endParaRPr lang="en-US" dirty="0">
              <a:latin typeface="Symbol"/>
              <a:ea typeface="ヒラギノ丸ゴ ProN W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9656" y="2446497"/>
            <a:ext cx="862374" cy="2550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 rot="16200000">
            <a:off x="6892365" y="4119015"/>
            <a:ext cx="349637" cy="1568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30342" y="342369"/>
            <a:ext cx="876300" cy="457200"/>
          </a:xfrm>
          <a:prstGeom prst="rect">
            <a:avLst/>
          </a:prstGeom>
        </p:spPr>
      </p:pic>
      <p:pic>
        <p:nvPicPr>
          <p:cNvPr id="31" name="Picture 30" descr="SG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920" y="2610168"/>
            <a:ext cx="8184463" cy="42275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75178" y="4698167"/>
            <a:ext cx="4543423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Garamond"/>
                <a:ea typeface="ヒラギノ丸ゴ ProN W4"/>
                <a:cs typeface="Lucida Grande"/>
              </a:rPr>
              <a:t>Dilute limit:</a:t>
            </a:r>
          </a:p>
          <a:p>
            <a:endParaRPr lang="en-US" sz="2800" baseline="-25000" dirty="0" smtClean="0">
              <a:solidFill>
                <a:srgbClr val="FF6600"/>
              </a:solidFill>
              <a:latin typeface="Garamond"/>
            </a:endParaRPr>
          </a:p>
          <a:p>
            <a:endParaRPr lang="en-US" sz="2800" baseline="-25000" dirty="0">
              <a:solidFill>
                <a:srgbClr val="FF6600"/>
              </a:solidFill>
              <a:latin typeface="Garamond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122686" y="5204839"/>
            <a:ext cx="2997200" cy="4826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865438" y="3596944"/>
            <a:ext cx="3441700" cy="48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794054" y="3118021"/>
            <a:ext cx="4543423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Garamond"/>
                <a:ea typeface="ヒラギノ丸ゴ ProN W4"/>
                <a:cs typeface="Lucida Grande"/>
                <a:sym typeface="Wingdings"/>
              </a:rPr>
              <a:t>Strong-coupling limit:</a:t>
            </a:r>
          </a:p>
          <a:p>
            <a:endParaRPr lang="en-US" sz="2800" baseline="-25000" dirty="0" smtClean="0">
              <a:solidFill>
                <a:srgbClr val="FF6600"/>
              </a:solidFill>
              <a:latin typeface="Garamond"/>
            </a:endParaRPr>
          </a:p>
          <a:p>
            <a:endParaRPr lang="en-US" sz="2800" baseline="-25000" dirty="0">
              <a:solidFill>
                <a:srgbClr val="FF6600"/>
              </a:solidFill>
              <a:latin typeface="Garamond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4960" y="3271520"/>
            <a:ext cx="1206930" cy="2082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3240" y="2834640"/>
            <a:ext cx="426720" cy="3381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 rot="16200000">
            <a:off x="-1203234" y="4328478"/>
            <a:ext cx="28829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329656" y="2446497"/>
            <a:ext cx="862374" cy="2550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 rot="16200000">
            <a:off x="6892365" y="4119015"/>
            <a:ext cx="349637" cy="1568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SG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920" y="2610168"/>
            <a:ext cx="8184463" cy="42275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75178" y="4698167"/>
            <a:ext cx="4543423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Garamond"/>
                <a:ea typeface="ヒラギノ丸ゴ ProN W4"/>
                <a:cs typeface="Lucida Grande"/>
              </a:rPr>
              <a:t>Dilute limit:</a:t>
            </a:r>
          </a:p>
          <a:p>
            <a:endParaRPr lang="en-US" sz="2800" baseline="-25000" dirty="0" smtClean="0">
              <a:solidFill>
                <a:srgbClr val="FF6600"/>
              </a:solidFill>
              <a:latin typeface="Garamond"/>
            </a:endParaRPr>
          </a:p>
          <a:p>
            <a:endParaRPr lang="en-US" sz="2800" baseline="-25000" dirty="0">
              <a:solidFill>
                <a:srgbClr val="FF6600"/>
              </a:solidFill>
              <a:latin typeface="Garamond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122686" y="5204839"/>
            <a:ext cx="2997200" cy="4826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865438" y="3596944"/>
            <a:ext cx="3441700" cy="48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794054" y="3118021"/>
            <a:ext cx="4543423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Garamond"/>
                <a:ea typeface="ヒラギノ丸ゴ ProN W4"/>
                <a:cs typeface="Lucida Grande"/>
                <a:sym typeface="Wingdings"/>
              </a:rPr>
              <a:t>Strong-coupling limit:</a:t>
            </a:r>
          </a:p>
          <a:p>
            <a:endParaRPr lang="en-US" sz="2800" baseline="-25000" dirty="0" smtClean="0">
              <a:solidFill>
                <a:srgbClr val="FF6600"/>
              </a:solidFill>
              <a:latin typeface="Garamond"/>
            </a:endParaRPr>
          </a:p>
          <a:p>
            <a:endParaRPr lang="en-US" sz="2800" baseline="-25000" dirty="0">
              <a:solidFill>
                <a:srgbClr val="FF6600"/>
              </a:solidFill>
              <a:latin typeface="Garamond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4960" y="3271520"/>
            <a:ext cx="1206930" cy="2082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Without assumptions, we can test if an arbitrary LDA will ever work</a:t>
            </a:r>
            <a:endParaRPr lang="en-US" dirty="0">
              <a:latin typeface="Symbol"/>
              <a:ea typeface="ヒラギノ丸ゴ ProN W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240" y="2834640"/>
            <a:ext cx="426720" cy="3381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 rot="16200000">
            <a:off x="-1203234" y="4328478"/>
            <a:ext cx="2882900" cy="3048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1659878"/>
            <a:ext cx="9144000" cy="519812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31"/>
          <p:cNvSpPr>
            <a:spLocks noGrp="1"/>
          </p:cNvSpPr>
          <p:nvPr>
            <p:ph sz="quarter" idx="4"/>
          </p:nvPr>
        </p:nvSpPr>
        <p:spPr>
          <a:xfrm>
            <a:off x="329656" y="1659878"/>
            <a:ext cx="7521914" cy="4822875"/>
          </a:xfrm>
        </p:spPr>
        <p:txBody>
          <a:bodyPr/>
          <a:lstStyle/>
          <a:p>
            <a:r>
              <a:rPr lang="en-US" dirty="0"/>
              <a:t>LDA models restrict electric double layer profiles to be “similar”</a:t>
            </a:r>
          </a:p>
          <a:p>
            <a:pPr lvl="1"/>
            <a:r>
              <a:rPr lang="en-US" dirty="0"/>
              <a:t>This may not be true for actual EDLs</a:t>
            </a:r>
          </a:p>
          <a:p>
            <a:r>
              <a:rPr lang="en-US" dirty="0"/>
              <a:t>“Similarity variables” </a:t>
            </a:r>
            <a:r>
              <a:rPr lang="en-US" i="1" dirty="0"/>
              <a:t>S</a:t>
            </a:r>
            <a:r>
              <a:rPr lang="en-US" dirty="0"/>
              <a:t> can be derived from LDAs that characterize the system </a:t>
            </a:r>
          </a:p>
          <a:p>
            <a:r>
              <a:rPr lang="en-US" dirty="0"/>
              <a:t>Our approach will reveal whether measured or computed profiles exhibit LDA behavior</a:t>
            </a:r>
          </a:p>
          <a:p>
            <a:pPr lvl="1"/>
            <a:r>
              <a:rPr lang="en-US" dirty="0"/>
              <a:t>Or where more complicated modeling methods are required</a:t>
            </a:r>
          </a:p>
          <a:p>
            <a:pPr>
              <a:buNone/>
            </a:pPr>
            <a:r>
              <a:rPr lang="en-US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955162" y="2058464"/>
            <a:ext cx="359092" cy="446933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44770" y="2058464"/>
            <a:ext cx="359092" cy="446933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screen-cap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527" y="1896906"/>
            <a:ext cx="6434671" cy="471555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Improved LDAs have better models for the excess chemical potential, </a:t>
            </a:r>
            <a:endParaRPr lang="en-US" dirty="0">
              <a:latin typeface="Symbol"/>
              <a:ea typeface="ヒラギノ丸ゴ ProN W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86929" y="2058464"/>
            <a:ext cx="6663267" cy="446933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solidFill>
                <a:schemeClr val="tx1"/>
              </a:solidFill>
              <a:latin typeface="Garamond"/>
            </a:endParaRPr>
          </a:p>
        </p:txBody>
      </p:sp>
      <p:sp>
        <p:nvSpPr>
          <p:cNvPr id="12" name="Left Brace 11"/>
          <p:cNvSpPr/>
          <p:nvPr/>
        </p:nvSpPr>
        <p:spPr>
          <a:xfrm rot="5400000">
            <a:off x="3564525" y="1634194"/>
            <a:ext cx="540161" cy="1898332"/>
          </a:xfrm>
          <a:prstGeom prst="leftBrac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061845" y="2878839"/>
            <a:ext cx="5181600" cy="317500"/>
          </a:xfrm>
          <a:prstGeom prst="rect">
            <a:avLst/>
          </a:prstGeom>
        </p:spPr>
      </p:pic>
      <p:sp>
        <p:nvSpPr>
          <p:cNvPr id="17" name="Rectangle 16"/>
          <p:cNvSpPr>
            <a:spLocks noChangeAspect="1"/>
          </p:cNvSpPr>
          <p:nvPr/>
        </p:nvSpPr>
        <p:spPr>
          <a:xfrm>
            <a:off x="2710280" y="1790059"/>
            <a:ext cx="4584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Gouy-Chapman</a:t>
            </a:r>
            <a:endParaRPr lang="en-US" sz="2800" i="1" dirty="0">
              <a:solidFill>
                <a:srgbClr val="FF6600"/>
              </a:solidFill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413500" y="960120"/>
            <a:ext cx="6858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955162" y="2058464"/>
            <a:ext cx="359092" cy="446933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44770" y="2058464"/>
            <a:ext cx="359092" cy="446933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screen-cap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527" y="1896906"/>
            <a:ext cx="6434671" cy="471555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Easiest improvement to GC requires a better approximation of the excluded volume</a:t>
            </a:r>
            <a:endParaRPr lang="en-US" dirty="0">
              <a:latin typeface="Symbol"/>
              <a:ea typeface="ヒラギノ丸ゴ ProN W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86929" y="2058464"/>
            <a:ext cx="6663267" cy="446933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solidFill>
                <a:schemeClr val="tx1"/>
              </a:solidFill>
              <a:latin typeface="Garamond"/>
            </a:endParaRPr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1388527" y="3635957"/>
            <a:ext cx="3613948" cy="1292662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Carnahan-Starling chemical potential for hard spheres:</a:t>
            </a:r>
            <a:endParaRPr lang="en-US" sz="2800" i="1" dirty="0">
              <a:solidFill>
                <a:srgbClr val="FF6600"/>
              </a:solidFill>
            </a:endParaRPr>
          </a:p>
        </p:txBody>
      </p:sp>
      <p:pic>
        <p:nvPicPr>
          <p:cNvPr id="13" name="Picture 12" descr="screen-capture-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527" y="5191125"/>
            <a:ext cx="5232400" cy="17145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635496" y="4242819"/>
            <a:ext cx="3314700" cy="787400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>
          <a:xfrm rot="5400000">
            <a:off x="3564525" y="1634194"/>
            <a:ext cx="540161" cy="1898332"/>
          </a:xfrm>
          <a:prstGeom prst="leftBrac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061845" y="2878839"/>
            <a:ext cx="5181600" cy="317500"/>
          </a:xfrm>
          <a:prstGeom prst="rect">
            <a:avLst/>
          </a:prstGeom>
        </p:spPr>
      </p:pic>
      <p:sp>
        <p:nvSpPr>
          <p:cNvPr id="21" name="Rectangle 20"/>
          <p:cNvSpPr>
            <a:spLocks noChangeAspect="1"/>
          </p:cNvSpPr>
          <p:nvPr/>
        </p:nvSpPr>
        <p:spPr>
          <a:xfrm>
            <a:off x="2710280" y="1790059"/>
            <a:ext cx="4584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Gouy-Chapman</a:t>
            </a:r>
            <a:endParaRPr lang="en-US" sz="2800" i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Carnahan-Staling LDA that uses hard-sphere equation of state</a:t>
            </a:r>
            <a:endParaRPr lang="en-US" dirty="0">
              <a:latin typeface="Symbol"/>
              <a:ea typeface="ヒラギノ丸ゴ ProN W4"/>
            </a:endParaRPr>
          </a:p>
        </p:txBody>
      </p:sp>
      <p:pic>
        <p:nvPicPr>
          <p:cNvPr id="16" name="Picture 15" descr="F3_B_Free_vs_CS_gre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4" y="1693415"/>
            <a:ext cx="8881366" cy="4737949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283518" y="1870075"/>
            <a:ext cx="431800" cy="1778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477703" y="1874520"/>
            <a:ext cx="431800" cy="177800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8217218" y="2227263"/>
            <a:ext cx="571500" cy="190500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8344218" y="3545205"/>
            <a:ext cx="444500" cy="190500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8344218" y="4264025"/>
            <a:ext cx="444500" cy="177800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7467918" y="5340350"/>
            <a:ext cx="1320800" cy="29210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3020060" y="1867535"/>
            <a:ext cx="787400" cy="241300"/>
          </a:xfrm>
          <a:prstGeom prst="rect">
            <a:avLst/>
          </a:prstGeom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1892618" y="2417763"/>
            <a:ext cx="1778000" cy="368300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4659313" y="6457950"/>
            <a:ext cx="495300" cy="2921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816" y="2156885"/>
            <a:ext cx="426720" cy="3381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 rot="16200000">
            <a:off x="-1140658" y="3650723"/>
            <a:ext cx="28829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Carnahan-Staling LDA that uses hard-sphere equation of state</a:t>
            </a:r>
            <a:endParaRPr lang="en-US" dirty="0">
              <a:latin typeface="Symbol"/>
              <a:ea typeface="ヒラギノ丸ゴ ProN W4"/>
            </a:endParaRPr>
          </a:p>
        </p:txBody>
      </p:sp>
      <p:pic>
        <p:nvPicPr>
          <p:cNvPr id="16" name="Picture 15" descr="F3_B_Free_vs_CS_gre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0" y="1693415"/>
            <a:ext cx="8870494" cy="4737949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283518" y="1870075"/>
            <a:ext cx="431800" cy="1778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477703" y="1874520"/>
            <a:ext cx="431800" cy="177800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8217218" y="2227263"/>
            <a:ext cx="571500" cy="190500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8344218" y="3545205"/>
            <a:ext cx="444500" cy="190500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8344218" y="4264025"/>
            <a:ext cx="444500" cy="177800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7467918" y="5340350"/>
            <a:ext cx="1320800" cy="29210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3020060" y="1867535"/>
            <a:ext cx="787400" cy="241300"/>
          </a:xfrm>
          <a:prstGeom prst="rect">
            <a:avLst/>
          </a:prstGeom>
        </p:spPr>
      </p:pic>
      <p:pic>
        <p:nvPicPr>
          <p:cNvPr id="13" name="Picture 12" descr="screen-capture.png"/>
          <p:cNvPicPr>
            <a:picLocks noChangeAspect="1"/>
          </p:cNvPicPr>
          <p:nvPr/>
        </p:nvPicPr>
        <p:blipFill>
          <a:blip r:embed="rId18"/>
          <a:srcRect l="2149" t="4399" r="62328" b="29328"/>
          <a:stretch>
            <a:fillRect/>
          </a:stretch>
        </p:blipFill>
        <p:spPr>
          <a:xfrm rot="10800000">
            <a:off x="6223200" y="2827018"/>
            <a:ext cx="1511291" cy="206629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7" name="Picture 16" descr="screen-capture.png"/>
          <p:cNvPicPr>
            <a:picLocks noChangeAspect="1"/>
          </p:cNvPicPr>
          <p:nvPr/>
        </p:nvPicPr>
        <p:blipFill>
          <a:blip r:embed="rId18"/>
          <a:srcRect l="49433" t="4399" r="15045" b="29328"/>
          <a:stretch>
            <a:fillRect/>
          </a:stretch>
        </p:blipFill>
        <p:spPr>
          <a:xfrm rot="10800000">
            <a:off x="1508715" y="3068638"/>
            <a:ext cx="1511345" cy="206629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4659313" y="6457950"/>
            <a:ext cx="495300" cy="29210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rot="10800000">
            <a:off x="3323623" y="4723141"/>
            <a:ext cx="2781267" cy="6863"/>
          </a:xfrm>
          <a:prstGeom prst="line">
            <a:avLst/>
          </a:prstGeom>
          <a:ln w="66675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>
            <a:spLocks noChangeAspect="1"/>
          </p:cNvSpPr>
          <p:nvPr/>
        </p:nvSpPr>
        <p:spPr>
          <a:xfrm>
            <a:off x="3511026" y="4773941"/>
            <a:ext cx="2685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Increasing </a:t>
            </a:r>
            <a:endParaRPr lang="en-US" sz="2800" i="1" dirty="0">
              <a:solidFill>
                <a:srgbClr val="FF6600"/>
              </a:solidFill>
            </a:endParaRPr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5103813" y="4937918"/>
            <a:ext cx="546100" cy="3302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5816" y="2156885"/>
            <a:ext cx="426720" cy="3381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 rot="16200000">
            <a:off x="-1140658" y="3650723"/>
            <a:ext cx="28829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Carnahan-Staling LDA that uses hard-sphere equation of state</a:t>
            </a:r>
            <a:endParaRPr lang="en-US" dirty="0">
              <a:latin typeface="Symbol"/>
              <a:ea typeface="ヒラギノ丸ゴ ProN W4"/>
            </a:endParaRPr>
          </a:p>
        </p:txBody>
      </p:sp>
      <p:pic>
        <p:nvPicPr>
          <p:cNvPr id="16" name="Picture 15" descr="F3_B_Free_vs_CS_gre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0" y="1693415"/>
            <a:ext cx="8870494" cy="4737948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283518" y="1870075"/>
            <a:ext cx="431800" cy="1778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477703" y="1874520"/>
            <a:ext cx="431800" cy="177800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8217218" y="2227263"/>
            <a:ext cx="571500" cy="190500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8344218" y="3545205"/>
            <a:ext cx="444500" cy="190500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8344218" y="4264025"/>
            <a:ext cx="444500" cy="177800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7467918" y="5340350"/>
            <a:ext cx="1320800" cy="29210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3020060" y="1867535"/>
            <a:ext cx="787400" cy="2413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rot="10800000">
            <a:off x="3323623" y="4723141"/>
            <a:ext cx="2781267" cy="6863"/>
          </a:xfrm>
          <a:prstGeom prst="line">
            <a:avLst/>
          </a:prstGeom>
          <a:ln w="66675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>
            <a:spLocks noChangeAspect="1"/>
          </p:cNvSpPr>
          <p:nvPr/>
        </p:nvSpPr>
        <p:spPr>
          <a:xfrm>
            <a:off x="3511026" y="4773941"/>
            <a:ext cx="2685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Increasing </a:t>
            </a:r>
            <a:endParaRPr lang="en-US" sz="2800" i="1" dirty="0">
              <a:solidFill>
                <a:srgbClr val="FF6600"/>
              </a:solidFill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5103813" y="4937918"/>
            <a:ext cx="546100" cy="3302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4659313" y="6457950"/>
            <a:ext cx="495300" cy="292100"/>
          </a:xfrm>
          <a:prstGeom prst="rect">
            <a:avLst/>
          </a:prstGeom>
        </p:spPr>
      </p:pic>
      <p:pic>
        <p:nvPicPr>
          <p:cNvPr id="22" name="Picture 21" descr="screen-capture-4.png"/>
          <p:cNvPicPr>
            <a:picLocks noChangeAspect="1"/>
          </p:cNvPicPr>
          <p:nvPr/>
        </p:nvPicPr>
        <p:blipFill>
          <a:blip r:embed="rId22"/>
          <a:srcRect l="2621" t="13333" r="47184" b="13333"/>
          <a:stretch>
            <a:fillRect/>
          </a:stretch>
        </p:blipFill>
        <p:spPr>
          <a:xfrm rot="10800000">
            <a:off x="5817325" y="5072913"/>
            <a:ext cx="1575812" cy="75439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3" name="Picture 22" descr="screen-capture-4.png"/>
          <p:cNvPicPr>
            <a:picLocks noChangeAspect="1"/>
          </p:cNvPicPr>
          <p:nvPr/>
        </p:nvPicPr>
        <p:blipFill>
          <a:blip r:embed="rId22"/>
          <a:srcRect l="45437" t="13333" r="5243" b="13333"/>
          <a:stretch>
            <a:fillRect/>
          </a:stretch>
        </p:blipFill>
        <p:spPr>
          <a:xfrm rot="10800000">
            <a:off x="1265816" y="5072538"/>
            <a:ext cx="1548377" cy="75439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85816" y="2156885"/>
            <a:ext cx="426720" cy="3381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 rot="16200000">
            <a:off x="-1140658" y="3650723"/>
            <a:ext cx="28829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3_B_Free_vs_CS_gre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" y="1693415"/>
            <a:ext cx="8870492" cy="4737948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283518" y="1870075"/>
            <a:ext cx="431800" cy="1778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477703" y="1874520"/>
            <a:ext cx="431800" cy="177800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8217218" y="2227263"/>
            <a:ext cx="571500" cy="190500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8344218" y="3545205"/>
            <a:ext cx="444500" cy="190500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8344218" y="4264025"/>
            <a:ext cx="444500" cy="177800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7467918" y="5340350"/>
            <a:ext cx="1320800" cy="29210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3020060" y="1867535"/>
            <a:ext cx="787400" cy="2413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4659313" y="6457950"/>
            <a:ext cx="495300" cy="292100"/>
          </a:xfrm>
          <a:prstGeom prst="rect">
            <a:avLst/>
          </a:prstGeom>
        </p:spPr>
      </p:pic>
      <p:pic>
        <p:nvPicPr>
          <p:cNvPr id="24" name="Picture 23" descr="F3a_Legend_1col_Titl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21752" y="2047875"/>
            <a:ext cx="956183" cy="293052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rot="16200000">
            <a:off x="1545276" y="2067558"/>
            <a:ext cx="502920" cy="868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1717675" y="2366963"/>
            <a:ext cx="203200" cy="304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07250" y="2047874"/>
            <a:ext cx="970685" cy="2930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5816" y="2156885"/>
            <a:ext cx="426720" cy="3381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 rot="16200000">
            <a:off x="-1140658" y="3650723"/>
            <a:ext cx="2882900" cy="304800"/>
          </a:xfrm>
          <a:prstGeom prst="rect">
            <a:avLst/>
          </a:prstGeom>
        </p:spPr>
      </p:pic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SCS </a:t>
            </a:r>
            <a:r>
              <a:rPr lang="en-US" dirty="0" smtClean="0"/>
              <a:t> collapses 10 moderate volume fraction EDLs</a:t>
            </a:r>
            <a:endParaRPr lang="en-US" dirty="0">
              <a:latin typeface="Symbol"/>
              <a:ea typeface="ヒラギノ丸ゴ ProN W4"/>
            </a:endParaRPr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5"/>
              <a:stretch>
                <a:fillRect/>
              </a:stretch>
            </p:blipFill>
          </mc:Choice>
          <mc:Fallback>
            <p:blipFill>
              <a:blip r:embed="rId26"/>
              <a:stretch>
                <a:fillRect/>
              </a:stretch>
            </p:blipFill>
          </mc:Fallback>
        </mc:AlternateContent>
        <p:spPr>
          <a:xfrm>
            <a:off x="751205" y="350520"/>
            <a:ext cx="7747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Model-free test of LDA behavior in planar EDLs</a:t>
            </a:r>
            <a:endParaRPr lang="en-US" dirty="0">
              <a:latin typeface="Symbol"/>
              <a:ea typeface="ヒラギノ丸ゴ ProN W4"/>
            </a:endParaRPr>
          </a:p>
        </p:txBody>
      </p:sp>
      <p:pic>
        <p:nvPicPr>
          <p:cNvPr id="16" name="Picture 15" descr="F3_B_Free_vs_CS_gre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" y="1693415"/>
            <a:ext cx="8870492" cy="4737948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283518" y="1870075"/>
            <a:ext cx="431800" cy="1778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477703" y="1874520"/>
            <a:ext cx="431800" cy="177800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8217218" y="2227263"/>
            <a:ext cx="571500" cy="190500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8344218" y="3545205"/>
            <a:ext cx="444500" cy="190500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8344218" y="4264025"/>
            <a:ext cx="444500" cy="177800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7467918" y="5340350"/>
            <a:ext cx="1320800" cy="29210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3020060" y="1867535"/>
            <a:ext cx="787400" cy="2413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4659313" y="6457950"/>
            <a:ext cx="495300" cy="292100"/>
          </a:xfrm>
          <a:prstGeom prst="rect">
            <a:avLst/>
          </a:prstGeom>
        </p:spPr>
      </p:pic>
      <p:pic>
        <p:nvPicPr>
          <p:cNvPr id="24" name="Picture 23" descr="F3a_Legend_1col_Titl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21752" y="2047875"/>
            <a:ext cx="956183" cy="293052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rot="16200000">
            <a:off x="1545276" y="2067558"/>
            <a:ext cx="502920" cy="868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1717675" y="2366963"/>
            <a:ext cx="203200" cy="304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07250" y="2047874"/>
            <a:ext cx="970685" cy="2930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5816" y="2156885"/>
            <a:ext cx="426720" cy="3381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 rot="16200000">
            <a:off x="-1140658" y="3650723"/>
            <a:ext cx="2882900" cy="304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659878"/>
            <a:ext cx="9144000" cy="519812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31"/>
          <p:cNvSpPr>
            <a:spLocks noGrp="1"/>
          </p:cNvSpPr>
          <p:nvPr>
            <p:ph sz="quarter" idx="4"/>
          </p:nvPr>
        </p:nvSpPr>
        <p:spPr>
          <a:xfrm>
            <a:off x="329656" y="1659878"/>
            <a:ext cx="7309394" cy="4822875"/>
          </a:xfrm>
        </p:spPr>
        <p:txBody>
          <a:bodyPr>
            <a:normAutofit/>
          </a:bodyPr>
          <a:lstStyle/>
          <a:p>
            <a:r>
              <a:rPr lang="en-US" dirty="0"/>
              <a:t>Similarity variables from distinct LDAs have distinct functional forms</a:t>
            </a:r>
          </a:p>
          <a:p>
            <a:pPr lvl="1"/>
            <a:r>
              <a:rPr lang="en-US" i="1" dirty="0"/>
              <a:t>S</a:t>
            </a:r>
            <a:r>
              <a:rPr lang="en-US" baseline="-25000" dirty="0"/>
              <a:t>GC </a:t>
            </a:r>
            <a:r>
              <a:rPr lang="en-US" dirty="0"/>
              <a:t>is bounded and collapses pointlike EDL profiles</a:t>
            </a:r>
          </a:p>
          <a:p>
            <a:pPr lvl="1"/>
            <a:r>
              <a:rPr lang="en-US" i="1" dirty="0"/>
              <a:t>S</a:t>
            </a:r>
            <a:r>
              <a:rPr lang="en-US" baseline="-25000" dirty="0"/>
              <a:t>CS</a:t>
            </a:r>
            <a:r>
              <a:rPr lang="en-US" i="1" baseline="-25000" dirty="0"/>
              <a:t> </a:t>
            </a:r>
            <a:r>
              <a:rPr lang="en-US" dirty="0"/>
              <a:t>is unbounded and collapses semidilute EDL profiles</a:t>
            </a:r>
          </a:p>
          <a:p>
            <a:r>
              <a:rPr lang="en-US" dirty="0"/>
              <a:t>Differences in </a:t>
            </a:r>
            <a:r>
              <a:rPr lang="en-US" i="1" dirty="0"/>
              <a:t>S</a:t>
            </a:r>
            <a:r>
              <a:rPr lang="en-US" dirty="0"/>
              <a:t> between anodic and cathodic EDLs immediately reveal anions and cations to have different size and/or valency</a:t>
            </a:r>
          </a:p>
          <a:p>
            <a:r>
              <a:rPr lang="en-US" dirty="0"/>
              <a:t>The general LDA mean-field approach will fail when EDL profiles deviate from collapse along </a:t>
            </a:r>
            <a:r>
              <a:rPr lang="en-US" i="1" dirty="0"/>
              <a:t>S</a:t>
            </a:r>
            <a:endParaRPr lang="en-US" dirty="0"/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lIns="91440" tIns="0" rIns="91440" bIns="0" anchor="t" anchorCtr="0">
            <a:normAutofit fontScale="90000"/>
          </a:bodyPr>
          <a:lstStyle/>
          <a:p>
            <a:r>
              <a:rPr lang="en-US" sz="3800"/>
              <a:t>Measured excluded volume chemical potential:</a:t>
            </a:r>
            <a:br>
              <a:rPr lang="en-US" sz="3800"/>
            </a:br>
            <a:r>
              <a:rPr lang="en-US" sz="3800"/>
              <a:t>in the bulk</a:t>
            </a:r>
          </a:p>
        </p:txBody>
      </p:sp>
      <p:pic>
        <p:nvPicPr>
          <p:cNvPr id="9" name="Picture 8" descr="F1_BikSucks_Bul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1420767"/>
            <a:ext cx="6807200" cy="5436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861833" y="1962325"/>
            <a:ext cx="1633741" cy="2058941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62000">
                <a:schemeClr val="tx2">
                  <a:lumMod val="40000"/>
                  <a:lumOff val="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Ions make up Electric Double Layers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01713"/>
            <a:ext cx="5892800" cy="639761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Example: Charge plate in a buffer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1785634" y="1962325"/>
            <a:ext cx="45719" cy="2058941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Oval 197"/>
          <p:cNvSpPr>
            <a:spLocks noChangeAspect="1"/>
          </p:cNvSpPr>
          <p:nvPr/>
        </p:nvSpPr>
        <p:spPr>
          <a:xfrm>
            <a:off x="2330437" y="3142483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9" name="Oval 198"/>
          <p:cNvSpPr>
            <a:spLocks noChangeAspect="1"/>
          </p:cNvSpPr>
          <p:nvPr/>
        </p:nvSpPr>
        <p:spPr>
          <a:xfrm>
            <a:off x="2033672" y="3536575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0" name="Oval 199"/>
          <p:cNvSpPr>
            <a:spLocks noChangeAspect="1"/>
          </p:cNvSpPr>
          <p:nvPr/>
        </p:nvSpPr>
        <p:spPr>
          <a:xfrm>
            <a:off x="2531293" y="2104772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Oval 200"/>
          <p:cNvSpPr>
            <a:spLocks noChangeAspect="1"/>
          </p:cNvSpPr>
          <p:nvPr/>
        </p:nvSpPr>
        <p:spPr>
          <a:xfrm>
            <a:off x="2033672" y="28934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Oval 201"/>
          <p:cNvSpPr>
            <a:spLocks noChangeAspect="1"/>
          </p:cNvSpPr>
          <p:nvPr/>
        </p:nvSpPr>
        <p:spPr>
          <a:xfrm>
            <a:off x="2277883" y="345588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Oval 202"/>
          <p:cNvSpPr>
            <a:spLocks noChangeAspect="1"/>
          </p:cNvSpPr>
          <p:nvPr/>
        </p:nvSpPr>
        <p:spPr>
          <a:xfrm>
            <a:off x="2074017" y="22661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Oval 203"/>
          <p:cNvSpPr>
            <a:spLocks noChangeAspect="1"/>
          </p:cNvSpPr>
          <p:nvPr/>
        </p:nvSpPr>
        <p:spPr>
          <a:xfrm>
            <a:off x="2309397" y="24185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Oval 204"/>
          <p:cNvSpPr>
            <a:spLocks noChangeAspect="1"/>
          </p:cNvSpPr>
          <p:nvPr/>
        </p:nvSpPr>
        <p:spPr>
          <a:xfrm>
            <a:off x="2393092" y="2762287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Oval 205"/>
          <p:cNvSpPr>
            <a:spLocks noChangeAspect="1"/>
          </p:cNvSpPr>
          <p:nvPr/>
        </p:nvSpPr>
        <p:spPr>
          <a:xfrm>
            <a:off x="2652223" y="3583626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4" name="Oval 213"/>
          <p:cNvSpPr>
            <a:spLocks noChangeAspect="1"/>
          </p:cNvSpPr>
          <p:nvPr/>
        </p:nvSpPr>
        <p:spPr>
          <a:xfrm>
            <a:off x="2003393" y="3223174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826274" y="1962325"/>
            <a:ext cx="45719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ight Brace 25"/>
          <p:cNvSpPr/>
          <p:nvPr/>
        </p:nvSpPr>
        <p:spPr>
          <a:xfrm rot="5400000">
            <a:off x="1752040" y="4145293"/>
            <a:ext cx="1104900" cy="856846"/>
          </a:xfrm>
          <a:prstGeom prst="rightBrace">
            <a:avLst/>
          </a:prstGeom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45414" y="5069840"/>
            <a:ext cx="2679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aramond"/>
              </a:rPr>
              <a:t>EDLs form at interfaces between charged surfaces and ionic fluids.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33474"/>
            <a:ext cx="4498975" cy="4822875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r>
              <a:rPr lang="en-US" dirty="0"/>
              <a:t>Ions screen surface charges across 1 – 100s nanometers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4" name="Picture 23" descr="rhoVz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074" y="3613517"/>
            <a:ext cx="3576726" cy="3233149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804853" y="3222625"/>
            <a:ext cx="927100" cy="3429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854190" y="3244215"/>
            <a:ext cx="495300" cy="3175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744778" y="3254375"/>
            <a:ext cx="482600" cy="3175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7399020" y="3309938"/>
            <a:ext cx="279400" cy="25400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5800410" y="4937760"/>
            <a:ext cx="2426968" cy="1588"/>
          </a:xfrm>
          <a:prstGeom prst="straightConnector1">
            <a:avLst/>
          </a:prstGeom>
          <a:ln w="825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6030278" y="4426585"/>
            <a:ext cx="2197100" cy="35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lIns="91440" tIns="0" rIns="91440" bIns="0" anchor="t" anchorCtr="0">
            <a:normAutofit fontScale="90000"/>
          </a:bodyPr>
          <a:lstStyle/>
          <a:p>
            <a:r>
              <a:rPr lang="en-US" sz="3800"/>
              <a:t>Measured excluded volume chemical potential:</a:t>
            </a:r>
            <a:br>
              <a:rPr lang="en-US" sz="3800"/>
            </a:br>
            <a:r>
              <a:rPr lang="en-US" sz="3800"/>
              <a:t>near the bulk</a:t>
            </a:r>
          </a:p>
        </p:txBody>
      </p:sp>
      <p:pic>
        <p:nvPicPr>
          <p:cNvPr id="9" name="Picture 8" descr="F1_BikSucks_Bul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1424205"/>
            <a:ext cx="6807200" cy="543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lIns="91440" tIns="0" rIns="91440" bIns="0" anchor="t" anchorCtr="0">
            <a:normAutofit fontScale="90000"/>
          </a:bodyPr>
          <a:lstStyle/>
          <a:p>
            <a:r>
              <a:rPr lang="en-US" sz="3800"/>
              <a:t>Measured excluded volume chemical potential:</a:t>
            </a:r>
            <a:br>
              <a:rPr lang="en-US" sz="3800"/>
            </a:br>
            <a:r>
              <a:rPr lang="en-US" sz="3800"/>
              <a:t>near the wall</a:t>
            </a:r>
          </a:p>
        </p:txBody>
      </p:sp>
      <p:pic>
        <p:nvPicPr>
          <p:cNvPr id="9" name="Picture 8" descr="F1_BikSucks_Bul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1499207"/>
            <a:ext cx="6807200" cy="528008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955162" y="2058464"/>
            <a:ext cx="359092" cy="446933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44770" y="2058464"/>
            <a:ext cx="359092" cy="446933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screen-cap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527" y="1896906"/>
            <a:ext cx="6434671" cy="471555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chemical potential determines the distribution of ions</a:t>
            </a:r>
            <a:endParaRPr lang="en-US" dirty="0">
              <a:latin typeface="Symbol"/>
              <a:ea typeface="ヒラギノ丸ゴ ProN W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86929" y="2058464"/>
            <a:ext cx="6663267" cy="446933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solidFill>
                <a:schemeClr val="tx1"/>
              </a:solidFill>
              <a:latin typeface="Garamond"/>
            </a:endParaRPr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58925" y="3793200"/>
            <a:ext cx="3898900" cy="990600"/>
          </a:xfrm>
          <a:prstGeom prst="rect">
            <a:avLst/>
          </a:prstGeom>
        </p:spPr>
      </p:pic>
      <p:sp>
        <p:nvSpPr>
          <p:cNvPr id="28" name="Rectangle 27"/>
          <p:cNvSpPr>
            <a:spLocks noChangeAspect="1"/>
          </p:cNvSpPr>
          <p:nvPr/>
        </p:nvSpPr>
        <p:spPr>
          <a:xfrm>
            <a:off x="5442018" y="3501100"/>
            <a:ext cx="2615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Differential change in energy upon adding one more </a:t>
            </a:r>
            <a:r>
              <a:rPr lang="en-US" sz="2800" b="1" dirty="0" smtClean="0">
                <a:latin typeface="Garamond"/>
                <a:ea typeface="ヒラギノ丸ゴ ProN W4"/>
                <a:cs typeface="Lucida Grande"/>
              </a:rPr>
              <a:t>neutral </a:t>
            </a:r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particle</a:t>
            </a:r>
            <a:endParaRPr lang="en-US" sz="2800" i="1" dirty="0">
              <a:solidFill>
                <a:srgbClr val="FF6600"/>
              </a:solidFill>
            </a:endParaRPr>
          </a:p>
        </p:txBody>
      </p:sp>
      <p:pic>
        <p:nvPicPr>
          <p:cNvPr id="35" name="Picture 3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055813" y="3082375"/>
            <a:ext cx="51689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955162" y="2058464"/>
            <a:ext cx="359092" cy="446933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44770" y="2058464"/>
            <a:ext cx="359092" cy="446933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screen-cap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527" y="1896906"/>
            <a:ext cx="6434671" cy="471555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Bikerman theory replaces point-size ions with lattices that saturate at the surface</a:t>
            </a:r>
            <a:endParaRPr lang="en-US" dirty="0">
              <a:latin typeface="Symbol"/>
              <a:ea typeface="ヒラギノ丸ゴ ProN W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86929" y="2058464"/>
            <a:ext cx="6663267" cy="446933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solidFill>
                <a:schemeClr val="tx1"/>
              </a:solidFill>
              <a:latin typeface="Garamond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055813" y="3346450"/>
            <a:ext cx="5168900" cy="381000"/>
          </a:xfrm>
          <a:prstGeom prst="rect">
            <a:avLst/>
          </a:prstGeom>
        </p:spPr>
      </p:pic>
      <p:sp>
        <p:nvSpPr>
          <p:cNvPr id="11" name="Left Brace 10"/>
          <p:cNvSpPr/>
          <p:nvPr/>
        </p:nvSpPr>
        <p:spPr>
          <a:xfrm rot="5400000">
            <a:off x="3173768" y="2433869"/>
            <a:ext cx="540161" cy="1335299"/>
          </a:xfrm>
          <a:prstGeom prst="leftBrac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eft Brace 11"/>
          <p:cNvSpPr/>
          <p:nvPr/>
        </p:nvSpPr>
        <p:spPr>
          <a:xfrm rot="16200000">
            <a:off x="3638987" y="2864663"/>
            <a:ext cx="540158" cy="2265730"/>
          </a:xfrm>
          <a:prstGeom prst="leftBrac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2042292" y="2283067"/>
            <a:ext cx="2685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Gouy-Chapman:</a:t>
            </a:r>
            <a:endParaRPr lang="en-US" sz="2800" i="1" dirty="0">
              <a:solidFill>
                <a:srgbClr val="FF6600"/>
              </a:solidFill>
            </a:endParaRPr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2044110" y="4267607"/>
            <a:ext cx="3613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Lattice ions [5]:</a:t>
            </a:r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b="50954"/>
              <a:stretch>
                <a:fillRect/>
              </a:stretch>
            </p:blipFill>
          </mc:Choice>
          <mc:Fallback>
            <p:blipFill>
              <a:blip r:embed="rId7"/>
              <a:srcRect b="50954"/>
              <a:stretch>
                <a:fillRect/>
              </a:stretch>
            </p:blipFill>
          </mc:Fallback>
        </mc:AlternateContent>
        <p:spPr>
          <a:xfrm>
            <a:off x="4676458" y="4365625"/>
            <a:ext cx="2895600" cy="40488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697365" y="6488668"/>
            <a:ext cx="3446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Garamond"/>
                <a:ea typeface="ヒラギノ丸ゴ ProN W4"/>
                <a:cs typeface="Lucida Grande"/>
              </a:rPr>
              <a:t>[5] Bikerman, 1942</a:t>
            </a:r>
          </a:p>
        </p:txBody>
      </p:sp>
      <p:pic>
        <p:nvPicPr>
          <p:cNvPr id="31" name="Picture 3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683570" y="2368550"/>
            <a:ext cx="1320800" cy="4191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55813" y="4976014"/>
            <a:ext cx="720386" cy="720386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043115" y="5696400"/>
            <a:ext cx="720386" cy="720386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776201" y="4976014"/>
            <a:ext cx="720386" cy="720386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496587" y="5696400"/>
            <a:ext cx="720386" cy="720386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204273" y="4976014"/>
            <a:ext cx="720386" cy="720386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204273" y="5696400"/>
            <a:ext cx="720386" cy="720386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324648" y="4976014"/>
            <a:ext cx="720386" cy="720386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321906" y="5696400"/>
            <a:ext cx="720386" cy="720386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671842" y="4976014"/>
            <a:ext cx="720386" cy="720386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7112614" y="5696400"/>
            <a:ext cx="720386" cy="720386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861833" y="1962325"/>
            <a:ext cx="1633741" cy="2058941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62000">
                <a:schemeClr val="tx2">
                  <a:lumMod val="40000"/>
                  <a:lumOff val="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Ions make up Electric Double Layers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01713"/>
            <a:ext cx="5892800" cy="639761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Example: Charge plate in a buffer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1785634" y="1962325"/>
            <a:ext cx="45719" cy="2058941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Oval 197"/>
          <p:cNvSpPr>
            <a:spLocks noChangeAspect="1"/>
          </p:cNvSpPr>
          <p:nvPr/>
        </p:nvSpPr>
        <p:spPr>
          <a:xfrm>
            <a:off x="2330437" y="3142483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9" name="Oval 198"/>
          <p:cNvSpPr>
            <a:spLocks noChangeAspect="1"/>
          </p:cNvSpPr>
          <p:nvPr/>
        </p:nvSpPr>
        <p:spPr>
          <a:xfrm>
            <a:off x="2033672" y="3536575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0" name="Oval 199"/>
          <p:cNvSpPr>
            <a:spLocks noChangeAspect="1"/>
          </p:cNvSpPr>
          <p:nvPr/>
        </p:nvSpPr>
        <p:spPr>
          <a:xfrm>
            <a:off x="2531293" y="2104772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Oval 200"/>
          <p:cNvSpPr>
            <a:spLocks noChangeAspect="1"/>
          </p:cNvSpPr>
          <p:nvPr/>
        </p:nvSpPr>
        <p:spPr>
          <a:xfrm>
            <a:off x="2033672" y="28934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Oval 201"/>
          <p:cNvSpPr>
            <a:spLocks noChangeAspect="1"/>
          </p:cNvSpPr>
          <p:nvPr/>
        </p:nvSpPr>
        <p:spPr>
          <a:xfrm>
            <a:off x="2277883" y="345588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Oval 202"/>
          <p:cNvSpPr>
            <a:spLocks noChangeAspect="1"/>
          </p:cNvSpPr>
          <p:nvPr/>
        </p:nvSpPr>
        <p:spPr>
          <a:xfrm>
            <a:off x="2074017" y="22661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Oval 203"/>
          <p:cNvSpPr>
            <a:spLocks noChangeAspect="1"/>
          </p:cNvSpPr>
          <p:nvPr/>
        </p:nvSpPr>
        <p:spPr>
          <a:xfrm>
            <a:off x="2309397" y="24185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Oval 204"/>
          <p:cNvSpPr>
            <a:spLocks noChangeAspect="1"/>
          </p:cNvSpPr>
          <p:nvPr/>
        </p:nvSpPr>
        <p:spPr>
          <a:xfrm>
            <a:off x="2393092" y="2762287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Oval 205"/>
          <p:cNvSpPr>
            <a:spLocks noChangeAspect="1"/>
          </p:cNvSpPr>
          <p:nvPr/>
        </p:nvSpPr>
        <p:spPr>
          <a:xfrm>
            <a:off x="2652223" y="3583626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4" name="Oval 213"/>
          <p:cNvSpPr>
            <a:spLocks noChangeAspect="1"/>
          </p:cNvSpPr>
          <p:nvPr/>
        </p:nvSpPr>
        <p:spPr>
          <a:xfrm>
            <a:off x="2003393" y="3223174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826274" y="1962325"/>
            <a:ext cx="45719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ight Brace 25"/>
          <p:cNvSpPr/>
          <p:nvPr/>
        </p:nvSpPr>
        <p:spPr>
          <a:xfrm rot="5400000">
            <a:off x="1752040" y="4145293"/>
            <a:ext cx="1104900" cy="856846"/>
          </a:xfrm>
          <a:prstGeom prst="rightBrace">
            <a:avLst/>
          </a:prstGeom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45414" y="5069840"/>
            <a:ext cx="2679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aramond"/>
              </a:rPr>
              <a:t>EDLs form at interfaces between charged surfaces and ionic fluids.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33474"/>
            <a:ext cx="4498975" cy="4822875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r>
              <a:rPr lang="en-US" dirty="0"/>
              <a:t>Ions screen surface charges across 1 – 100s nanometers</a:t>
            </a:r>
          </a:p>
          <a:p>
            <a:r>
              <a:rPr lang="en-US" dirty="0"/>
              <a:t>EDL width decreases with ion valence and concentration</a:t>
            </a:r>
          </a:p>
          <a:p>
            <a:endParaRPr lang="en-US" dirty="0"/>
          </a:p>
        </p:txBody>
      </p:sp>
      <p:pic>
        <p:nvPicPr>
          <p:cNvPr id="24" name="Picture 23" descr="rhoVz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074" y="3613649"/>
            <a:ext cx="3576726" cy="3232884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V="1">
            <a:off x="5800410" y="4939348"/>
            <a:ext cx="2426968" cy="1105852"/>
          </a:xfrm>
          <a:prstGeom prst="straightConnector1">
            <a:avLst/>
          </a:prstGeom>
          <a:ln w="8255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091555" y="4187508"/>
            <a:ext cx="2349500" cy="5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1821193" y="4670289"/>
            <a:ext cx="549590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861833" y="1962325"/>
            <a:ext cx="1633741" cy="2058941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62000">
                <a:schemeClr val="tx2">
                  <a:lumMod val="40000"/>
                  <a:lumOff val="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EDLs store energy electrochemically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33474"/>
            <a:ext cx="4498975" cy="4822875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r>
              <a:rPr lang="en-US" dirty="0"/>
              <a:t>Ions screen surface charges across 1 – 100s nanometers</a:t>
            </a:r>
          </a:p>
          <a:p>
            <a:r>
              <a:rPr lang="en-US" dirty="0"/>
              <a:t>EDL width decreases with ion valence and concentration</a:t>
            </a:r>
          </a:p>
          <a:p>
            <a:r>
              <a:rPr lang="en-US" dirty="0"/>
              <a:t>EDLs act like capacitors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1785634" y="1962325"/>
            <a:ext cx="45719" cy="2058941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/>
          <p:cNvSpPr/>
          <p:nvPr/>
        </p:nvSpPr>
        <p:spPr>
          <a:xfrm rot="5400000">
            <a:off x="1248039" y="2482269"/>
            <a:ext cx="45719" cy="1029471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Oval 197"/>
          <p:cNvSpPr>
            <a:spLocks noChangeAspect="1"/>
          </p:cNvSpPr>
          <p:nvPr/>
        </p:nvSpPr>
        <p:spPr>
          <a:xfrm>
            <a:off x="2330437" y="3142483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9" name="Oval 198"/>
          <p:cNvSpPr>
            <a:spLocks noChangeAspect="1"/>
          </p:cNvSpPr>
          <p:nvPr/>
        </p:nvSpPr>
        <p:spPr>
          <a:xfrm>
            <a:off x="2033672" y="3536575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0" name="Oval 199"/>
          <p:cNvSpPr>
            <a:spLocks noChangeAspect="1"/>
          </p:cNvSpPr>
          <p:nvPr/>
        </p:nvSpPr>
        <p:spPr>
          <a:xfrm>
            <a:off x="2531293" y="2104772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Oval 200"/>
          <p:cNvSpPr>
            <a:spLocks noChangeAspect="1"/>
          </p:cNvSpPr>
          <p:nvPr/>
        </p:nvSpPr>
        <p:spPr>
          <a:xfrm>
            <a:off x="2033672" y="28934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Oval 201"/>
          <p:cNvSpPr>
            <a:spLocks noChangeAspect="1"/>
          </p:cNvSpPr>
          <p:nvPr/>
        </p:nvSpPr>
        <p:spPr>
          <a:xfrm>
            <a:off x="2277883" y="345588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Oval 202"/>
          <p:cNvSpPr>
            <a:spLocks noChangeAspect="1"/>
          </p:cNvSpPr>
          <p:nvPr/>
        </p:nvSpPr>
        <p:spPr>
          <a:xfrm>
            <a:off x="2074017" y="22661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Oval 203"/>
          <p:cNvSpPr>
            <a:spLocks noChangeAspect="1"/>
          </p:cNvSpPr>
          <p:nvPr/>
        </p:nvSpPr>
        <p:spPr>
          <a:xfrm>
            <a:off x="2309397" y="24185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Oval 204"/>
          <p:cNvSpPr>
            <a:spLocks noChangeAspect="1"/>
          </p:cNvSpPr>
          <p:nvPr/>
        </p:nvSpPr>
        <p:spPr>
          <a:xfrm>
            <a:off x="2393092" y="2762287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Oval 205"/>
          <p:cNvSpPr>
            <a:spLocks noChangeAspect="1"/>
          </p:cNvSpPr>
          <p:nvPr/>
        </p:nvSpPr>
        <p:spPr>
          <a:xfrm>
            <a:off x="2652223" y="3583626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" name="Rectangle 207"/>
          <p:cNvSpPr/>
          <p:nvPr/>
        </p:nvSpPr>
        <p:spPr>
          <a:xfrm>
            <a:off x="83772" y="1954705"/>
            <a:ext cx="2857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EDL</a:t>
            </a:r>
          </a:p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Capacitor</a:t>
            </a:r>
            <a:endParaRPr lang="en-US" sz="2400" dirty="0">
              <a:latin typeface="Garamond"/>
            </a:endParaRPr>
          </a:p>
        </p:txBody>
      </p:sp>
      <p:sp>
        <p:nvSpPr>
          <p:cNvPr id="214" name="Oval 213"/>
          <p:cNvSpPr>
            <a:spLocks noChangeAspect="1"/>
          </p:cNvSpPr>
          <p:nvPr/>
        </p:nvSpPr>
        <p:spPr>
          <a:xfrm>
            <a:off x="2003393" y="3223174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826274" y="1962325"/>
            <a:ext cx="45719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775474" y="4651796"/>
            <a:ext cx="45719" cy="205894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358574" y="4651796"/>
            <a:ext cx="45719" cy="20589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 rot="5400000">
            <a:off x="1237879" y="5171740"/>
            <a:ext cx="45719" cy="102947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rot="5400000">
            <a:off x="2862659" y="5171740"/>
            <a:ext cx="45719" cy="102947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821193" y="4670289"/>
            <a:ext cx="549590" cy="520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821193" y="4021266"/>
            <a:ext cx="549590" cy="520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953928" y="4114800"/>
            <a:ext cx="457200" cy="33020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978025" y="4807585"/>
            <a:ext cx="190500" cy="27940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1442" y="4651796"/>
            <a:ext cx="2857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Parallel Plate</a:t>
            </a:r>
          </a:p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Capacitor</a:t>
            </a:r>
            <a:endParaRPr lang="en-US" sz="2400" dirty="0">
              <a:latin typeface="Garamond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4714943" y="6004461"/>
          <a:ext cx="4429057" cy="73152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263003"/>
                <a:gridCol w="116605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Name</a:t>
                      </a:r>
                      <a:endParaRPr lang="en-US" dirty="0">
                        <a:solidFill>
                          <a:schemeClr val="tx1"/>
                        </a:solidFill>
                        <a:latin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Variable</a:t>
                      </a:r>
                      <a:endParaRPr lang="en-US" dirty="0">
                        <a:solidFill>
                          <a:schemeClr val="tx1"/>
                        </a:solidFill>
                        <a:latin typeface="Garamond"/>
                      </a:endParaRPr>
                    </a:p>
                  </a:txBody>
                  <a:tcPr/>
                </a:tc>
              </a:tr>
              <a:tr h="2463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Garamond"/>
                        </a:rPr>
                        <a:t>Screening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Garamond"/>
                        </a:rPr>
                        <a:t> length</a:t>
                      </a:r>
                      <a:endParaRPr lang="en-US" dirty="0">
                        <a:solidFill>
                          <a:schemeClr val="tx1"/>
                        </a:solidFill>
                        <a:latin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aseline="-25000" dirty="0">
                        <a:solidFill>
                          <a:schemeClr val="tx1"/>
                        </a:solidFill>
                        <a:latin typeface="Garamond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2" name="Picture 3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8382000" y="6441497"/>
            <a:ext cx="342900" cy="247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1821193" y="4670289"/>
            <a:ext cx="549590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861833" y="1962325"/>
            <a:ext cx="1633741" cy="2058941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62000">
                <a:schemeClr val="tx2">
                  <a:lumMod val="40000"/>
                  <a:lumOff val="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are EDLs important?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1785634" y="1962325"/>
            <a:ext cx="45719" cy="2058941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/>
          <p:cNvSpPr/>
          <p:nvPr/>
        </p:nvSpPr>
        <p:spPr>
          <a:xfrm rot="5400000">
            <a:off x="1248039" y="2482269"/>
            <a:ext cx="45719" cy="1029471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Oval 197"/>
          <p:cNvSpPr>
            <a:spLocks noChangeAspect="1"/>
          </p:cNvSpPr>
          <p:nvPr/>
        </p:nvSpPr>
        <p:spPr>
          <a:xfrm>
            <a:off x="2330437" y="3142483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9" name="Oval 198"/>
          <p:cNvSpPr>
            <a:spLocks noChangeAspect="1"/>
          </p:cNvSpPr>
          <p:nvPr/>
        </p:nvSpPr>
        <p:spPr>
          <a:xfrm>
            <a:off x="2033672" y="3536575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0" name="Oval 199"/>
          <p:cNvSpPr>
            <a:spLocks noChangeAspect="1"/>
          </p:cNvSpPr>
          <p:nvPr/>
        </p:nvSpPr>
        <p:spPr>
          <a:xfrm>
            <a:off x="2531293" y="2104772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Oval 200"/>
          <p:cNvSpPr>
            <a:spLocks noChangeAspect="1"/>
          </p:cNvSpPr>
          <p:nvPr/>
        </p:nvSpPr>
        <p:spPr>
          <a:xfrm>
            <a:off x="2033672" y="28934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Oval 201"/>
          <p:cNvSpPr>
            <a:spLocks noChangeAspect="1"/>
          </p:cNvSpPr>
          <p:nvPr/>
        </p:nvSpPr>
        <p:spPr>
          <a:xfrm>
            <a:off x="2277883" y="345588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Oval 202"/>
          <p:cNvSpPr>
            <a:spLocks noChangeAspect="1"/>
          </p:cNvSpPr>
          <p:nvPr/>
        </p:nvSpPr>
        <p:spPr>
          <a:xfrm>
            <a:off x="2074017" y="22661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Oval 203"/>
          <p:cNvSpPr>
            <a:spLocks noChangeAspect="1"/>
          </p:cNvSpPr>
          <p:nvPr/>
        </p:nvSpPr>
        <p:spPr>
          <a:xfrm>
            <a:off x="2309397" y="24185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Oval 204"/>
          <p:cNvSpPr>
            <a:spLocks noChangeAspect="1"/>
          </p:cNvSpPr>
          <p:nvPr/>
        </p:nvSpPr>
        <p:spPr>
          <a:xfrm>
            <a:off x="2393092" y="2762287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Oval 205"/>
          <p:cNvSpPr>
            <a:spLocks noChangeAspect="1"/>
          </p:cNvSpPr>
          <p:nvPr/>
        </p:nvSpPr>
        <p:spPr>
          <a:xfrm>
            <a:off x="2652223" y="3583626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" name="Rectangle 207"/>
          <p:cNvSpPr/>
          <p:nvPr/>
        </p:nvSpPr>
        <p:spPr>
          <a:xfrm>
            <a:off x="83772" y="1954705"/>
            <a:ext cx="2857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EDL</a:t>
            </a:r>
          </a:p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Capacitor</a:t>
            </a:r>
            <a:endParaRPr lang="en-US" sz="2400" dirty="0">
              <a:latin typeface="Garamond"/>
            </a:endParaRPr>
          </a:p>
        </p:txBody>
      </p:sp>
      <p:sp>
        <p:nvSpPr>
          <p:cNvPr id="214" name="Oval 213"/>
          <p:cNvSpPr>
            <a:spLocks noChangeAspect="1"/>
          </p:cNvSpPr>
          <p:nvPr/>
        </p:nvSpPr>
        <p:spPr>
          <a:xfrm>
            <a:off x="2003393" y="3223174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826274" y="1962325"/>
            <a:ext cx="45719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775474" y="4651796"/>
            <a:ext cx="45719" cy="205894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358574" y="4651796"/>
            <a:ext cx="45719" cy="20589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 rot="5400000">
            <a:off x="1237879" y="5171740"/>
            <a:ext cx="45719" cy="102947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rot="5400000">
            <a:off x="2862659" y="5171740"/>
            <a:ext cx="45719" cy="102947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821193" y="4670289"/>
            <a:ext cx="549590" cy="520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71442" y="4651796"/>
            <a:ext cx="2857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Parallel Plate</a:t>
            </a:r>
          </a:p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Capacitor</a:t>
            </a:r>
            <a:endParaRPr lang="en-US" sz="2400" dirty="0">
              <a:latin typeface="Garamond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821193" y="4021266"/>
            <a:ext cx="549590" cy="520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953928" y="4114800"/>
            <a:ext cx="457200" cy="33020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978025" y="4807585"/>
            <a:ext cx="190500" cy="27940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6136992" y="3946595"/>
            <a:ext cx="3397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charge separation</a:t>
            </a:r>
            <a:endParaRPr lang="en-US" sz="2800" i="1" baseline="30000" dirty="0"/>
          </a:p>
        </p:txBody>
      </p:sp>
      <p:cxnSp>
        <p:nvCxnSpPr>
          <p:cNvPr id="52" name="Straight Connector 51"/>
          <p:cNvCxnSpPr/>
          <p:nvPr/>
        </p:nvCxnSpPr>
        <p:spPr>
          <a:xfrm>
            <a:off x="5582105" y="4087437"/>
            <a:ext cx="3292303" cy="158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3454934" y="3789315"/>
            <a:ext cx="2167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Capacitance =</a:t>
            </a:r>
            <a:endParaRPr lang="en-US" sz="2800" baseline="30000" dirty="0"/>
          </a:p>
        </p:txBody>
      </p:sp>
      <p:sp>
        <p:nvSpPr>
          <p:cNvPr id="39" name="Rectangle 38"/>
          <p:cNvSpPr/>
          <p:nvPr/>
        </p:nvSpPr>
        <p:spPr>
          <a:xfrm>
            <a:off x="5680609" y="3565805"/>
            <a:ext cx="3679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surface area×dielectric</a:t>
            </a:r>
            <a:endParaRPr lang="en-US" sz="28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1821193" y="4670289"/>
            <a:ext cx="549590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861833" y="1962325"/>
            <a:ext cx="1633741" cy="2058941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62000">
                <a:schemeClr val="tx2">
                  <a:lumMod val="40000"/>
                  <a:lumOff val="60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are EDLs important?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1785634" y="1962325"/>
            <a:ext cx="45719" cy="2058941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/>
          <p:cNvSpPr/>
          <p:nvPr/>
        </p:nvSpPr>
        <p:spPr>
          <a:xfrm rot="5400000">
            <a:off x="1248039" y="2482269"/>
            <a:ext cx="45719" cy="1029471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Oval 197"/>
          <p:cNvSpPr>
            <a:spLocks noChangeAspect="1"/>
          </p:cNvSpPr>
          <p:nvPr/>
        </p:nvSpPr>
        <p:spPr>
          <a:xfrm>
            <a:off x="2330437" y="3142483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9" name="Oval 198"/>
          <p:cNvSpPr>
            <a:spLocks noChangeAspect="1"/>
          </p:cNvSpPr>
          <p:nvPr/>
        </p:nvSpPr>
        <p:spPr>
          <a:xfrm>
            <a:off x="2033672" y="3536575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0" name="Oval 199"/>
          <p:cNvSpPr>
            <a:spLocks noChangeAspect="1"/>
          </p:cNvSpPr>
          <p:nvPr/>
        </p:nvSpPr>
        <p:spPr>
          <a:xfrm>
            <a:off x="2531293" y="2104772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Oval 200"/>
          <p:cNvSpPr>
            <a:spLocks noChangeAspect="1"/>
          </p:cNvSpPr>
          <p:nvPr/>
        </p:nvSpPr>
        <p:spPr>
          <a:xfrm>
            <a:off x="2033672" y="28934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Oval 201"/>
          <p:cNvSpPr>
            <a:spLocks noChangeAspect="1"/>
          </p:cNvSpPr>
          <p:nvPr/>
        </p:nvSpPr>
        <p:spPr>
          <a:xfrm>
            <a:off x="2277883" y="345588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Oval 202"/>
          <p:cNvSpPr>
            <a:spLocks noChangeAspect="1"/>
          </p:cNvSpPr>
          <p:nvPr/>
        </p:nvSpPr>
        <p:spPr>
          <a:xfrm>
            <a:off x="2074017" y="22661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Oval 203"/>
          <p:cNvSpPr>
            <a:spLocks noChangeAspect="1"/>
          </p:cNvSpPr>
          <p:nvPr/>
        </p:nvSpPr>
        <p:spPr>
          <a:xfrm>
            <a:off x="2309397" y="2418554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Oval 204"/>
          <p:cNvSpPr>
            <a:spLocks noChangeAspect="1"/>
          </p:cNvSpPr>
          <p:nvPr/>
        </p:nvSpPr>
        <p:spPr>
          <a:xfrm>
            <a:off x="2393092" y="2762287"/>
            <a:ext cx="80691" cy="8069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" name="Rectangle 207"/>
          <p:cNvSpPr/>
          <p:nvPr/>
        </p:nvSpPr>
        <p:spPr>
          <a:xfrm>
            <a:off x="83772" y="1954705"/>
            <a:ext cx="2857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EDL</a:t>
            </a:r>
          </a:p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Capacitor</a:t>
            </a:r>
            <a:endParaRPr lang="en-US" sz="2400" dirty="0">
              <a:latin typeface="Garamond"/>
            </a:endParaRPr>
          </a:p>
        </p:txBody>
      </p:sp>
      <p:sp>
        <p:nvSpPr>
          <p:cNvPr id="214" name="Oval 213"/>
          <p:cNvSpPr>
            <a:spLocks noChangeAspect="1"/>
          </p:cNvSpPr>
          <p:nvPr/>
        </p:nvSpPr>
        <p:spPr>
          <a:xfrm>
            <a:off x="2003393" y="3223174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826274" y="1962325"/>
            <a:ext cx="45719" cy="20589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775474" y="4651796"/>
            <a:ext cx="45719" cy="205894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358574" y="4651796"/>
            <a:ext cx="45719" cy="205894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 rot="5400000">
            <a:off x="1237879" y="5171740"/>
            <a:ext cx="45719" cy="102947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rot="5400000">
            <a:off x="2862659" y="5171740"/>
            <a:ext cx="45719" cy="102947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821193" y="4670289"/>
            <a:ext cx="549590" cy="520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821193" y="4021266"/>
            <a:ext cx="549590" cy="520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953928" y="4114800"/>
            <a:ext cx="457200" cy="33020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978025" y="4807585"/>
            <a:ext cx="190500" cy="279400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>
            <a:off x="1836434" y="2033804"/>
            <a:ext cx="1919962" cy="1588"/>
          </a:xfrm>
          <a:prstGeom prst="line">
            <a:avLst/>
          </a:prstGeom>
          <a:ln w="50800">
            <a:solidFill>
              <a:schemeClr val="tx1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3821374" y="1725987"/>
            <a:ext cx="7073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High surface area electrodes</a:t>
            </a:r>
          </a:p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	(1000+ meters</a:t>
            </a:r>
            <a:r>
              <a:rPr lang="en-US" sz="2800" baseline="30000" dirty="0" smtClean="0">
                <a:latin typeface="Garamond"/>
                <a:ea typeface="ヒラギノ丸ゴ ProN W4"/>
                <a:cs typeface="Lucida Grande"/>
              </a:rPr>
              <a:t>2</a:t>
            </a:r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/gram)</a:t>
            </a:r>
            <a:endParaRPr lang="en-US" sz="2000" dirty="0"/>
          </a:p>
        </p:txBody>
      </p:sp>
      <p:sp>
        <p:nvSpPr>
          <p:cNvPr id="50" name="Rectangle 49"/>
          <p:cNvSpPr/>
          <p:nvPr/>
        </p:nvSpPr>
        <p:spPr>
          <a:xfrm>
            <a:off x="71442" y="4651796"/>
            <a:ext cx="2857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Parallel Plate</a:t>
            </a:r>
          </a:p>
          <a:p>
            <a:r>
              <a:rPr lang="en-US" sz="2400" dirty="0" smtClean="0">
                <a:latin typeface="Garamond"/>
                <a:ea typeface="ヒラギノ丸ゴ ProN W4"/>
                <a:cs typeface="Lucida Grande"/>
              </a:rPr>
              <a:t>Capacitor</a:t>
            </a:r>
            <a:endParaRPr lang="en-US" sz="2400" dirty="0">
              <a:latin typeface="Garamond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2391397" y="3296341"/>
            <a:ext cx="1417553" cy="1588"/>
          </a:xfrm>
          <a:prstGeom prst="line">
            <a:avLst/>
          </a:prstGeom>
          <a:ln w="50800">
            <a:solidFill>
              <a:schemeClr val="tx1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823128" y="2988524"/>
            <a:ext cx="543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Nanoscale charge separation</a:t>
            </a:r>
            <a:endParaRPr lang="en-US" sz="2000" dirty="0"/>
          </a:p>
        </p:txBody>
      </p:sp>
      <p:sp>
        <p:nvSpPr>
          <p:cNvPr id="36" name="Rectangle 35"/>
          <p:cNvSpPr/>
          <p:nvPr/>
        </p:nvSpPr>
        <p:spPr>
          <a:xfrm>
            <a:off x="5680609" y="3565805"/>
            <a:ext cx="3679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surface area×dielectric</a:t>
            </a:r>
            <a:endParaRPr lang="en-US" sz="2800" baseline="30000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5582105" y="4087437"/>
            <a:ext cx="3292303" cy="158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454934" y="3789315"/>
            <a:ext cx="2167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Capacitance =</a:t>
            </a:r>
            <a:endParaRPr lang="en-US" sz="2800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6136992" y="3946595"/>
            <a:ext cx="3397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ramond"/>
                <a:ea typeface="ヒラギノ丸ゴ ProN W4"/>
                <a:cs typeface="Lucida Grande"/>
              </a:rPr>
              <a:t>charge separation</a:t>
            </a:r>
            <a:endParaRPr lang="en-US" sz="2800" i="1" baseline="30000" dirty="0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2652223" y="3583626"/>
            <a:ext cx="80691" cy="80691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28558</TotalTime>
  <Words>2057</Words>
  <Application>Microsoft Macintosh PowerPoint</Application>
  <PresentationFormat>On-screen Show (4:3)</PresentationFormat>
  <Paragraphs>433</Paragraphs>
  <Slides>53</Slides>
  <Notes>49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Slide 1</vt:lpstr>
      <vt:lpstr>Slide 2</vt:lpstr>
      <vt:lpstr>Ions make up Electric Double Layers</vt:lpstr>
      <vt:lpstr>Ions make up Electric Double Layers</vt:lpstr>
      <vt:lpstr>Ions make up Electric Double Layers</vt:lpstr>
      <vt:lpstr>Ions make up Electric Double Layers</vt:lpstr>
      <vt:lpstr>EDLs store energy electrochemically</vt:lpstr>
      <vt:lpstr>Why are EDLs important?</vt:lpstr>
      <vt:lpstr>Why are EDLs important?</vt:lpstr>
      <vt:lpstr>Why are EDLs important?</vt:lpstr>
      <vt:lpstr>EDLC energy densities are almost comparable to batteries </vt:lpstr>
      <vt:lpstr>EDLC energy densities are almost comparable to batteries </vt:lpstr>
      <vt:lpstr>Experiments show specific chemistry determines EDL behavior</vt:lpstr>
      <vt:lpstr>Experiments show specific chemistry determines EDL behavior</vt:lpstr>
      <vt:lpstr>Experiments show specific chemistry determines EDL behavior</vt:lpstr>
      <vt:lpstr>How can we model planar EDLs?</vt:lpstr>
      <vt:lpstr>How can we model planar EDLs?</vt:lpstr>
      <vt:lpstr>“Local-density approximations” are  easy to use &amp; physically insightful</vt:lpstr>
      <vt:lpstr>Simplest LDA: Gouy-Chapman theory</vt:lpstr>
      <vt:lpstr>Gouy-Chapman predicts divergent free charge densities</vt:lpstr>
      <vt:lpstr>Should we derive improved LDAs…</vt:lpstr>
      <vt:lpstr>Model-free test of LDA behavior in planar EDLs</vt:lpstr>
      <vt:lpstr>Weakly-charged EDLs with low volume fractions: </vt:lpstr>
      <vt:lpstr>Weakly-charged EDLs with low volume fractions: </vt:lpstr>
      <vt:lpstr>GC accurately predicts low volume fraction EDLs</vt:lpstr>
      <vt:lpstr>GC theory exhibits “similarity”</vt:lpstr>
      <vt:lpstr>If measured EDL profiles are similar, then there exists a suitable LDA.</vt:lpstr>
      <vt:lpstr>Slide 28</vt:lpstr>
      <vt:lpstr>Slide 29</vt:lpstr>
      <vt:lpstr>Slide 30</vt:lpstr>
      <vt:lpstr>Solving with Method of Characteristics</vt:lpstr>
      <vt:lpstr>Solving with Method of Characteristics</vt:lpstr>
      <vt:lpstr>Gouy-Chapman theory permits an analytical solution</vt:lpstr>
      <vt:lpstr>Gouy-Chapman theory permits an analytical solution</vt:lpstr>
      <vt:lpstr>SGC  collapses point-like EDL regimes</vt:lpstr>
      <vt:lpstr>Solution yields a similarity coordinate that characterizes the GC model</vt:lpstr>
      <vt:lpstr>Solution yields a similarity coordinate that characterizes the GC model</vt:lpstr>
      <vt:lpstr>SCS  collapses 100 Gouy-Chapman like simulations</vt:lpstr>
      <vt:lpstr>SCS  collapses 100 Gouy-Chapman like simulations</vt:lpstr>
      <vt:lpstr>SCS  collapses 100 Gouy-Chapman like simulations</vt:lpstr>
      <vt:lpstr>Without assumptions, we can test if an arbitrary LDA will ever work</vt:lpstr>
      <vt:lpstr>Improved LDAs have better models for the excess chemical potential, </vt:lpstr>
      <vt:lpstr>Easiest improvement to GC requires a better approximation of the excluded volume</vt:lpstr>
      <vt:lpstr>Carnahan-Staling LDA that uses hard-sphere equation of state</vt:lpstr>
      <vt:lpstr>Carnahan-Staling LDA that uses hard-sphere equation of state</vt:lpstr>
      <vt:lpstr>Carnahan-Staling LDA that uses hard-sphere equation of state</vt:lpstr>
      <vt:lpstr>SCS  collapses 10 moderate volume fraction EDLs</vt:lpstr>
      <vt:lpstr>Model-free test of LDA behavior in planar EDLs</vt:lpstr>
      <vt:lpstr>Measured excluded volume chemical potential: in the bulk</vt:lpstr>
      <vt:lpstr>Measured excluded volume chemical potential: near the bulk</vt:lpstr>
      <vt:lpstr>Measured excluded volume chemical potential: near the wall</vt:lpstr>
      <vt:lpstr>The chemical potential determines the distribution of ions</vt:lpstr>
      <vt:lpstr>Bikerman theory replaces point-size ions with lattices that saturate at the surface</vt:lpstr>
    </vt:vector>
  </TitlesOfParts>
  <Company>University of California Santa Barbara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 Double Layer Capacitors (EDLCs)</dc:title>
  <dc:creator>Brian Giera</dc:creator>
  <cp:lastModifiedBy>Brian Giera</cp:lastModifiedBy>
  <cp:revision>1858</cp:revision>
  <cp:lastPrinted>2012-10-05T15:27:55Z</cp:lastPrinted>
  <dcterms:created xsi:type="dcterms:W3CDTF">2013-08-07T18:19:02Z</dcterms:created>
  <dcterms:modified xsi:type="dcterms:W3CDTF">2013-08-07T18:20:15Z</dcterms:modified>
</cp:coreProperties>
</file>