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603" r:id="rId2"/>
    <p:sldId id="625" r:id="rId3"/>
    <p:sldId id="698" r:id="rId4"/>
    <p:sldId id="622" r:id="rId5"/>
    <p:sldId id="623" r:id="rId6"/>
    <p:sldId id="635" r:id="rId7"/>
    <p:sldId id="650" r:id="rId8"/>
  </p:sldIdLst>
  <p:sldSz cx="9144000" cy="6858000" type="letter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99FF"/>
    <a:srgbClr val="CC6600"/>
    <a:srgbClr val="FFFF00"/>
    <a:srgbClr val="6600FF"/>
    <a:srgbClr val="CC99FF"/>
    <a:srgbClr val="800000"/>
    <a:srgbClr val="FF5050"/>
    <a:srgbClr val="215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64757" autoAdjust="0"/>
  </p:normalViewPr>
  <p:slideViewPr>
    <p:cSldViewPr>
      <p:cViewPr>
        <p:scale>
          <a:sx n="130" d="100"/>
          <a:sy n="130" d="100"/>
        </p:scale>
        <p:origin x="-2280" y="-930"/>
      </p:cViewPr>
      <p:guideLst>
        <p:guide orient="horz" pos="321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6"/>
    </p:cViewPr>
  </p:sorterViewPr>
  <p:notesViewPr>
    <p:cSldViewPr>
      <p:cViewPr>
        <p:scale>
          <a:sx n="100" d="100"/>
          <a:sy n="100" d="100"/>
        </p:scale>
        <p:origin x="-708" y="-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l" defTabSz="922868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92" y="0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r" defTabSz="922868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l" defTabSz="922868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9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92" y="8829989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 defTabSz="922868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fld id="{BC37145E-A8BA-47A1-A845-17272AB06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0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t" anchorCtr="0" compatLnSpc="1">
            <a:prstTxWarp prst="textNoShape">
              <a:avLst/>
            </a:prstTxWarp>
          </a:bodyPr>
          <a:lstStyle>
            <a:lvl1pPr algn="l" defTabSz="932415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92" y="0"/>
            <a:ext cx="3039219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t" anchorCtr="0" compatLnSpc="1">
            <a:prstTxWarp prst="textNoShape">
              <a:avLst/>
            </a:prstTxWarp>
          </a:bodyPr>
          <a:lstStyle>
            <a:lvl1pPr algn="r" defTabSz="932415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0"/>
            <a:ext cx="5607684" cy="418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9219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b" anchorCtr="0" compatLnSpc="1">
            <a:prstTxWarp prst="textNoShape">
              <a:avLst/>
            </a:prstTxWarp>
          </a:bodyPr>
          <a:lstStyle>
            <a:lvl1pPr algn="l" defTabSz="932415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92" y="8831580"/>
            <a:ext cx="3039219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b" anchorCtr="0" compatLnSpc="1">
            <a:prstTxWarp prst="textNoShape">
              <a:avLst/>
            </a:prstTxWarp>
          </a:bodyPr>
          <a:lstStyle>
            <a:lvl1pPr algn="r" defTabSz="932415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fld id="{85012CB8-3BB4-478E-B746-F0EF82754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54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1C263-6CF4-44EF-8525-58D7083E7F2B}" type="slidenum">
              <a:rPr lang="en-US">
                <a:ea typeface="ＭＳ Ｐゴシック" pitchFamily="34" charset="-128"/>
              </a:rPr>
              <a:pPr/>
              <a:t>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62963" cy="11398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81" y="1260475"/>
            <a:ext cx="8551119" cy="4530725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6248400"/>
            <a:ext cx="6248400" cy="381000"/>
          </a:xfrm>
        </p:spPr>
        <p:txBody>
          <a:bodyPr/>
          <a:lstStyle>
            <a:lvl1pPr>
              <a:buNone/>
              <a:defRPr sz="1600" b="0" i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78870" y="639316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3C31314-BC02-4B5A-B51F-5461CC506959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overview_ slide mas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0163"/>
            <a:ext cx="91455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60475"/>
            <a:ext cx="739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4963" y="228600"/>
            <a:ext cx="7315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5" descr="DOE_colo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3B5BA7"/>
        </a:buClr>
        <a:buSzPct val="75000"/>
        <a:buFont typeface="Wingdings" pitchFamily="2" charset="2"/>
        <a:buChar char="n"/>
        <a:defRPr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14350" indent="-171450" algn="l" rtl="0" eaLnBrk="0" fontAlgn="base" hangingPunct="0">
        <a:spcBef>
          <a:spcPct val="20000"/>
        </a:spcBef>
        <a:spcAft>
          <a:spcPct val="0"/>
        </a:spcAft>
        <a:buClr>
          <a:srgbClr val="386DC4"/>
        </a:buClr>
        <a:buSzPct val="75000"/>
        <a:buFont typeface="Helvetica CE" pitchFamily="-111" charset="-18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65000"/>
        <a:buFont typeface="Wingdings" pitchFamily="2" charset="2"/>
        <a:buChar char="w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pscrozi@sandia.gov" TargetMode="External"/><Relationship Id="rId3" Type="http://schemas.openxmlformats.org/officeDocument/2006/relationships/hyperlink" Target="http://lammps.sandia.gov/doc/Section_commands.html" TargetMode="External"/><Relationship Id="rId7" Type="http://schemas.openxmlformats.org/officeDocument/2006/relationships/hyperlink" Target="mailto:athomps@sandia.gov" TargetMode="External"/><Relationship Id="rId2" Type="http://schemas.openxmlformats.org/officeDocument/2006/relationships/hyperlink" Target="http://lammps.sandia.gov/doc/Manual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jplimp@sandia.gov" TargetMode="External"/><Relationship Id="rId5" Type="http://schemas.openxmlformats.org/officeDocument/2006/relationships/hyperlink" Target="http://lammps.sandia.gov/authors.html" TargetMode="External"/><Relationship Id="rId4" Type="http://schemas.openxmlformats.org/officeDocument/2006/relationships/hyperlink" Target="http://lammps.sandia.gov/mail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ammps.sandia.gov/doc/Section_start.html" TargetMode="External"/><Relationship Id="rId2" Type="http://schemas.openxmlformats.org/officeDocument/2006/relationships/hyperlink" Target="http://lammps.sandia.gov/download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mmps.sandia.gov/inputs/in.lj.txt" TargetMode="External"/><Relationship Id="rId2" Type="http://schemas.openxmlformats.org/officeDocument/2006/relationships/hyperlink" Target="http://lammps.sandia.gov/download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ammps.sandia.gov/doc/Section_start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.uiuc.edu/Research/vmd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0"/>
          <p:cNvSpPr txBox="1">
            <a:spLocks noChangeArrowheads="1"/>
          </p:cNvSpPr>
          <p:nvPr/>
        </p:nvSpPr>
        <p:spPr bwMode="auto">
          <a:xfrm>
            <a:off x="0" y="1143000"/>
            <a:ext cx="9144000" cy="4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2400" b="1" kern="0" dirty="0" smtClean="0">
                <a:solidFill>
                  <a:srgbClr val="000000"/>
                </a:solidFill>
              </a:rPr>
              <a:t>Basic tutorial on running LAMMPS:</a:t>
            </a:r>
            <a:r>
              <a:rPr lang="en-US" sz="4000" b="1" kern="0" dirty="0">
                <a:solidFill>
                  <a:srgbClr val="000000"/>
                </a:solidFill>
              </a:rPr>
              <a:t/>
            </a:r>
            <a:br>
              <a:rPr lang="en-US" sz="4000" b="1" kern="0" dirty="0">
                <a:solidFill>
                  <a:srgbClr val="000000"/>
                </a:solidFill>
              </a:rPr>
            </a:br>
            <a:r>
              <a:rPr lang="en-US" sz="2400" b="1" kern="0" dirty="0" smtClean="0">
                <a:solidFill>
                  <a:srgbClr val="000000"/>
                </a:solidFill>
              </a:rPr>
              <a:t>download, build, run, visualize, post-process</a:t>
            </a:r>
          </a:p>
          <a:p>
            <a:pPr lvl="0">
              <a:lnSpc>
                <a:spcPct val="140000"/>
              </a:lnSpc>
            </a:pPr>
            <a:r>
              <a:rPr lang="en-US" sz="1200" b="1" kern="0" dirty="0">
                <a:solidFill>
                  <a:srgbClr val="000000"/>
                </a:solidFill>
              </a:rPr>
              <a:t>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dirty="0" smtClean="0"/>
              <a:t>Paul S. Crozier</a:t>
            </a:r>
          </a:p>
          <a:p>
            <a:pPr>
              <a:lnSpc>
                <a:spcPct val="140000"/>
              </a:lnSpc>
            </a:pPr>
            <a:r>
              <a:rPr lang="en-US" i="1" dirty="0" smtClean="0"/>
              <a:t>Sandia National Laboratories</a:t>
            </a:r>
            <a:endParaRPr lang="en-US" i="1" dirty="0"/>
          </a:p>
          <a:p>
            <a:pPr>
              <a:lnSpc>
                <a:spcPct val="140000"/>
              </a:lnSpc>
            </a:pPr>
            <a:r>
              <a:rPr lang="en-US" dirty="0" smtClean="0"/>
              <a:t>August 6, 2013</a:t>
            </a:r>
          </a:p>
          <a:p>
            <a:pPr>
              <a:lnSpc>
                <a:spcPct val="140000"/>
              </a:lnSpc>
            </a:pPr>
            <a:endParaRPr lang="en-US" dirty="0" smtClean="0"/>
          </a:p>
          <a:p>
            <a:r>
              <a:rPr lang="en-US" sz="2800" b="1" dirty="0" smtClean="0"/>
              <a:t>LAMMPS Users’ Workshop</a:t>
            </a:r>
          </a:p>
          <a:p>
            <a:r>
              <a:rPr lang="en-US" sz="2800" b="1" dirty="0" smtClean="0"/>
              <a:t>Beginners’ Session</a:t>
            </a:r>
            <a:endParaRPr lang="en-US" sz="1200" dirty="0"/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28600" y="5574268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/>
              <a:t>Sandia National Laboratories is a multi-program laboratory  managed  and operated  by  Sandia Corporation, a wholly owned subsidiary of  Lockheed Martin  Corporation, for the U.S. Department of Energy’s National  Nuclear  Security Administration under contract   DE-AC04-94AL85000. </a:t>
            </a:r>
          </a:p>
        </p:txBody>
      </p:sp>
      <p:pic>
        <p:nvPicPr>
          <p:cNvPr id="2052" name="Picture 6" descr="LM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318250"/>
            <a:ext cx="1905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458200" cy="1219200"/>
          </a:xfrm>
        </p:spPr>
        <p:txBody>
          <a:bodyPr/>
          <a:lstStyle/>
          <a:p>
            <a:pPr algn="ctr"/>
            <a:r>
              <a:rPr lang="en-US" dirty="0"/>
              <a:t>How to get help with LAMMPS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5029200"/>
          </a:xfrm>
        </p:spPr>
        <p:txBody>
          <a:bodyPr/>
          <a:lstStyle/>
          <a:p>
            <a:pPr marL="628650" indent="-457200">
              <a:lnSpc>
                <a:spcPct val="90000"/>
              </a:lnSpc>
              <a:buAutoNum type="arabicPeriod"/>
            </a:pPr>
            <a:r>
              <a:rPr lang="en-US" sz="1800" dirty="0" smtClean="0"/>
              <a:t>Excellent </a:t>
            </a:r>
            <a:r>
              <a:rPr lang="en-US" sz="1800" dirty="0"/>
              <a:t>User’s </a:t>
            </a:r>
            <a:r>
              <a:rPr lang="en-US" sz="1800" dirty="0" smtClean="0"/>
              <a:t>Manual:</a:t>
            </a:r>
          </a:p>
          <a:p>
            <a:pPr marL="628650" indent="-457200">
              <a:lnSpc>
                <a:spcPct val="90000"/>
              </a:lnSpc>
              <a:buNone/>
            </a:pPr>
            <a:r>
              <a:rPr lang="en-US" sz="1800" dirty="0" smtClean="0">
                <a:hlinkClick r:id="rId2"/>
              </a:rPr>
              <a:t>http://lammps.sandia.gov/doc/Manual.html</a:t>
            </a:r>
            <a:endParaRPr lang="en-US" sz="1800" dirty="0" smtClean="0"/>
          </a:p>
          <a:p>
            <a:pPr marL="628650" indent="-457200">
              <a:lnSpc>
                <a:spcPct val="90000"/>
              </a:lnSpc>
              <a:buNone/>
            </a:pPr>
            <a:r>
              <a:rPr lang="en-US" sz="1800" dirty="0" smtClean="0">
                <a:hlinkClick r:id="rId3"/>
              </a:rPr>
              <a:t>http://lammps.sandia.gov/doc/Section_commands.html#3_5</a:t>
            </a:r>
            <a:r>
              <a:rPr lang="en-US" sz="1800" dirty="0" smtClean="0"/>
              <a:t>  </a:t>
            </a:r>
          </a:p>
          <a:p>
            <a:pPr marL="628650" indent="-457200">
              <a:lnSpc>
                <a:spcPct val="90000"/>
              </a:lnSpc>
              <a:buNone/>
            </a:pPr>
            <a:endParaRPr lang="en-US" sz="1800" dirty="0" smtClean="0"/>
          </a:p>
          <a:p>
            <a:pPr marL="628650" indent="-457200">
              <a:lnSpc>
                <a:spcPct val="90000"/>
              </a:lnSpc>
              <a:buNone/>
            </a:pPr>
            <a:r>
              <a:rPr lang="en-US" sz="1800" dirty="0" smtClean="0"/>
              <a:t>2. Search the web: can include “</a:t>
            </a:r>
            <a:r>
              <a:rPr lang="en-US" sz="1800" dirty="0" err="1" smtClean="0"/>
              <a:t>lammps</a:t>
            </a:r>
            <a:r>
              <a:rPr lang="en-US" sz="1800" dirty="0" smtClean="0"/>
              <a:t>-users” as a search keyword to search old e-mail archives</a:t>
            </a:r>
          </a:p>
          <a:p>
            <a:pPr marL="628650" indent="-457200">
              <a:lnSpc>
                <a:spcPct val="90000"/>
              </a:lnSpc>
              <a:buNone/>
            </a:pPr>
            <a:endParaRPr lang="en-US" sz="1800" dirty="0" smtClean="0"/>
          </a:p>
          <a:p>
            <a:pPr marL="628650" indent="-457200">
              <a:lnSpc>
                <a:spcPct val="90000"/>
              </a:lnSpc>
              <a:buNone/>
            </a:pPr>
            <a:r>
              <a:rPr lang="en-US" sz="1800" dirty="0" smtClean="0"/>
              <a:t>3. Send e-mail to the user’s </a:t>
            </a:r>
            <a:r>
              <a:rPr lang="en-US" sz="1800" dirty="0"/>
              <a:t>e-mail </a:t>
            </a:r>
            <a:r>
              <a:rPr lang="en-US" sz="1800" dirty="0" smtClean="0"/>
              <a:t>list:</a:t>
            </a:r>
          </a:p>
          <a:p>
            <a:pPr marL="628650" indent="-457200">
              <a:lnSpc>
                <a:spcPct val="90000"/>
              </a:lnSpc>
              <a:buNone/>
            </a:pPr>
            <a:r>
              <a:rPr lang="en-US" sz="1800" dirty="0" smtClean="0">
                <a:hlinkClick r:id="rId4"/>
              </a:rPr>
              <a:t>http://lammps.sandia.gov/mail.html</a:t>
            </a:r>
            <a:r>
              <a:rPr lang="en-US" sz="1800" dirty="0" smtClean="0"/>
              <a:t> </a:t>
            </a:r>
          </a:p>
          <a:p>
            <a:pPr marL="628650" indent="-457200">
              <a:lnSpc>
                <a:spcPct val="90000"/>
              </a:lnSpc>
              <a:buNone/>
            </a:pPr>
            <a:endParaRPr lang="en-US" sz="1800" dirty="0" smtClean="0"/>
          </a:p>
          <a:p>
            <a:pPr marL="628650" indent="-457200">
              <a:lnSpc>
                <a:spcPct val="90000"/>
              </a:lnSpc>
              <a:buNone/>
            </a:pPr>
            <a:r>
              <a:rPr lang="en-US" sz="1800" dirty="0" smtClean="0"/>
              <a:t>4. Contact LAMMPS developers:  </a:t>
            </a:r>
            <a:r>
              <a:rPr lang="en-US" sz="1800" dirty="0" smtClean="0">
                <a:hlinkClick r:id="rId5"/>
              </a:rPr>
              <a:t>http://lammps.sandia.gov/authors.html</a:t>
            </a:r>
            <a:r>
              <a:rPr lang="en-US" sz="1800" dirty="0" smtClean="0"/>
              <a:t> </a:t>
            </a:r>
            <a:endParaRPr lang="en-US" sz="1800" dirty="0"/>
          </a:p>
          <a:p>
            <a:pPr marL="876300" lvl="1" indent="-419100">
              <a:lnSpc>
                <a:spcPct val="90000"/>
              </a:lnSpc>
              <a:buNone/>
            </a:pPr>
            <a:r>
              <a:rPr lang="en-US" dirty="0" smtClean="0"/>
              <a:t>	Steve </a:t>
            </a:r>
            <a:r>
              <a:rPr lang="en-US" dirty="0"/>
              <a:t>Plimpton, </a:t>
            </a:r>
            <a:r>
              <a:rPr lang="en-US" dirty="0">
                <a:hlinkClick r:id="rId6"/>
              </a:rPr>
              <a:t>sjplimp@sandia.gov</a:t>
            </a:r>
            <a:r>
              <a:rPr lang="en-US" dirty="0"/>
              <a:t> </a:t>
            </a:r>
            <a:endParaRPr lang="en-US" dirty="0" smtClean="0"/>
          </a:p>
          <a:p>
            <a:pPr marL="876300" lvl="1" indent="-419100">
              <a:lnSpc>
                <a:spcPct val="9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Aidan </a:t>
            </a:r>
            <a:r>
              <a:rPr lang="en-US" sz="1800" dirty="0"/>
              <a:t>Thompson, </a:t>
            </a:r>
            <a:r>
              <a:rPr lang="en-US" sz="1800" dirty="0">
                <a:hlinkClick r:id="rId7"/>
              </a:rPr>
              <a:t>athomps@sandia.gov</a:t>
            </a:r>
            <a:r>
              <a:rPr lang="en-US" sz="1800" dirty="0"/>
              <a:t> </a:t>
            </a:r>
            <a:endParaRPr lang="en-US" sz="1800" dirty="0" smtClean="0"/>
          </a:p>
          <a:p>
            <a:pPr marL="876300" lvl="1" indent="-419100">
              <a:lnSpc>
                <a:spcPct val="90000"/>
              </a:lnSpc>
              <a:buNone/>
            </a:pPr>
            <a:r>
              <a:rPr lang="en-US" dirty="0" smtClean="0"/>
              <a:t> 	Paul </a:t>
            </a:r>
            <a:r>
              <a:rPr lang="en-US" dirty="0"/>
              <a:t>Crozier, </a:t>
            </a:r>
            <a:r>
              <a:rPr lang="en-US" dirty="0">
                <a:hlinkClick r:id="rId8"/>
              </a:rPr>
              <a:t>pscrozi@sandia.gov</a:t>
            </a:r>
            <a:endParaRPr lang="en-US" dirty="0"/>
          </a:p>
          <a:p>
            <a:pPr marL="876300" lvl="1" indent="-419100">
              <a:lnSpc>
                <a:spcPct val="90000"/>
              </a:lnSpc>
              <a:buNone/>
            </a:pPr>
            <a:endParaRPr lang="en-US" sz="1800" dirty="0"/>
          </a:p>
          <a:p>
            <a:pPr marL="876300" lvl="1" indent="-419100">
              <a:lnSpc>
                <a:spcPct val="9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LAMMPS tutorial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60475"/>
            <a:ext cx="7391400" cy="4987925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How to: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Download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Build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Include optional packages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Run in serial and parallel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Plot and interpret basic output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Visualize simulation dynamics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download, install, and use LAMMPS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Download page:</a:t>
            </a:r>
          </a:p>
          <a:p>
            <a:pPr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://lammps.sandia.gov/download.html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Installation instructions:</a:t>
            </a:r>
          </a:p>
          <a:p>
            <a:pPr lvl="1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://lammps.sandia.gov/doc/Section_start.html#2_5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go to lammps/</a:t>
            </a:r>
            <a:r>
              <a:rPr lang="en-US" dirty="0" err="1"/>
              <a:t>src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type “make </a:t>
            </a:r>
            <a:r>
              <a:rPr lang="en-US" i="1" dirty="0" err="1"/>
              <a:t>your_system_type</a:t>
            </a:r>
            <a:r>
              <a:rPr lang="en-US" i="1" dirty="0"/>
              <a:t>”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To perform a simulation: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err="1"/>
              <a:t>lmp</a:t>
            </a:r>
            <a:r>
              <a:rPr lang="en-US" dirty="0"/>
              <a:t> &lt; </a:t>
            </a:r>
            <a:r>
              <a:rPr lang="en-US" i="1" dirty="0"/>
              <a:t>my_script.in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84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marL="628650" indent="-457200">
              <a:buFont typeface="+mj-lt"/>
              <a:buAutoNum type="arabicPeriod"/>
            </a:pPr>
            <a:r>
              <a:rPr lang="en-US" dirty="0" smtClean="0"/>
              <a:t>Download LAMMPS.</a:t>
            </a:r>
          </a:p>
          <a:p>
            <a:pPr marL="971550" lvl="1" indent="-457200"/>
            <a:r>
              <a:rPr lang="en-US" dirty="0" smtClean="0">
                <a:hlinkClick r:id="rId2"/>
              </a:rPr>
              <a:t>http://lammps.sandia.gov/download.html</a:t>
            </a:r>
            <a:endParaRPr lang="en-US" dirty="0" smtClean="0"/>
          </a:p>
          <a:p>
            <a:pPr marL="971550" lvl="1" indent="-457200"/>
            <a:r>
              <a:rPr lang="en-US" dirty="0" smtClean="0"/>
              <a:t>Try the Windows serial executable.</a:t>
            </a:r>
          </a:p>
          <a:p>
            <a:pPr marL="628650" indent="-457200">
              <a:buFont typeface="+mj-lt"/>
              <a:buAutoNum type="arabicPeriod"/>
            </a:pPr>
            <a:r>
              <a:rPr lang="en-US" dirty="0" smtClean="0"/>
              <a:t>Download a simple LAMMPS input script.</a:t>
            </a:r>
          </a:p>
          <a:p>
            <a:pPr marL="971550" lvl="1" indent="-457200"/>
            <a:r>
              <a:rPr lang="en-US" dirty="0" smtClean="0">
                <a:hlinkClick r:id="rId3"/>
              </a:rPr>
              <a:t>http://lammps.sandia.gov/inputs/in.lj.txt</a:t>
            </a:r>
            <a:r>
              <a:rPr lang="en-US" dirty="0" smtClean="0"/>
              <a:t> </a:t>
            </a:r>
          </a:p>
          <a:p>
            <a:pPr marL="628650" indent="-457200">
              <a:buFont typeface="+mj-lt"/>
              <a:buAutoNum type="arabicPeriod"/>
            </a:pPr>
            <a:r>
              <a:rPr lang="en-US" dirty="0" smtClean="0"/>
              <a:t>Run LAMMPS</a:t>
            </a:r>
          </a:p>
          <a:p>
            <a:pPr marL="971550" lvl="1" indent="-457200"/>
            <a:r>
              <a:rPr lang="en-US" dirty="0" smtClean="0">
                <a:hlinkClick r:id="rId4"/>
              </a:rPr>
              <a:t>http://lammps.sandia.gov/doc/Section_start.html#2_5</a:t>
            </a:r>
            <a:r>
              <a:rPr lang="en-US" dirty="0" smtClean="0"/>
              <a:t> </a:t>
            </a:r>
          </a:p>
          <a:p>
            <a:pPr marL="628650" indent="-457200">
              <a:buFont typeface="+mj-lt"/>
              <a:buAutoNum type="arabicPeriod"/>
            </a:pPr>
            <a:endParaRPr lang="en-US" dirty="0" smtClean="0"/>
          </a:p>
          <a:p>
            <a:pPr marL="62865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495800"/>
          </a:xfrm>
        </p:spPr>
        <p:txBody>
          <a:bodyPr/>
          <a:lstStyle/>
          <a:p>
            <a:pPr marL="628650" indent="-457200">
              <a:buFont typeface="+mj-lt"/>
              <a:buAutoNum type="arabicPeriod"/>
            </a:pPr>
            <a:r>
              <a:rPr lang="en-US" dirty="0" smtClean="0"/>
              <a:t>Modify the input script from live demo #1</a:t>
            </a:r>
          </a:p>
          <a:p>
            <a:pPr marL="971550" lvl="1" indent="-457200"/>
            <a:r>
              <a:rPr lang="en-US" dirty="0" smtClean="0"/>
              <a:t>Add the line “dump 1 all atom 10 </a:t>
            </a:r>
            <a:r>
              <a:rPr lang="en-US" dirty="0" err="1" smtClean="0"/>
              <a:t>atoms.lammpstrj</a:t>
            </a:r>
            <a:r>
              <a:rPr lang="en-US" dirty="0" smtClean="0"/>
              <a:t>” between the fix and run command lines.</a:t>
            </a:r>
          </a:p>
          <a:p>
            <a:pPr marL="628650" indent="-457200">
              <a:buFont typeface="+mj-lt"/>
              <a:buAutoNum type="arabicPeriod"/>
            </a:pPr>
            <a:r>
              <a:rPr lang="en-US" dirty="0" smtClean="0"/>
              <a:t>Run LAMMPS with the modified input script.</a:t>
            </a:r>
          </a:p>
          <a:p>
            <a:pPr marL="628650" indent="-457200">
              <a:buFont typeface="+mj-lt"/>
              <a:buAutoNum type="arabicPeriod"/>
            </a:pPr>
            <a:r>
              <a:rPr lang="en-US" dirty="0" smtClean="0"/>
              <a:t>Visualize the simulation results using 3</a:t>
            </a:r>
            <a:r>
              <a:rPr lang="en-US" baseline="30000" dirty="0" smtClean="0"/>
              <a:t>rd</a:t>
            </a:r>
            <a:r>
              <a:rPr lang="en-US" dirty="0" smtClean="0"/>
              <a:t> party software (VMD)</a:t>
            </a:r>
          </a:p>
          <a:p>
            <a:pPr marL="971550" lvl="1" indent="-457200"/>
            <a:r>
              <a:rPr lang="en-US" dirty="0" smtClean="0">
                <a:hlinkClick r:id="rId2"/>
              </a:rPr>
              <a:t>http://www.ks.uiuc.edu/Research/vmd/</a:t>
            </a:r>
            <a:r>
              <a:rPr lang="en-US" dirty="0" smtClean="0"/>
              <a:t> </a:t>
            </a:r>
          </a:p>
          <a:p>
            <a:pPr marL="971550" lvl="1" indent="-457200"/>
            <a:r>
              <a:rPr lang="en-US" dirty="0" smtClean="0"/>
              <a:t>Start up VMD and open the “</a:t>
            </a:r>
            <a:r>
              <a:rPr lang="en-US" dirty="0" err="1" smtClean="0"/>
              <a:t>atoms.lammpstrj</a:t>
            </a:r>
            <a:r>
              <a:rPr lang="en-US" dirty="0" smtClean="0"/>
              <a:t>” file</a:t>
            </a:r>
          </a:p>
          <a:p>
            <a:pPr marL="971550" lvl="1" indent="-457200"/>
            <a:r>
              <a:rPr lang="en-US" dirty="0" smtClean="0"/>
              <a:t>View the “movie” you’ve made from the LAMMPS trajectory by pressing the play button.</a:t>
            </a:r>
          </a:p>
          <a:p>
            <a:pPr marL="628650" indent="-457200">
              <a:buFont typeface="+mj-lt"/>
              <a:buAutoNum type="arabicPeriod"/>
            </a:pPr>
            <a:endParaRPr lang="en-US" dirty="0" smtClean="0"/>
          </a:p>
          <a:p>
            <a:pPr marL="62865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457200">
              <a:buFont typeface="+mj-lt"/>
              <a:buAutoNum type="arabicPeriod"/>
            </a:pPr>
            <a:r>
              <a:rPr lang="en-US" dirty="0" smtClean="0"/>
              <a:t>Modify the LAMMPS input script from demo #2 so that it includes at least one example of each of the following six commands: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fix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compute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 smtClean="0"/>
              <a:t>pair_style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variable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 smtClean="0"/>
              <a:t>thermo_style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dump</a:t>
            </a:r>
          </a:p>
          <a:p>
            <a:pPr marL="628650" indent="-457200">
              <a:buFont typeface="+mj-lt"/>
              <a:buAutoNum type="arabicPeriod"/>
            </a:pPr>
            <a:r>
              <a:rPr lang="en-US" dirty="0" smtClean="0"/>
              <a:t>Run LAMMPS with the modified input script.</a:t>
            </a:r>
          </a:p>
          <a:p>
            <a:pPr marL="628650" indent="-457200">
              <a:buFont typeface="+mj-lt"/>
              <a:buAutoNum type="arabicPeriod"/>
            </a:pPr>
            <a:endParaRPr lang="en-US" dirty="0" smtClean="0"/>
          </a:p>
          <a:p>
            <a:pPr marL="62865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Custom 5">
      <a:dk1>
        <a:srgbClr val="000000"/>
      </a:dk1>
      <a:lt1>
        <a:srgbClr val="FFFFFF"/>
      </a:lt1>
      <a:dk2>
        <a:srgbClr val="0033CC"/>
      </a:dk2>
      <a:lt2>
        <a:srgbClr val="3333CC"/>
      </a:lt2>
      <a:accent1>
        <a:srgbClr val="FFAC05"/>
      </a:accent1>
      <a:accent2>
        <a:srgbClr val="60C89B"/>
      </a:accent2>
      <a:accent3>
        <a:srgbClr val="7030A0"/>
      </a:accent3>
      <a:accent4>
        <a:srgbClr val="FF0000"/>
      </a:accent4>
      <a:accent5>
        <a:srgbClr val="2A7A58"/>
      </a:accent5>
      <a:accent6>
        <a:srgbClr val="B90000"/>
      </a:accent6>
      <a:hlink>
        <a:srgbClr val="CC0000"/>
      </a:hlink>
      <a:folHlink>
        <a:srgbClr val="999966"/>
      </a:folHlink>
    </a:clrScheme>
    <a:fontScheme name="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00FFFF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33CC"/>
        </a:dk2>
        <a:lt2>
          <a:srgbClr val="0033CC"/>
        </a:lt2>
        <a:accent1>
          <a:srgbClr val="FF99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B90000"/>
        </a:accent6>
        <a:hlink>
          <a:srgbClr val="CC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12547</TotalTime>
  <Words>271</Words>
  <Application>Microsoft Office PowerPoint</Application>
  <PresentationFormat>Letter Paper (8.5x11 in)</PresentationFormat>
  <Paragraphs>75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Level</vt:lpstr>
      <vt:lpstr>PowerPoint Presentation</vt:lpstr>
      <vt:lpstr>How to get help with LAMMPS</vt:lpstr>
      <vt:lpstr>LAMMPS tutorial outline</vt:lpstr>
      <vt:lpstr>How to download, install, and use LAMMPS</vt:lpstr>
      <vt:lpstr>Live demo</vt:lpstr>
      <vt:lpstr>Live demo #2</vt:lpstr>
      <vt:lpstr>Live demo #3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Sandia Corporate Overview - Core group</dc:title>
  <dc:creator>Timothy Paul Peterson</dc:creator>
  <cp:keywords>SAND2009-0357 P</cp:keywords>
  <dc:description>Version of January 2009</dc:description>
  <cp:lastModifiedBy>pscrozi</cp:lastModifiedBy>
  <cp:revision>1088</cp:revision>
  <cp:lastPrinted>2006-12-21T19:46:24Z</cp:lastPrinted>
  <dcterms:created xsi:type="dcterms:W3CDTF">2010-04-19T17:26:25Z</dcterms:created>
  <dcterms:modified xsi:type="dcterms:W3CDTF">2013-08-06T16:53:31Z</dcterms:modified>
</cp:coreProperties>
</file>