
<file path=[Content_Types].xml><?xml version="1.0" encoding="utf-8"?>
<Types xmlns="http://schemas.openxmlformats.org/package/2006/content-types">
  <Default Extension="xml" ContentType="application/xml"/>
  <Default Extension="wmf" ContentType="image/x-wmf"/>
  <Default Extension="wmv" ContentType="video/unknown"/>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embeddings/oleObject12.bin" ContentType="application/vnd.openxmlformats-officedocument.oleObject"/>
  <Override PartName="/ppt/embeddings/oleObject13.bin" ContentType="application/vnd.openxmlformats-officedocument.oleObject"/>
  <Override PartName="/ppt/embeddings/oleObject14.bin" ContentType="application/vnd.openxmlformats-officedocument.oleObject"/>
  <Override PartName="/ppt/embeddings/oleObject15.bin" ContentType="application/vnd.openxmlformats-officedocument.oleObject"/>
  <Override PartName="/ppt/embeddings/oleObject16.bin" ContentType="application/vnd.openxmlformats-officedocument.oleObject"/>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embeddings/oleObject17.bin" ContentType="application/vnd.openxmlformats-officedocument.oleObject"/>
  <Override PartName="/ppt/embeddings/oleObject18.bin" ContentType="application/vnd.openxmlformats-officedocument.oleObject"/>
  <Override PartName="/ppt/embeddings/oleObject19.bin" ContentType="application/vnd.openxmlformats-officedocument.oleObject"/>
  <Override PartName="/ppt/embeddings/oleObject20.bin" ContentType="application/vnd.openxmlformats-officedocument.oleObject"/>
  <Override PartName="/ppt/embeddings/oleObject21.bin" ContentType="application/vnd.openxmlformats-officedocument.oleObject"/>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embeddings/oleObject22.bin" ContentType="application/vnd.openxmlformats-officedocument.oleObject"/>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handoutMasterIdLst>
    <p:handoutMasterId r:id="rId23"/>
  </p:handoutMasterIdLst>
  <p:sldIdLst>
    <p:sldId id="317" r:id="rId2"/>
    <p:sldId id="320" r:id="rId3"/>
    <p:sldId id="471" r:id="rId4"/>
    <p:sldId id="472" r:id="rId5"/>
    <p:sldId id="514" r:id="rId6"/>
    <p:sldId id="515" r:id="rId7"/>
    <p:sldId id="480" r:id="rId8"/>
    <p:sldId id="476" r:id="rId9"/>
    <p:sldId id="475" r:id="rId10"/>
    <p:sldId id="479" r:id="rId11"/>
    <p:sldId id="483" r:id="rId12"/>
    <p:sldId id="477" r:id="rId13"/>
    <p:sldId id="358" r:id="rId14"/>
    <p:sldId id="484" r:id="rId15"/>
    <p:sldId id="505" r:id="rId16"/>
    <p:sldId id="493" r:id="rId17"/>
    <p:sldId id="516" r:id="rId18"/>
    <p:sldId id="501" r:id="rId19"/>
    <p:sldId id="504" r:id="rId20"/>
    <p:sldId id="336" r:id="rId21"/>
  </p:sldIdLst>
  <p:sldSz cx="9144000" cy="6858000" type="letter"/>
  <p:notesSz cx="7315200" cy="9601200"/>
  <p:kinsoku lang="ko-KR"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sz="2000" kern="1200">
        <a:solidFill>
          <a:srgbClr val="FF3300"/>
        </a:solidFill>
        <a:latin typeface="Arial" charset="0"/>
        <a:ea typeface="+mn-ea"/>
        <a:cs typeface="+mn-cs"/>
      </a:defRPr>
    </a:lvl1pPr>
    <a:lvl2pPr marL="457200" algn="l" rtl="0" eaLnBrk="0" fontAlgn="base" hangingPunct="0">
      <a:spcBef>
        <a:spcPct val="0"/>
      </a:spcBef>
      <a:spcAft>
        <a:spcPct val="0"/>
      </a:spcAft>
      <a:defRPr sz="2000" kern="1200">
        <a:solidFill>
          <a:srgbClr val="FF3300"/>
        </a:solidFill>
        <a:latin typeface="Arial" charset="0"/>
        <a:ea typeface="+mn-ea"/>
        <a:cs typeface="+mn-cs"/>
      </a:defRPr>
    </a:lvl2pPr>
    <a:lvl3pPr marL="914400" algn="l" rtl="0" eaLnBrk="0" fontAlgn="base" hangingPunct="0">
      <a:spcBef>
        <a:spcPct val="0"/>
      </a:spcBef>
      <a:spcAft>
        <a:spcPct val="0"/>
      </a:spcAft>
      <a:defRPr sz="2000" kern="1200">
        <a:solidFill>
          <a:srgbClr val="FF3300"/>
        </a:solidFill>
        <a:latin typeface="Arial" charset="0"/>
        <a:ea typeface="+mn-ea"/>
        <a:cs typeface="+mn-cs"/>
      </a:defRPr>
    </a:lvl3pPr>
    <a:lvl4pPr marL="1371600" algn="l" rtl="0" eaLnBrk="0" fontAlgn="base" hangingPunct="0">
      <a:spcBef>
        <a:spcPct val="0"/>
      </a:spcBef>
      <a:spcAft>
        <a:spcPct val="0"/>
      </a:spcAft>
      <a:defRPr sz="2000" kern="1200">
        <a:solidFill>
          <a:srgbClr val="FF3300"/>
        </a:solidFill>
        <a:latin typeface="Arial" charset="0"/>
        <a:ea typeface="+mn-ea"/>
        <a:cs typeface="+mn-cs"/>
      </a:defRPr>
    </a:lvl4pPr>
    <a:lvl5pPr marL="1828800" algn="l" rtl="0" eaLnBrk="0" fontAlgn="base" hangingPunct="0">
      <a:spcBef>
        <a:spcPct val="0"/>
      </a:spcBef>
      <a:spcAft>
        <a:spcPct val="0"/>
      </a:spcAft>
      <a:defRPr sz="2000" kern="1200">
        <a:solidFill>
          <a:srgbClr val="FF3300"/>
        </a:solidFill>
        <a:latin typeface="Arial" charset="0"/>
        <a:ea typeface="+mn-ea"/>
        <a:cs typeface="+mn-cs"/>
      </a:defRPr>
    </a:lvl5pPr>
    <a:lvl6pPr marL="2286000" algn="l" defTabSz="914400" rtl="0" eaLnBrk="1" latinLnBrk="0" hangingPunct="1">
      <a:defRPr sz="2000" kern="1200">
        <a:solidFill>
          <a:srgbClr val="FF3300"/>
        </a:solidFill>
        <a:latin typeface="Arial" charset="0"/>
        <a:ea typeface="+mn-ea"/>
        <a:cs typeface="+mn-cs"/>
      </a:defRPr>
    </a:lvl6pPr>
    <a:lvl7pPr marL="2743200" algn="l" defTabSz="914400" rtl="0" eaLnBrk="1" latinLnBrk="0" hangingPunct="1">
      <a:defRPr sz="2000" kern="1200">
        <a:solidFill>
          <a:srgbClr val="FF3300"/>
        </a:solidFill>
        <a:latin typeface="Arial" charset="0"/>
        <a:ea typeface="+mn-ea"/>
        <a:cs typeface="+mn-cs"/>
      </a:defRPr>
    </a:lvl7pPr>
    <a:lvl8pPr marL="3200400" algn="l" defTabSz="914400" rtl="0" eaLnBrk="1" latinLnBrk="0" hangingPunct="1">
      <a:defRPr sz="2000" kern="1200">
        <a:solidFill>
          <a:srgbClr val="FF3300"/>
        </a:solidFill>
        <a:latin typeface="Arial" charset="0"/>
        <a:ea typeface="+mn-ea"/>
        <a:cs typeface="+mn-cs"/>
      </a:defRPr>
    </a:lvl8pPr>
    <a:lvl9pPr marL="3657600" algn="l" defTabSz="914400" rtl="0" eaLnBrk="1" latinLnBrk="0" hangingPunct="1">
      <a:defRPr sz="2000" kern="1200">
        <a:solidFill>
          <a:srgbClr val="FF3300"/>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FF6600"/>
    <a:srgbClr val="008000"/>
    <a:srgbClr val="FF9900"/>
    <a:srgbClr val="BCB276"/>
    <a:srgbClr val="DBCE6F"/>
    <a:srgbClr val="3333CC"/>
    <a:srgbClr val="000099"/>
    <a:srgbClr val="0000CC"/>
    <a:srgbClr val="0086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2D5ABB26-0587-4C30-8999-92F81FD0307C}" styleName="無樣式、無格線">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2833802-FEF1-4C79-8D5D-14CF1EAF98D9}" styleName="淺色樣式 2 - 輔色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624" autoAdjust="0"/>
    <p:restoredTop sz="99640" autoAdjust="0"/>
  </p:normalViewPr>
  <p:slideViewPr>
    <p:cSldViewPr snapToGrid="0">
      <p:cViewPr varScale="1">
        <p:scale>
          <a:sx n="98" d="100"/>
          <a:sy n="98" d="100"/>
        </p:scale>
        <p:origin x="-200" y="-112"/>
      </p:cViewPr>
      <p:guideLst>
        <p:guide orient="horz" pos="2160"/>
        <p:guide pos="2880"/>
      </p:guideLst>
    </p:cSldViewPr>
  </p:slideViewPr>
  <p:outlineViewPr>
    <p:cViewPr>
      <p:scale>
        <a:sx n="33" d="100"/>
        <a:sy n="33" d="100"/>
      </p:scale>
      <p:origin x="0" y="282"/>
    </p:cViewPr>
  </p:outlineViewPr>
  <p:notesTextViewPr>
    <p:cViewPr>
      <p:scale>
        <a:sx n="114" d="100"/>
        <a:sy n="114" d="100"/>
      </p:scale>
      <p:origin x="0" y="0"/>
    </p:cViewPr>
  </p:notesTextViewPr>
  <p:sorterViewPr>
    <p:cViewPr>
      <p:scale>
        <a:sx n="75" d="100"/>
        <a:sy n="75" d="100"/>
      </p:scale>
      <p:origin x="0" y="0"/>
    </p:cViewPr>
  </p:sorterViewPr>
  <p:notesViewPr>
    <p:cSldViewPr snapToGrid="0">
      <p:cViewPr>
        <p:scale>
          <a:sx n="125" d="100"/>
          <a:sy n="125" d="100"/>
        </p:scale>
        <p:origin x="-270" y="-7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handoutMaster" Target="handoutMasters/handoutMaster1.xml"/><Relationship Id="rId24" Type="http://schemas.openxmlformats.org/officeDocument/2006/relationships/printerSettings" Target="printerSettings/printerSettings1.bin"/><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oleObject" Target="file:///C:\Users\Raymond\Dropbox\Sync\COMB%20compar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5641294838146"/>
          <c:y val="0.0514005540974045"/>
          <c:w val="0.755456036745407"/>
          <c:h val="0.741720253718288"/>
        </c:manualLayout>
      </c:layout>
      <c:scatterChart>
        <c:scatterStyle val="smoothMarker"/>
        <c:varyColors val="0"/>
        <c:ser>
          <c:idx val="0"/>
          <c:order val="0"/>
          <c:tx>
            <c:strRef>
              <c:f>Sheet1!$C$9</c:f>
              <c:strCache>
                <c:ptCount val="1"/>
                <c:pt idx="0">
                  <c:v>COMB</c:v>
                </c:pt>
              </c:strCache>
            </c:strRef>
          </c:tx>
          <c:xVal>
            <c:numRef>
              <c:f>Sheet1!$B$10:$B$14</c:f>
              <c:numCache>
                <c:formatCode>General</c:formatCode>
                <c:ptCount val="5"/>
                <c:pt idx="0">
                  <c:v>500.0</c:v>
                </c:pt>
                <c:pt idx="1">
                  <c:v>4000.0</c:v>
                </c:pt>
                <c:pt idx="2">
                  <c:v>13500.0</c:v>
                </c:pt>
                <c:pt idx="3">
                  <c:v>32000.0</c:v>
                </c:pt>
                <c:pt idx="4">
                  <c:v>62500.0</c:v>
                </c:pt>
              </c:numCache>
            </c:numRef>
          </c:xVal>
          <c:yVal>
            <c:numRef>
              <c:f>Sheet1!$C$10:$C$14</c:f>
              <c:numCache>
                <c:formatCode>General</c:formatCode>
                <c:ptCount val="5"/>
                <c:pt idx="0">
                  <c:v>31.645</c:v>
                </c:pt>
                <c:pt idx="1">
                  <c:v>162.403</c:v>
                </c:pt>
                <c:pt idx="2">
                  <c:v>536.631</c:v>
                </c:pt>
                <c:pt idx="3">
                  <c:v>1281.01</c:v>
                </c:pt>
                <c:pt idx="4">
                  <c:v>2506.910000000001</c:v>
                </c:pt>
              </c:numCache>
            </c:numRef>
          </c:yVal>
          <c:smooth val="1"/>
        </c:ser>
        <c:ser>
          <c:idx val="1"/>
          <c:order val="1"/>
          <c:tx>
            <c:strRef>
              <c:f>Sheet1!$D$9</c:f>
              <c:strCache>
                <c:ptCount val="1"/>
                <c:pt idx="0">
                  <c:v>EAM</c:v>
                </c:pt>
              </c:strCache>
            </c:strRef>
          </c:tx>
          <c:xVal>
            <c:numRef>
              <c:f>Sheet1!$B$10:$B$14</c:f>
              <c:numCache>
                <c:formatCode>General</c:formatCode>
                <c:ptCount val="5"/>
                <c:pt idx="0">
                  <c:v>500.0</c:v>
                </c:pt>
                <c:pt idx="1">
                  <c:v>4000.0</c:v>
                </c:pt>
                <c:pt idx="2">
                  <c:v>13500.0</c:v>
                </c:pt>
                <c:pt idx="3">
                  <c:v>32000.0</c:v>
                </c:pt>
                <c:pt idx="4">
                  <c:v>62500.0</c:v>
                </c:pt>
              </c:numCache>
            </c:numRef>
          </c:xVal>
          <c:yVal>
            <c:numRef>
              <c:f>Sheet1!$D$10:$D$14</c:f>
              <c:numCache>
                <c:formatCode>General</c:formatCode>
                <c:ptCount val="5"/>
                <c:pt idx="0">
                  <c:v>2.485349999999998</c:v>
                </c:pt>
                <c:pt idx="1">
                  <c:v>7.49609</c:v>
                </c:pt>
                <c:pt idx="2">
                  <c:v>13.52</c:v>
                </c:pt>
                <c:pt idx="3">
                  <c:v>53.20800000000001</c:v>
                </c:pt>
                <c:pt idx="4">
                  <c:v>80.84279999999998</c:v>
                </c:pt>
              </c:numCache>
            </c:numRef>
          </c:yVal>
          <c:smooth val="1"/>
        </c:ser>
        <c:dLbls>
          <c:showLegendKey val="0"/>
          <c:showVal val="0"/>
          <c:showCatName val="0"/>
          <c:showSerName val="0"/>
          <c:showPercent val="0"/>
          <c:showBubbleSize val="0"/>
        </c:dLbls>
        <c:axId val="2101639352"/>
        <c:axId val="2101645032"/>
      </c:scatterChart>
      <c:valAx>
        <c:axId val="2101639352"/>
        <c:scaling>
          <c:logBase val="10.0"/>
          <c:orientation val="minMax"/>
          <c:max val="100000.0"/>
          <c:min val="100.0"/>
        </c:scaling>
        <c:delete val="0"/>
        <c:axPos val="b"/>
        <c:title>
          <c:tx>
            <c:rich>
              <a:bodyPr/>
              <a:lstStyle/>
              <a:p>
                <a:pPr>
                  <a:defRPr sz="1400"/>
                </a:pPr>
                <a:r>
                  <a:rPr lang="en-US" altLang="zh-TW" sz="1400"/>
                  <a:t>log (Number</a:t>
                </a:r>
                <a:r>
                  <a:rPr lang="en-US" altLang="zh-TW" sz="1400" baseline="0"/>
                  <a:t> of atoms)</a:t>
                </a:r>
                <a:endParaRPr lang="zh-TW" altLang="en-US" sz="1400"/>
              </a:p>
            </c:rich>
          </c:tx>
          <c:layout/>
          <c:overlay val="0"/>
        </c:title>
        <c:numFmt formatCode="General" sourceLinked="1"/>
        <c:majorTickMark val="none"/>
        <c:minorTickMark val="none"/>
        <c:tickLblPos val="nextTo"/>
        <c:txPr>
          <a:bodyPr/>
          <a:lstStyle/>
          <a:p>
            <a:pPr>
              <a:defRPr sz="1200"/>
            </a:pPr>
            <a:endParaRPr lang="en-US"/>
          </a:p>
        </c:txPr>
        <c:crossAx val="2101645032"/>
        <c:crosses val="autoZero"/>
        <c:crossBetween val="midCat"/>
      </c:valAx>
      <c:valAx>
        <c:axId val="2101645032"/>
        <c:scaling>
          <c:logBase val="10.0"/>
          <c:orientation val="minMax"/>
        </c:scaling>
        <c:delete val="0"/>
        <c:axPos val="l"/>
        <c:majorGridlines/>
        <c:title>
          <c:tx>
            <c:rich>
              <a:bodyPr/>
              <a:lstStyle/>
              <a:p>
                <a:pPr>
                  <a:defRPr sz="1400"/>
                </a:pPr>
                <a:r>
                  <a:rPr lang="en-US" altLang="zh-TW" sz="1400"/>
                  <a:t>log (seconds)</a:t>
                </a:r>
              </a:p>
            </c:rich>
          </c:tx>
          <c:layout/>
          <c:overlay val="0"/>
        </c:title>
        <c:numFmt formatCode="General" sourceLinked="1"/>
        <c:majorTickMark val="none"/>
        <c:minorTickMark val="none"/>
        <c:tickLblPos val="nextTo"/>
        <c:txPr>
          <a:bodyPr/>
          <a:lstStyle/>
          <a:p>
            <a:pPr>
              <a:defRPr sz="1200"/>
            </a:pPr>
            <a:endParaRPr lang="en-US"/>
          </a:p>
        </c:txPr>
        <c:crossAx val="2101639352"/>
        <c:crosses val="autoZero"/>
        <c:crossBetween val="midCat"/>
      </c:valAx>
      <c:spPr>
        <a:ln>
          <a:solidFill>
            <a:srgbClr val="000000"/>
          </a:solidFill>
        </a:ln>
      </c:spPr>
    </c:plotArea>
    <c:legend>
      <c:legendPos val="r"/>
      <c:layout>
        <c:manualLayout>
          <c:xMode val="edge"/>
          <c:yMode val="edge"/>
          <c:x val="0.218865847418241"/>
          <c:y val="0.0798685956555533"/>
          <c:w val="0.231427834833759"/>
          <c:h val="0.300140655861486"/>
        </c:manualLayout>
      </c:layout>
      <c:overlay val="0"/>
      <c:spPr>
        <a:noFill/>
        <a:ln>
          <a:noFill/>
        </a:ln>
      </c:spPr>
      <c:txPr>
        <a:bodyPr/>
        <a:lstStyle/>
        <a:p>
          <a:pPr>
            <a:defRPr sz="1600"/>
          </a:pPr>
          <a:endParaRPr lang="en-US"/>
        </a:p>
      </c:txPr>
    </c:legend>
    <c:plotVisOnly val="1"/>
    <c:dispBlanksAs val="gap"/>
    <c:showDLblsOverMax val="0"/>
  </c:chart>
  <c:spPr>
    <a:noFill/>
    <a:ln>
      <a:noFill/>
    </a:ln>
  </c:sp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6.wmf"/><Relationship Id="rId4" Type="http://schemas.openxmlformats.org/officeDocument/2006/relationships/image" Target="../media/image7.wmf"/><Relationship Id="rId5" Type="http://schemas.openxmlformats.org/officeDocument/2006/relationships/image" Target="../media/image8.wmf"/><Relationship Id="rId1" Type="http://schemas.openxmlformats.org/officeDocument/2006/relationships/image" Target="../media/image4.emf"/><Relationship Id="rId2" Type="http://schemas.openxmlformats.org/officeDocument/2006/relationships/image" Target="../media/image5.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07936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75803" y="4562541"/>
            <a:ext cx="5363595" cy="4319554"/>
          </a:xfrm>
          <a:prstGeom prst="rect">
            <a:avLst/>
          </a:prstGeom>
          <a:noFill/>
          <a:ln w="12700">
            <a:noFill/>
            <a:miter lim="800000"/>
            <a:headEnd/>
            <a:tailEnd/>
          </a:ln>
          <a:effectLst/>
        </p:spPr>
        <p:txBody>
          <a:bodyPr vert="horz" wrap="square" lIns="94017" tIns="46184" rIns="94017" bIns="46184" numCol="1" anchor="t" anchorCtr="0" compatLnSpc="1">
            <a:prstTxWarp prst="textNoShape">
              <a:avLst/>
            </a:prstTxWarp>
          </a:bodyPr>
          <a:lstStyle/>
          <a:p>
            <a:pPr lvl="0"/>
            <a:r>
              <a:rPr lang="en-US" altLang="ko-KR" noProof="0" smtClean="0"/>
              <a:t>Click to edit Master notes styles</a:t>
            </a:r>
          </a:p>
          <a:p>
            <a:pPr lvl="1"/>
            <a:r>
              <a:rPr lang="en-US" altLang="ko-KR" noProof="0" smtClean="0"/>
              <a:t>Second Level</a:t>
            </a:r>
          </a:p>
          <a:p>
            <a:pPr lvl="2"/>
            <a:r>
              <a:rPr lang="en-US" altLang="ko-KR" noProof="0" smtClean="0"/>
              <a:t>Third Level</a:t>
            </a:r>
          </a:p>
          <a:p>
            <a:pPr lvl="3"/>
            <a:r>
              <a:rPr lang="en-US" altLang="ko-KR" noProof="0" smtClean="0"/>
              <a:t>Fourth Level</a:t>
            </a:r>
          </a:p>
          <a:p>
            <a:pPr lvl="4"/>
            <a:r>
              <a:rPr lang="en-US" altLang="ko-KR" noProof="0" smtClean="0"/>
              <a:t>Fifth Level</a:t>
            </a:r>
          </a:p>
        </p:txBody>
      </p:sp>
      <p:sp>
        <p:nvSpPr>
          <p:cNvPr id="152579" name="Rectangle 3"/>
          <p:cNvSpPr>
            <a:spLocks noGrp="1" noRot="1" noChangeAspect="1" noChangeArrowheads="1" noTextEdit="1"/>
          </p:cNvSpPr>
          <p:nvPr>
            <p:ph type="sldImg" idx="2"/>
          </p:nvPr>
        </p:nvSpPr>
        <p:spPr bwMode="auto">
          <a:xfrm>
            <a:off x="1265238" y="725488"/>
            <a:ext cx="4786312" cy="3589337"/>
          </a:xfrm>
          <a:prstGeom prst="rect">
            <a:avLst/>
          </a:prstGeom>
          <a:noFill/>
          <a:ln w="12700">
            <a:solidFill>
              <a:schemeClr val="tx1"/>
            </a:solidFill>
            <a:miter lim="800000"/>
            <a:headEnd/>
            <a:tailEnd/>
          </a:ln>
        </p:spPr>
      </p:sp>
    </p:spTree>
    <p:extLst>
      <p:ext uri="{BB962C8B-B14F-4D97-AF65-F5344CB8AC3E}">
        <p14:creationId xmlns:p14="http://schemas.microsoft.com/office/powerpoint/2010/main" val="212425345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w="9525"/>
        </p:spPr>
        <p:txBody>
          <a:bodyPr/>
          <a:lstStyle/>
          <a:p>
            <a:r>
              <a:rPr lang="en-US" dirty="0" smtClean="0"/>
              <a:t>Good afternoon, ladies and gentlemen.  I</a:t>
            </a:r>
            <a:r>
              <a:rPr lang="en-US" baseline="0" dirty="0" smtClean="0"/>
              <a:t> am Ray Shan, from the University of Florida and I work with Profs. Simon </a:t>
            </a:r>
            <a:r>
              <a:rPr lang="en-US" baseline="0" dirty="0" err="1" smtClean="0"/>
              <a:t>Phillpot</a:t>
            </a:r>
            <a:r>
              <a:rPr lang="en-US" baseline="0" dirty="0" smtClean="0"/>
              <a:t> and Susan </a:t>
            </a:r>
            <a:r>
              <a:rPr lang="en-US" baseline="0" dirty="0" err="1" smtClean="0"/>
              <a:t>Sinnott</a:t>
            </a:r>
            <a:r>
              <a:rPr lang="en-US" baseline="0" dirty="0" smtClean="0"/>
              <a:t>.  My talk for the next 15 minutes is to introduce a recently implemented pair style: the Charge optimized many body potential.  Before I start, I would like to acknowledge Steve and Aidan for their kind assistance when we were implementing the potential into LAMMPS.</a:t>
            </a:r>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252616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a:t>
            </a:r>
            <a:r>
              <a:rPr lang="en-US" baseline="0" dirty="0" smtClean="0"/>
              <a:t> </a:t>
            </a:r>
            <a:r>
              <a:rPr lang="en-US" dirty="0" smtClean="0"/>
              <a:t>brief outline</a:t>
            </a:r>
            <a:r>
              <a:rPr lang="en-US" baseline="0" dirty="0" smtClean="0"/>
              <a:t> of</a:t>
            </a:r>
            <a:r>
              <a:rPr lang="en-US" dirty="0" smtClean="0"/>
              <a:t> my</a:t>
            </a:r>
            <a:r>
              <a:rPr lang="en-US" baseline="0" dirty="0" smtClean="0"/>
              <a:t> talk.  I will start with an introduction to the COMB potential, and then provide a comparison of COMB to other potentials that are available in LAMMPS with some examples.  Then I will go through several applications with the COMB potentials</a:t>
            </a:r>
            <a:endParaRPr lang="en-US" dirty="0"/>
          </a:p>
        </p:txBody>
      </p:sp>
    </p:spTree>
    <p:extLst>
      <p:ext uri="{BB962C8B-B14F-4D97-AF65-F5344CB8AC3E}">
        <p14:creationId xmlns:p14="http://schemas.microsoft.com/office/powerpoint/2010/main" val="628056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figure visually presents the capabilities of COMB.  </a:t>
            </a:r>
            <a:r>
              <a:rPr lang="en-US" dirty="0" smtClean="0"/>
              <a:t>COMB is a variable charge empirical potential that is designed to model nanostructures composed of heterogeneous interfaces.</a:t>
            </a:r>
            <a:r>
              <a:rPr lang="en-US" baseline="0" dirty="0" smtClean="0"/>
              <a:t>  Such interfaces consist of discrete bonding types and it has been a challenge to model these interfaces with empirical potentials.  For example, catalysts includes interfaces between covalent and metallic bonding types, interconnects include metallic and ionic bonds, and microelectronic devices are composed of all three types of bonding types.</a:t>
            </a:r>
            <a:endParaRPr lang="en-US" dirty="0"/>
          </a:p>
        </p:txBody>
      </p:sp>
    </p:spTree>
    <p:extLst>
      <p:ext uri="{BB962C8B-B14F-4D97-AF65-F5344CB8AC3E}">
        <p14:creationId xmlns:p14="http://schemas.microsoft.com/office/powerpoint/2010/main" val="38049290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Self energy, which is a fourth order polynomial, is fit to ..</a:t>
            </a:r>
          </a:p>
          <a:p>
            <a:r>
              <a:rPr lang="en-US" baseline="0" dirty="0" smtClean="0"/>
              <a:t>… in the COMB formalism, charges are treated as spherical charge densities centered around each atom, for which we use 1s-type Slater orbital to describe the charge densities.</a:t>
            </a:r>
          </a:p>
        </p:txBody>
      </p:sp>
    </p:spTree>
    <p:extLst>
      <p:ext uri="{BB962C8B-B14F-4D97-AF65-F5344CB8AC3E}">
        <p14:creationId xmlns:p14="http://schemas.microsoft.com/office/powerpoint/2010/main" val="30735102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41400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use COMB in LAMMPS, first you have to enable</a:t>
            </a:r>
            <a:r>
              <a:rPr lang="en-US" baseline="0" dirty="0" smtClean="0"/>
              <a:t> the </a:t>
            </a:r>
            <a:r>
              <a:rPr lang="en-US" baseline="0" dirty="0" err="1" smtClean="0"/>
              <a:t>manybody</a:t>
            </a:r>
            <a:r>
              <a:rPr lang="en-US" baseline="0" dirty="0" smtClean="0"/>
              <a:t> package since it is implemented as a pair style.</a:t>
            </a:r>
            <a:endParaRPr lang="en-US" dirty="0"/>
          </a:p>
        </p:txBody>
      </p:sp>
    </p:spTree>
    <p:extLst>
      <p:ext uri="{BB962C8B-B14F-4D97-AF65-F5344CB8AC3E}">
        <p14:creationId xmlns:p14="http://schemas.microsoft.com/office/powerpoint/2010/main" val="3013834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735102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28056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28056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oleObject" Target="../embeddings/oleObject2.bin"/><Relationship Id="rId5" Type="http://schemas.openxmlformats.org/officeDocument/2006/relationships/image" Target="../media/image1.png"/><Relationship Id="rId1" Type="http://schemas.openxmlformats.org/officeDocument/2006/relationships/vmlDrawing" Target="../drawings/vmlDrawing2.vml"/><Relationship Id="rId2"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oleObject" Target="../embeddings/oleObject11.bin"/><Relationship Id="rId5" Type="http://schemas.openxmlformats.org/officeDocument/2006/relationships/image" Target="../media/image1.png"/><Relationship Id="rId1" Type="http://schemas.openxmlformats.org/officeDocument/2006/relationships/vmlDrawing" Target="../drawings/vmlDrawing11.vml"/><Relationship Id="rId2"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oleObject" Target="../embeddings/oleObject12.bin"/><Relationship Id="rId5" Type="http://schemas.openxmlformats.org/officeDocument/2006/relationships/image" Target="../media/image1.png"/><Relationship Id="rId1" Type="http://schemas.openxmlformats.org/officeDocument/2006/relationships/vmlDrawing" Target="../drawings/vmlDrawing12.vml"/><Relationship Id="rId2"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oleObject" Target="../embeddings/oleObject13.bin"/><Relationship Id="rId5" Type="http://schemas.openxmlformats.org/officeDocument/2006/relationships/image" Target="../media/image1.png"/><Relationship Id="rId1" Type="http://schemas.openxmlformats.org/officeDocument/2006/relationships/vmlDrawing" Target="../drawings/vmlDrawing13.vml"/><Relationship Id="rId2"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oleObject" Target="../embeddings/oleObject14.bin"/><Relationship Id="rId5" Type="http://schemas.openxmlformats.org/officeDocument/2006/relationships/image" Target="../media/image1.png"/><Relationship Id="rId1" Type="http://schemas.openxmlformats.org/officeDocument/2006/relationships/vmlDrawing" Target="../drawings/vmlDrawing14.vml"/><Relationship Id="rId2"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oleObject" Target="../embeddings/oleObject15.bin"/><Relationship Id="rId5" Type="http://schemas.openxmlformats.org/officeDocument/2006/relationships/image" Target="../media/image1.png"/><Relationship Id="rId1" Type="http://schemas.openxmlformats.org/officeDocument/2006/relationships/vmlDrawing" Target="../drawings/vmlDrawing15.vml"/><Relationship Id="rId2"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oleObject" Target="../embeddings/oleObject16.bin"/><Relationship Id="rId5" Type="http://schemas.openxmlformats.org/officeDocument/2006/relationships/image" Target="../media/image1.png"/><Relationship Id="rId1" Type="http://schemas.openxmlformats.org/officeDocument/2006/relationships/vmlDrawing" Target="../drawings/vmlDrawing16.vml"/><Relationship Id="rId2"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oleObject" Target="../embeddings/oleObject3.bin"/><Relationship Id="rId5" Type="http://schemas.openxmlformats.org/officeDocument/2006/relationships/image" Target="../media/image1.png"/><Relationship Id="rId1" Type="http://schemas.openxmlformats.org/officeDocument/2006/relationships/vmlDrawing" Target="../drawings/vmlDrawing3.vml"/><Relationship Id="rId2"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oleObject" Target="../embeddings/oleObject4.bin"/><Relationship Id="rId5" Type="http://schemas.openxmlformats.org/officeDocument/2006/relationships/image" Target="../media/image1.png"/><Relationship Id="rId1" Type="http://schemas.openxmlformats.org/officeDocument/2006/relationships/vmlDrawing" Target="../drawings/vmlDrawing4.vml"/><Relationship Id="rId2"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oleObject" Target="../embeddings/oleObject5.bin"/><Relationship Id="rId5" Type="http://schemas.openxmlformats.org/officeDocument/2006/relationships/image" Target="../media/image1.png"/><Relationship Id="rId1" Type="http://schemas.openxmlformats.org/officeDocument/2006/relationships/vmlDrawing" Target="../drawings/vmlDrawing5.vml"/><Relationship Id="rId2"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oleObject" Target="../embeddings/oleObject6.bin"/><Relationship Id="rId5" Type="http://schemas.openxmlformats.org/officeDocument/2006/relationships/image" Target="../media/image1.png"/><Relationship Id="rId1" Type="http://schemas.openxmlformats.org/officeDocument/2006/relationships/vmlDrawing" Target="../drawings/vmlDrawing6.vml"/><Relationship Id="rId2"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oleObject" Target="../embeddings/oleObject7.bin"/><Relationship Id="rId5" Type="http://schemas.openxmlformats.org/officeDocument/2006/relationships/image" Target="../media/image1.png"/><Relationship Id="rId1" Type="http://schemas.openxmlformats.org/officeDocument/2006/relationships/vmlDrawing" Target="../drawings/vmlDrawing7.vml"/><Relationship Id="rId2"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oleObject" Target="../embeddings/oleObject8.bin"/><Relationship Id="rId5" Type="http://schemas.openxmlformats.org/officeDocument/2006/relationships/image" Target="../media/image1.png"/><Relationship Id="rId1" Type="http://schemas.openxmlformats.org/officeDocument/2006/relationships/vmlDrawing" Target="../drawings/vmlDrawing8.vml"/><Relationship Id="rId2"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oleObject" Target="../embeddings/oleObject9.bin"/><Relationship Id="rId5" Type="http://schemas.openxmlformats.org/officeDocument/2006/relationships/image" Target="../media/image1.png"/><Relationship Id="rId1" Type="http://schemas.openxmlformats.org/officeDocument/2006/relationships/vmlDrawing" Target="../drawings/vmlDrawing9.vml"/><Relationship Id="rId2"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oleObject" Target="../embeddings/oleObject10.bin"/><Relationship Id="rId5" Type="http://schemas.openxmlformats.org/officeDocument/2006/relationships/image" Target="../media/image1.png"/><Relationship Id="rId1" Type="http://schemas.openxmlformats.org/officeDocument/2006/relationships/vmlDrawing" Target="../drawings/vmlDrawing10.vml"/><Relationship Id="rId2"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AutoShape 14"/>
          <p:cNvSpPr>
            <a:spLocks noChangeArrowheads="1"/>
          </p:cNvSpPr>
          <p:nvPr/>
        </p:nvSpPr>
        <p:spPr bwMode="auto">
          <a:xfrm rot="16200000">
            <a:off x="3467100" y="2857500"/>
            <a:ext cx="533400" cy="7467600"/>
          </a:xfrm>
          <a:prstGeom prst="flowChartCollate">
            <a:avLst/>
          </a:prstGeom>
          <a:gradFill rotWithShape="1">
            <a:gsLst>
              <a:gs pos="0">
                <a:srgbClr val="000080"/>
              </a:gs>
              <a:gs pos="50000">
                <a:srgbClr val="000080">
                  <a:gamma/>
                  <a:tint val="7843"/>
                  <a:invGamma/>
                </a:srgbClr>
              </a:gs>
              <a:gs pos="100000">
                <a:srgbClr val="000080"/>
              </a:gs>
            </a:gsLst>
            <a:lin ang="5400000" scaled="1"/>
          </a:gradFill>
          <a:ln w="9525">
            <a:noFill/>
            <a:miter lim="800000"/>
            <a:headEnd/>
            <a:tailEnd/>
          </a:ln>
          <a:effectLst/>
        </p:spPr>
        <p:txBody>
          <a:bodyPr wrap="none" anchor="ctr"/>
          <a:lstStyle/>
          <a:p>
            <a:pPr>
              <a:defRPr/>
            </a:pPr>
            <a:endParaRPr lang="en-US"/>
          </a:p>
        </p:txBody>
      </p:sp>
      <p:pic>
        <p:nvPicPr>
          <p:cNvPr id="5" name="Picture 15"/>
          <p:cNvPicPr>
            <a:picLocks noChangeAspect="1" noChangeArrowheads="1"/>
          </p:cNvPicPr>
          <p:nvPr/>
        </p:nvPicPr>
        <p:blipFill>
          <a:blip r:embed="rId3" cstate="print"/>
          <a:srcRect/>
          <a:stretch>
            <a:fillRect/>
          </a:stretch>
        </p:blipFill>
        <p:spPr bwMode="auto">
          <a:xfrm>
            <a:off x="7489825" y="6318250"/>
            <a:ext cx="1654175" cy="539750"/>
          </a:xfrm>
          <a:prstGeom prst="rect">
            <a:avLst/>
          </a:prstGeom>
          <a:noFill/>
          <a:ln w="9525">
            <a:noFill/>
            <a:miter lim="800000"/>
            <a:headEnd/>
            <a:tailEnd/>
          </a:ln>
        </p:spPr>
      </p:pic>
      <p:graphicFrame>
        <p:nvGraphicFramePr>
          <p:cNvPr id="6" name="Object 18"/>
          <p:cNvGraphicFramePr>
            <a:graphicFrameLocks noChangeAspect="1"/>
          </p:cNvGraphicFramePr>
          <p:nvPr/>
        </p:nvGraphicFramePr>
        <p:xfrm>
          <a:off x="1676400" y="6477000"/>
          <a:ext cx="4122738" cy="255588"/>
        </p:xfrm>
        <a:graphic>
          <a:graphicData uri="http://schemas.openxmlformats.org/presentationml/2006/ole">
            <mc:AlternateContent xmlns:mc="http://schemas.openxmlformats.org/markup-compatibility/2006">
              <mc:Choice xmlns:v="urn:schemas-microsoft-com:vml" Requires="v">
                <p:oleObj spid="_x0000_s158869" name="Photo Editor Photo" r:id="rId4" imgW="8222693" imgH="510476" progId="">
                  <p:embed/>
                </p:oleObj>
              </mc:Choice>
              <mc:Fallback>
                <p:oleObj name="Photo Editor Photo" r:id="rId4" imgW="8222693" imgH="510476" progId="">
                  <p:embed/>
                  <p:pic>
                    <p:nvPicPr>
                      <p:cNvPr id="0" name="Picture 12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6477000"/>
                        <a:ext cx="4122738" cy="255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 name="Title 1"/>
          <p:cNvSpPr>
            <a:spLocks noGrp="1"/>
          </p:cNvSpPr>
          <p:nvPr>
            <p:ph type="ctrTitle"/>
          </p:nvPr>
        </p:nvSpPr>
        <p:spPr>
          <a:xfrm>
            <a:off x="685800" y="2130425"/>
            <a:ext cx="7772400" cy="1470025"/>
          </a:xfrm>
          <a:prstGeom prst="rect">
            <a:avLst/>
          </a:prstGeom>
        </p:spPr>
        <p:txBody>
          <a:bodyPr/>
          <a:lstStyle/>
          <a:p>
            <a:r>
              <a:rPr lang="zh-TW" altLang="en-US" dirty="0" smtClean="0"/>
              <a:t>按一下以編輯母片標題樣式</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標題及直排文字">
    <p:spTree>
      <p:nvGrpSpPr>
        <p:cNvPr id="1" name=""/>
        <p:cNvGrpSpPr/>
        <p:nvPr/>
      </p:nvGrpSpPr>
      <p:grpSpPr>
        <a:xfrm>
          <a:off x="0" y="0"/>
          <a:ext cx="0" cy="0"/>
          <a:chOff x="0" y="0"/>
          <a:chExt cx="0" cy="0"/>
        </a:xfrm>
      </p:grpSpPr>
      <p:sp>
        <p:nvSpPr>
          <p:cNvPr id="4" name="AutoShape 14"/>
          <p:cNvSpPr>
            <a:spLocks noChangeArrowheads="1"/>
          </p:cNvSpPr>
          <p:nvPr/>
        </p:nvSpPr>
        <p:spPr bwMode="auto">
          <a:xfrm rot="16200000">
            <a:off x="3467100" y="2857500"/>
            <a:ext cx="533400" cy="7467600"/>
          </a:xfrm>
          <a:prstGeom prst="flowChartCollate">
            <a:avLst/>
          </a:prstGeom>
          <a:gradFill rotWithShape="1">
            <a:gsLst>
              <a:gs pos="0">
                <a:srgbClr val="000080"/>
              </a:gs>
              <a:gs pos="50000">
                <a:srgbClr val="000080">
                  <a:gamma/>
                  <a:tint val="7843"/>
                  <a:invGamma/>
                </a:srgbClr>
              </a:gs>
              <a:gs pos="100000">
                <a:srgbClr val="000080"/>
              </a:gs>
            </a:gsLst>
            <a:lin ang="5400000" scaled="1"/>
          </a:gradFill>
          <a:ln w="9525">
            <a:noFill/>
            <a:miter lim="800000"/>
            <a:headEnd/>
            <a:tailEnd/>
          </a:ln>
          <a:effectLst/>
        </p:spPr>
        <p:txBody>
          <a:bodyPr wrap="none" anchor="ctr"/>
          <a:lstStyle/>
          <a:p>
            <a:pPr>
              <a:defRPr/>
            </a:pPr>
            <a:endParaRPr lang="en-US"/>
          </a:p>
        </p:txBody>
      </p:sp>
      <p:pic>
        <p:nvPicPr>
          <p:cNvPr id="5" name="Picture 15"/>
          <p:cNvPicPr>
            <a:picLocks noChangeAspect="1" noChangeArrowheads="1"/>
          </p:cNvPicPr>
          <p:nvPr/>
        </p:nvPicPr>
        <p:blipFill>
          <a:blip r:embed="rId3" cstate="print"/>
          <a:srcRect/>
          <a:stretch>
            <a:fillRect/>
          </a:stretch>
        </p:blipFill>
        <p:spPr bwMode="auto">
          <a:xfrm>
            <a:off x="7489825" y="6318250"/>
            <a:ext cx="1654175" cy="539750"/>
          </a:xfrm>
          <a:prstGeom prst="rect">
            <a:avLst/>
          </a:prstGeom>
          <a:noFill/>
          <a:ln w="9525">
            <a:noFill/>
            <a:miter lim="800000"/>
            <a:headEnd/>
            <a:tailEnd/>
          </a:ln>
        </p:spPr>
      </p:pic>
      <p:graphicFrame>
        <p:nvGraphicFramePr>
          <p:cNvPr id="6" name="Object 18"/>
          <p:cNvGraphicFramePr>
            <a:graphicFrameLocks noChangeAspect="1"/>
          </p:cNvGraphicFramePr>
          <p:nvPr/>
        </p:nvGraphicFramePr>
        <p:xfrm>
          <a:off x="1676400" y="6477000"/>
          <a:ext cx="4122738" cy="255588"/>
        </p:xfrm>
        <a:graphic>
          <a:graphicData uri="http://schemas.openxmlformats.org/presentationml/2006/ole">
            <mc:AlternateContent xmlns:mc="http://schemas.openxmlformats.org/markup-compatibility/2006">
              <mc:Choice xmlns:v="urn:schemas-microsoft-com:vml" Requires="v">
                <p:oleObj spid="_x0000_s168085" name="Photo Editor Photo" r:id="rId4" imgW="8222693" imgH="510476" progId="">
                  <p:embed/>
                </p:oleObj>
              </mc:Choice>
              <mc:Fallback>
                <p:oleObj name="Photo Editor Photo" r:id="rId4" imgW="8222693" imgH="510476" progId="">
                  <p:embed/>
                  <p:pic>
                    <p:nvPicPr>
                      <p:cNvPr id="0" name="Picture 12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6477000"/>
                        <a:ext cx="4122738" cy="255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 name="Title 1"/>
          <p:cNvSpPr>
            <a:spLocks noGrp="1"/>
          </p:cNvSpPr>
          <p:nvPr>
            <p:ph type="title"/>
          </p:nvPr>
        </p:nvSpPr>
        <p:spPr>
          <a:xfrm>
            <a:off x="304800" y="0"/>
            <a:ext cx="7947025" cy="974725"/>
          </a:xfrm>
          <a:prstGeom prst="rect">
            <a:avLst/>
          </a:prstGeom>
        </p:spPr>
        <p:txBody>
          <a:bodyPr/>
          <a:lstStyle/>
          <a:p>
            <a:r>
              <a:rPr lang="zh-TW" altLang="en-US" smtClean="0"/>
              <a:t>按一下以編輯母片標題樣式</a:t>
            </a:r>
            <a:endParaRPr lang="en-US"/>
          </a:p>
        </p:txBody>
      </p:sp>
      <p:sp>
        <p:nvSpPr>
          <p:cNvPr id="3" name="Vertical Text Placeholder 2"/>
          <p:cNvSpPr>
            <a:spLocks noGrp="1"/>
          </p:cNvSpPr>
          <p:nvPr>
            <p:ph type="body" orient="vert" idx="1"/>
          </p:nvPr>
        </p:nvSpPr>
        <p:spPr>
          <a:xfrm>
            <a:off x="304800" y="1139825"/>
            <a:ext cx="8545513" cy="5153025"/>
          </a:xfrm>
          <a:prstGeom prst="rect">
            <a:avLst/>
          </a:prstGeo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7" name="Rectangle 19"/>
          <p:cNvSpPr>
            <a:spLocks noGrp="1" noChangeArrowheads="1"/>
          </p:cNvSpPr>
          <p:nvPr>
            <p:ph type="sldNum" sz="quarter" idx="10"/>
          </p:nvPr>
        </p:nvSpPr>
        <p:spPr>
          <a:xfrm>
            <a:off x="8331200" y="0"/>
            <a:ext cx="812800" cy="650875"/>
          </a:xfrm>
          <a:prstGeom prst="rect">
            <a:avLst/>
          </a:prstGeom>
        </p:spPr>
        <p:txBody>
          <a:bodyPr/>
          <a:lstStyle>
            <a:lvl1pPr>
              <a:defRPr/>
            </a:lvl1pPr>
          </a:lstStyle>
          <a:p>
            <a:pPr>
              <a:defRPr/>
            </a:pPr>
            <a:fld id="{6B218BBB-0C0C-4DFB-A324-81D7A1B439FC}" type="slidenum">
              <a:rPr lang="en-US"/>
              <a:pPr>
                <a:defRPr/>
              </a:pPr>
              <a:t>‹#›</a:t>
            </a:fld>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直排標題及文字">
    <p:spTree>
      <p:nvGrpSpPr>
        <p:cNvPr id="1" name=""/>
        <p:cNvGrpSpPr/>
        <p:nvPr/>
      </p:nvGrpSpPr>
      <p:grpSpPr>
        <a:xfrm>
          <a:off x="0" y="0"/>
          <a:ext cx="0" cy="0"/>
          <a:chOff x="0" y="0"/>
          <a:chExt cx="0" cy="0"/>
        </a:xfrm>
      </p:grpSpPr>
      <p:sp>
        <p:nvSpPr>
          <p:cNvPr id="4" name="AutoShape 14"/>
          <p:cNvSpPr>
            <a:spLocks noChangeArrowheads="1"/>
          </p:cNvSpPr>
          <p:nvPr/>
        </p:nvSpPr>
        <p:spPr bwMode="auto">
          <a:xfrm rot="16200000">
            <a:off x="3467100" y="2857500"/>
            <a:ext cx="533400" cy="7467600"/>
          </a:xfrm>
          <a:prstGeom prst="flowChartCollate">
            <a:avLst/>
          </a:prstGeom>
          <a:gradFill rotWithShape="1">
            <a:gsLst>
              <a:gs pos="0">
                <a:srgbClr val="000080"/>
              </a:gs>
              <a:gs pos="50000">
                <a:srgbClr val="000080">
                  <a:gamma/>
                  <a:tint val="7843"/>
                  <a:invGamma/>
                </a:srgbClr>
              </a:gs>
              <a:gs pos="100000">
                <a:srgbClr val="000080"/>
              </a:gs>
            </a:gsLst>
            <a:lin ang="5400000" scaled="1"/>
          </a:gradFill>
          <a:ln w="9525">
            <a:noFill/>
            <a:miter lim="800000"/>
            <a:headEnd/>
            <a:tailEnd/>
          </a:ln>
          <a:effectLst/>
        </p:spPr>
        <p:txBody>
          <a:bodyPr wrap="none" anchor="ctr"/>
          <a:lstStyle/>
          <a:p>
            <a:pPr>
              <a:defRPr/>
            </a:pPr>
            <a:endParaRPr lang="en-US"/>
          </a:p>
        </p:txBody>
      </p:sp>
      <p:pic>
        <p:nvPicPr>
          <p:cNvPr id="5" name="Picture 15"/>
          <p:cNvPicPr>
            <a:picLocks noChangeAspect="1" noChangeArrowheads="1"/>
          </p:cNvPicPr>
          <p:nvPr/>
        </p:nvPicPr>
        <p:blipFill>
          <a:blip r:embed="rId3" cstate="print"/>
          <a:srcRect/>
          <a:stretch>
            <a:fillRect/>
          </a:stretch>
        </p:blipFill>
        <p:spPr bwMode="auto">
          <a:xfrm>
            <a:off x="7489825" y="6318250"/>
            <a:ext cx="1654175" cy="539750"/>
          </a:xfrm>
          <a:prstGeom prst="rect">
            <a:avLst/>
          </a:prstGeom>
          <a:noFill/>
          <a:ln w="9525">
            <a:noFill/>
            <a:miter lim="800000"/>
            <a:headEnd/>
            <a:tailEnd/>
          </a:ln>
        </p:spPr>
      </p:pic>
      <p:graphicFrame>
        <p:nvGraphicFramePr>
          <p:cNvPr id="6" name="Object 18"/>
          <p:cNvGraphicFramePr>
            <a:graphicFrameLocks noChangeAspect="1"/>
          </p:cNvGraphicFramePr>
          <p:nvPr/>
        </p:nvGraphicFramePr>
        <p:xfrm>
          <a:off x="1676400" y="6477000"/>
          <a:ext cx="4122738" cy="255588"/>
        </p:xfrm>
        <a:graphic>
          <a:graphicData uri="http://schemas.openxmlformats.org/presentationml/2006/ole">
            <mc:AlternateContent xmlns:mc="http://schemas.openxmlformats.org/markup-compatibility/2006">
              <mc:Choice xmlns:v="urn:schemas-microsoft-com:vml" Requires="v">
                <p:oleObj spid="_x0000_s169109" name="Photo Editor Photo" r:id="rId4" imgW="8222693" imgH="510476" progId="">
                  <p:embed/>
                </p:oleObj>
              </mc:Choice>
              <mc:Fallback>
                <p:oleObj name="Photo Editor Photo" r:id="rId4" imgW="8222693" imgH="510476" progId="">
                  <p:embed/>
                  <p:pic>
                    <p:nvPicPr>
                      <p:cNvPr id="0" name="Picture 12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6477000"/>
                        <a:ext cx="4122738" cy="255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 name="Vertical Title 1"/>
          <p:cNvSpPr>
            <a:spLocks noGrp="1"/>
          </p:cNvSpPr>
          <p:nvPr>
            <p:ph type="title" orient="vert"/>
          </p:nvPr>
        </p:nvSpPr>
        <p:spPr>
          <a:xfrm>
            <a:off x="6715125" y="0"/>
            <a:ext cx="2135188" cy="6292850"/>
          </a:xfrm>
          <a:prstGeom prst="rect">
            <a:avLst/>
          </a:prstGeom>
        </p:spPr>
        <p:txBody>
          <a:bodyPr vert="eaVert"/>
          <a:lstStyle/>
          <a:p>
            <a:r>
              <a:rPr lang="zh-TW" altLang="en-US" smtClean="0"/>
              <a:t>按一下以編輯母片標題樣式</a:t>
            </a:r>
            <a:endParaRPr lang="en-US"/>
          </a:p>
        </p:txBody>
      </p:sp>
      <p:sp>
        <p:nvSpPr>
          <p:cNvPr id="3" name="Vertical Text Placeholder 2"/>
          <p:cNvSpPr>
            <a:spLocks noGrp="1"/>
          </p:cNvSpPr>
          <p:nvPr>
            <p:ph type="body" orient="vert" idx="1"/>
          </p:nvPr>
        </p:nvSpPr>
        <p:spPr>
          <a:xfrm>
            <a:off x="304800" y="0"/>
            <a:ext cx="6257925" cy="6292850"/>
          </a:xfrm>
          <a:prstGeom prst="rect">
            <a:avLst/>
          </a:prstGeo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7" name="Rectangle 19"/>
          <p:cNvSpPr>
            <a:spLocks noGrp="1" noChangeArrowheads="1"/>
          </p:cNvSpPr>
          <p:nvPr>
            <p:ph type="sldNum" sz="quarter" idx="10"/>
          </p:nvPr>
        </p:nvSpPr>
        <p:spPr>
          <a:xfrm>
            <a:off x="8331200" y="0"/>
            <a:ext cx="812800" cy="650875"/>
          </a:xfrm>
          <a:prstGeom prst="rect">
            <a:avLst/>
          </a:prstGeom>
        </p:spPr>
        <p:txBody>
          <a:bodyPr/>
          <a:lstStyle>
            <a:lvl1pPr>
              <a:defRPr/>
            </a:lvl1pPr>
          </a:lstStyle>
          <a:p>
            <a:pPr>
              <a:defRPr/>
            </a:pPr>
            <a:fld id="{ADEA2323-15F5-4823-BCA0-60BCF13E9E5B}" type="slidenum">
              <a:rPr lang="en-US"/>
              <a:pPr>
                <a:defRPr/>
              </a:pPr>
              <a:t>‹#›</a:t>
            </a:fld>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bl" preserve="1">
  <p:cSld name="標題及表格">
    <p:spTree>
      <p:nvGrpSpPr>
        <p:cNvPr id="1" name=""/>
        <p:cNvGrpSpPr/>
        <p:nvPr/>
      </p:nvGrpSpPr>
      <p:grpSpPr>
        <a:xfrm>
          <a:off x="0" y="0"/>
          <a:ext cx="0" cy="0"/>
          <a:chOff x="0" y="0"/>
          <a:chExt cx="0" cy="0"/>
        </a:xfrm>
      </p:grpSpPr>
      <p:sp>
        <p:nvSpPr>
          <p:cNvPr id="4" name="AutoShape 14"/>
          <p:cNvSpPr>
            <a:spLocks noChangeArrowheads="1"/>
          </p:cNvSpPr>
          <p:nvPr/>
        </p:nvSpPr>
        <p:spPr bwMode="auto">
          <a:xfrm rot="16200000">
            <a:off x="3467100" y="2857500"/>
            <a:ext cx="533400" cy="7467600"/>
          </a:xfrm>
          <a:prstGeom prst="flowChartCollate">
            <a:avLst/>
          </a:prstGeom>
          <a:gradFill rotWithShape="1">
            <a:gsLst>
              <a:gs pos="0">
                <a:srgbClr val="000080"/>
              </a:gs>
              <a:gs pos="50000">
                <a:srgbClr val="000080">
                  <a:gamma/>
                  <a:tint val="7843"/>
                  <a:invGamma/>
                </a:srgbClr>
              </a:gs>
              <a:gs pos="100000">
                <a:srgbClr val="000080"/>
              </a:gs>
            </a:gsLst>
            <a:lin ang="5400000" scaled="1"/>
          </a:gradFill>
          <a:ln w="9525">
            <a:noFill/>
            <a:miter lim="800000"/>
            <a:headEnd/>
            <a:tailEnd/>
          </a:ln>
          <a:effectLst/>
        </p:spPr>
        <p:txBody>
          <a:bodyPr wrap="none" anchor="ctr"/>
          <a:lstStyle/>
          <a:p>
            <a:pPr>
              <a:defRPr/>
            </a:pPr>
            <a:endParaRPr lang="en-US"/>
          </a:p>
        </p:txBody>
      </p:sp>
      <p:pic>
        <p:nvPicPr>
          <p:cNvPr id="5" name="Picture 15"/>
          <p:cNvPicPr>
            <a:picLocks noChangeAspect="1" noChangeArrowheads="1"/>
          </p:cNvPicPr>
          <p:nvPr/>
        </p:nvPicPr>
        <p:blipFill>
          <a:blip r:embed="rId3" cstate="print"/>
          <a:srcRect/>
          <a:stretch>
            <a:fillRect/>
          </a:stretch>
        </p:blipFill>
        <p:spPr bwMode="auto">
          <a:xfrm>
            <a:off x="7489825" y="6318250"/>
            <a:ext cx="1654175" cy="539750"/>
          </a:xfrm>
          <a:prstGeom prst="rect">
            <a:avLst/>
          </a:prstGeom>
          <a:noFill/>
          <a:ln w="9525">
            <a:noFill/>
            <a:miter lim="800000"/>
            <a:headEnd/>
            <a:tailEnd/>
          </a:ln>
        </p:spPr>
      </p:pic>
      <p:graphicFrame>
        <p:nvGraphicFramePr>
          <p:cNvPr id="6" name="Object 18"/>
          <p:cNvGraphicFramePr>
            <a:graphicFrameLocks noChangeAspect="1"/>
          </p:cNvGraphicFramePr>
          <p:nvPr/>
        </p:nvGraphicFramePr>
        <p:xfrm>
          <a:off x="1676400" y="6477000"/>
          <a:ext cx="4122738" cy="255588"/>
        </p:xfrm>
        <a:graphic>
          <a:graphicData uri="http://schemas.openxmlformats.org/presentationml/2006/ole">
            <mc:AlternateContent xmlns:mc="http://schemas.openxmlformats.org/markup-compatibility/2006">
              <mc:Choice xmlns:v="urn:schemas-microsoft-com:vml" Requires="v">
                <p:oleObj spid="_x0000_s170133" name="Photo Editor Photo" r:id="rId4" imgW="8222693" imgH="510476" progId="">
                  <p:embed/>
                </p:oleObj>
              </mc:Choice>
              <mc:Fallback>
                <p:oleObj name="Photo Editor Photo" r:id="rId4" imgW="8222693" imgH="510476" progId="">
                  <p:embed/>
                  <p:pic>
                    <p:nvPicPr>
                      <p:cNvPr id="0" name="Picture 12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6477000"/>
                        <a:ext cx="4122738" cy="255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 name="Title 1"/>
          <p:cNvSpPr>
            <a:spLocks noGrp="1"/>
          </p:cNvSpPr>
          <p:nvPr>
            <p:ph type="title"/>
          </p:nvPr>
        </p:nvSpPr>
        <p:spPr>
          <a:xfrm>
            <a:off x="304800" y="0"/>
            <a:ext cx="7947025" cy="974725"/>
          </a:xfrm>
          <a:prstGeom prst="rect">
            <a:avLst/>
          </a:prstGeom>
        </p:spPr>
        <p:txBody>
          <a:bodyPr/>
          <a:lstStyle/>
          <a:p>
            <a:r>
              <a:rPr lang="zh-TW" altLang="en-US" smtClean="0"/>
              <a:t>按一下以編輯母片標題樣式</a:t>
            </a:r>
            <a:endParaRPr lang="en-US"/>
          </a:p>
        </p:txBody>
      </p:sp>
      <p:sp>
        <p:nvSpPr>
          <p:cNvPr id="3" name="Table Placeholder 2"/>
          <p:cNvSpPr>
            <a:spLocks noGrp="1"/>
          </p:cNvSpPr>
          <p:nvPr>
            <p:ph type="tbl" idx="1"/>
          </p:nvPr>
        </p:nvSpPr>
        <p:spPr>
          <a:xfrm>
            <a:off x="304800" y="1139825"/>
            <a:ext cx="8545513" cy="5153025"/>
          </a:xfrm>
          <a:prstGeom prst="rect">
            <a:avLst/>
          </a:prstGeom>
        </p:spPr>
        <p:txBody>
          <a:bodyPr/>
          <a:lstStyle/>
          <a:p>
            <a:pPr lvl="0"/>
            <a:r>
              <a:rPr lang="zh-TW" altLang="en-US" noProof="0" smtClean="0"/>
              <a:t>按一下圖示以新增表格</a:t>
            </a:r>
            <a:endParaRPr lang="en-US" noProof="0" smtClean="0"/>
          </a:p>
        </p:txBody>
      </p:sp>
      <p:sp>
        <p:nvSpPr>
          <p:cNvPr id="7" name="Rectangle 19"/>
          <p:cNvSpPr>
            <a:spLocks noGrp="1" noChangeArrowheads="1"/>
          </p:cNvSpPr>
          <p:nvPr>
            <p:ph type="sldNum" sz="quarter" idx="10"/>
          </p:nvPr>
        </p:nvSpPr>
        <p:spPr>
          <a:xfrm>
            <a:off x="8331200" y="0"/>
            <a:ext cx="812800" cy="650875"/>
          </a:xfrm>
          <a:prstGeom prst="rect">
            <a:avLst/>
          </a:prstGeom>
        </p:spPr>
        <p:txBody>
          <a:bodyPr/>
          <a:lstStyle>
            <a:lvl1pPr>
              <a:defRPr/>
            </a:lvl1pPr>
          </a:lstStyle>
          <a:p>
            <a:pPr>
              <a:defRPr/>
            </a:pPr>
            <a:fld id="{143F6BC4-745B-4BB2-A686-9366A2B4FFB6}" type="slidenum">
              <a:rPr lang="en-US"/>
              <a:pPr>
                <a:defRPr/>
              </a:pPr>
              <a:t>‹#›</a:t>
            </a:fld>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AndTwoObj" preserve="1">
  <p:cSld name="標題，1 個大物件與 2 個小物件">
    <p:spTree>
      <p:nvGrpSpPr>
        <p:cNvPr id="1" name=""/>
        <p:cNvGrpSpPr/>
        <p:nvPr/>
      </p:nvGrpSpPr>
      <p:grpSpPr>
        <a:xfrm>
          <a:off x="0" y="0"/>
          <a:ext cx="0" cy="0"/>
          <a:chOff x="0" y="0"/>
          <a:chExt cx="0" cy="0"/>
        </a:xfrm>
      </p:grpSpPr>
      <p:sp>
        <p:nvSpPr>
          <p:cNvPr id="6" name="AutoShape 14"/>
          <p:cNvSpPr>
            <a:spLocks noChangeArrowheads="1"/>
          </p:cNvSpPr>
          <p:nvPr/>
        </p:nvSpPr>
        <p:spPr bwMode="auto">
          <a:xfrm rot="16200000">
            <a:off x="3467100" y="2857500"/>
            <a:ext cx="533400" cy="7467600"/>
          </a:xfrm>
          <a:prstGeom prst="flowChartCollate">
            <a:avLst/>
          </a:prstGeom>
          <a:gradFill rotWithShape="1">
            <a:gsLst>
              <a:gs pos="0">
                <a:srgbClr val="000080"/>
              </a:gs>
              <a:gs pos="50000">
                <a:srgbClr val="000080">
                  <a:gamma/>
                  <a:tint val="7843"/>
                  <a:invGamma/>
                </a:srgbClr>
              </a:gs>
              <a:gs pos="100000">
                <a:srgbClr val="000080"/>
              </a:gs>
            </a:gsLst>
            <a:lin ang="5400000" scaled="1"/>
          </a:gradFill>
          <a:ln w="9525">
            <a:noFill/>
            <a:miter lim="800000"/>
            <a:headEnd/>
            <a:tailEnd/>
          </a:ln>
          <a:effectLst/>
        </p:spPr>
        <p:txBody>
          <a:bodyPr wrap="none" anchor="ctr"/>
          <a:lstStyle/>
          <a:p>
            <a:pPr>
              <a:defRPr/>
            </a:pPr>
            <a:endParaRPr lang="en-US"/>
          </a:p>
        </p:txBody>
      </p:sp>
      <p:pic>
        <p:nvPicPr>
          <p:cNvPr id="7" name="Picture 15"/>
          <p:cNvPicPr>
            <a:picLocks noChangeAspect="1" noChangeArrowheads="1"/>
          </p:cNvPicPr>
          <p:nvPr/>
        </p:nvPicPr>
        <p:blipFill>
          <a:blip r:embed="rId3" cstate="print"/>
          <a:srcRect/>
          <a:stretch>
            <a:fillRect/>
          </a:stretch>
        </p:blipFill>
        <p:spPr bwMode="auto">
          <a:xfrm>
            <a:off x="7489825" y="6318250"/>
            <a:ext cx="1654175" cy="539750"/>
          </a:xfrm>
          <a:prstGeom prst="rect">
            <a:avLst/>
          </a:prstGeom>
          <a:noFill/>
          <a:ln w="9525">
            <a:noFill/>
            <a:miter lim="800000"/>
            <a:headEnd/>
            <a:tailEnd/>
          </a:ln>
        </p:spPr>
      </p:pic>
      <p:graphicFrame>
        <p:nvGraphicFramePr>
          <p:cNvPr id="8" name="Object 18"/>
          <p:cNvGraphicFramePr>
            <a:graphicFrameLocks noChangeAspect="1"/>
          </p:cNvGraphicFramePr>
          <p:nvPr/>
        </p:nvGraphicFramePr>
        <p:xfrm>
          <a:off x="1676400" y="6477000"/>
          <a:ext cx="4122738" cy="255588"/>
        </p:xfrm>
        <a:graphic>
          <a:graphicData uri="http://schemas.openxmlformats.org/presentationml/2006/ole">
            <mc:AlternateContent xmlns:mc="http://schemas.openxmlformats.org/markup-compatibility/2006">
              <mc:Choice xmlns:v="urn:schemas-microsoft-com:vml" Requires="v">
                <p:oleObj spid="_x0000_s171157" name="Photo Editor Photo" r:id="rId4" imgW="8222693" imgH="510476" progId="">
                  <p:embed/>
                </p:oleObj>
              </mc:Choice>
              <mc:Fallback>
                <p:oleObj name="Photo Editor Photo" r:id="rId4" imgW="8222693" imgH="510476" progId="">
                  <p:embed/>
                  <p:pic>
                    <p:nvPicPr>
                      <p:cNvPr id="0" name="Picture 12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6477000"/>
                        <a:ext cx="4122738" cy="255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 name="Title 1"/>
          <p:cNvSpPr>
            <a:spLocks noGrp="1"/>
          </p:cNvSpPr>
          <p:nvPr>
            <p:ph type="title"/>
          </p:nvPr>
        </p:nvSpPr>
        <p:spPr>
          <a:xfrm>
            <a:off x="304800" y="0"/>
            <a:ext cx="7947025" cy="974725"/>
          </a:xfrm>
          <a:prstGeom prst="rect">
            <a:avLst/>
          </a:prstGeom>
        </p:spPr>
        <p:txBody>
          <a:bodyPr/>
          <a:lstStyle/>
          <a:p>
            <a:r>
              <a:rPr lang="zh-TW" altLang="en-US" smtClean="0"/>
              <a:t>按一下以編輯母片標題樣式</a:t>
            </a:r>
            <a:endParaRPr lang="en-US"/>
          </a:p>
        </p:txBody>
      </p:sp>
      <p:sp>
        <p:nvSpPr>
          <p:cNvPr id="3" name="Content Placeholder 2"/>
          <p:cNvSpPr>
            <a:spLocks noGrp="1"/>
          </p:cNvSpPr>
          <p:nvPr>
            <p:ph sz="half" idx="1"/>
          </p:nvPr>
        </p:nvSpPr>
        <p:spPr>
          <a:xfrm>
            <a:off x="304800" y="1139825"/>
            <a:ext cx="4195763" cy="5153025"/>
          </a:xfrm>
          <a:prstGeom prst="rect">
            <a:avLst/>
          </a:prstGeo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Content Placeholder 3"/>
          <p:cNvSpPr>
            <a:spLocks noGrp="1"/>
          </p:cNvSpPr>
          <p:nvPr>
            <p:ph sz="quarter" idx="2"/>
          </p:nvPr>
        </p:nvSpPr>
        <p:spPr>
          <a:xfrm>
            <a:off x="4652963" y="1139825"/>
            <a:ext cx="4197350" cy="2500313"/>
          </a:xfrm>
          <a:prstGeom prst="rect">
            <a:avLst/>
          </a:prstGeo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Content Placeholder 4"/>
          <p:cNvSpPr>
            <a:spLocks noGrp="1"/>
          </p:cNvSpPr>
          <p:nvPr>
            <p:ph sz="quarter" idx="3"/>
          </p:nvPr>
        </p:nvSpPr>
        <p:spPr>
          <a:xfrm>
            <a:off x="4652963" y="3792538"/>
            <a:ext cx="4197350" cy="2500312"/>
          </a:xfrm>
          <a:prstGeom prst="rect">
            <a:avLst/>
          </a:prstGeo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9" name="Rectangle 19"/>
          <p:cNvSpPr>
            <a:spLocks noGrp="1" noChangeArrowheads="1"/>
          </p:cNvSpPr>
          <p:nvPr>
            <p:ph type="sldNum" sz="quarter" idx="10"/>
          </p:nvPr>
        </p:nvSpPr>
        <p:spPr>
          <a:xfrm>
            <a:off x="8331200" y="0"/>
            <a:ext cx="812800" cy="650875"/>
          </a:xfrm>
          <a:prstGeom prst="rect">
            <a:avLst/>
          </a:prstGeom>
        </p:spPr>
        <p:txBody>
          <a:bodyPr/>
          <a:lstStyle>
            <a:lvl1pPr>
              <a:defRPr/>
            </a:lvl1pPr>
          </a:lstStyle>
          <a:p>
            <a:pPr>
              <a:defRPr/>
            </a:pPr>
            <a:fld id="{A61707CD-F1CD-49A6-8A82-1249C399B801}" type="slidenum">
              <a:rPr lang="en-US"/>
              <a:pPr>
                <a:defRPr/>
              </a:pPr>
              <a:t>‹#›</a:t>
            </a:fld>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AndObj" preserve="1">
  <p:cSld name="標題，文字及物件">
    <p:spTree>
      <p:nvGrpSpPr>
        <p:cNvPr id="1" name=""/>
        <p:cNvGrpSpPr/>
        <p:nvPr/>
      </p:nvGrpSpPr>
      <p:grpSpPr>
        <a:xfrm>
          <a:off x="0" y="0"/>
          <a:ext cx="0" cy="0"/>
          <a:chOff x="0" y="0"/>
          <a:chExt cx="0" cy="0"/>
        </a:xfrm>
      </p:grpSpPr>
      <p:sp>
        <p:nvSpPr>
          <p:cNvPr id="5" name="AutoShape 14"/>
          <p:cNvSpPr>
            <a:spLocks noChangeArrowheads="1"/>
          </p:cNvSpPr>
          <p:nvPr/>
        </p:nvSpPr>
        <p:spPr bwMode="auto">
          <a:xfrm rot="16200000">
            <a:off x="3467100" y="2857500"/>
            <a:ext cx="533400" cy="7467600"/>
          </a:xfrm>
          <a:prstGeom prst="flowChartCollate">
            <a:avLst/>
          </a:prstGeom>
          <a:gradFill rotWithShape="1">
            <a:gsLst>
              <a:gs pos="0">
                <a:srgbClr val="000080"/>
              </a:gs>
              <a:gs pos="50000">
                <a:srgbClr val="000080">
                  <a:gamma/>
                  <a:tint val="7843"/>
                  <a:invGamma/>
                </a:srgbClr>
              </a:gs>
              <a:gs pos="100000">
                <a:srgbClr val="000080"/>
              </a:gs>
            </a:gsLst>
            <a:lin ang="5400000" scaled="1"/>
          </a:gradFill>
          <a:ln w="9525">
            <a:noFill/>
            <a:miter lim="800000"/>
            <a:headEnd/>
            <a:tailEnd/>
          </a:ln>
          <a:effectLst/>
        </p:spPr>
        <p:txBody>
          <a:bodyPr wrap="none" anchor="ctr"/>
          <a:lstStyle/>
          <a:p>
            <a:pPr>
              <a:defRPr/>
            </a:pPr>
            <a:endParaRPr lang="en-US"/>
          </a:p>
        </p:txBody>
      </p:sp>
      <p:pic>
        <p:nvPicPr>
          <p:cNvPr id="6" name="Picture 15"/>
          <p:cNvPicPr>
            <a:picLocks noChangeAspect="1" noChangeArrowheads="1"/>
          </p:cNvPicPr>
          <p:nvPr/>
        </p:nvPicPr>
        <p:blipFill>
          <a:blip r:embed="rId3" cstate="print"/>
          <a:srcRect/>
          <a:stretch>
            <a:fillRect/>
          </a:stretch>
        </p:blipFill>
        <p:spPr bwMode="auto">
          <a:xfrm>
            <a:off x="7489825" y="6318250"/>
            <a:ext cx="1654175" cy="539750"/>
          </a:xfrm>
          <a:prstGeom prst="rect">
            <a:avLst/>
          </a:prstGeom>
          <a:noFill/>
          <a:ln w="9525">
            <a:noFill/>
            <a:miter lim="800000"/>
            <a:headEnd/>
            <a:tailEnd/>
          </a:ln>
        </p:spPr>
      </p:pic>
      <p:graphicFrame>
        <p:nvGraphicFramePr>
          <p:cNvPr id="7" name="Object 18"/>
          <p:cNvGraphicFramePr>
            <a:graphicFrameLocks noChangeAspect="1"/>
          </p:cNvGraphicFramePr>
          <p:nvPr/>
        </p:nvGraphicFramePr>
        <p:xfrm>
          <a:off x="1676400" y="6477000"/>
          <a:ext cx="4122738" cy="255588"/>
        </p:xfrm>
        <a:graphic>
          <a:graphicData uri="http://schemas.openxmlformats.org/presentationml/2006/ole">
            <mc:AlternateContent xmlns:mc="http://schemas.openxmlformats.org/markup-compatibility/2006">
              <mc:Choice xmlns:v="urn:schemas-microsoft-com:vml" Requires="v">
                <p:oleObj spid="_x0000_s172181" name="Photo Editor Photo" r:id="rId4" imgW="8222693" imgH="510476" progId="">
                  <p:embed/>
                </p:oleObj>
              </mc:Choice>
              <mc:Fallback>
                <p:oleObj name="Photo Editor Photo" r:id="rId4" imgW="8222693" imgH="510476" progId="">
                  <p:embed/>
                  <p:pic>
                    <p:nvPicPr>
                      <p:cNvPr id="0" name="Picture 12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6477000"/>
                        <a:ext cx="4122738" cy="255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 name="Title 1"/>
          <p:cNvSpPr>
            <a:spLocks noGrp="1"/>
          </p:cNvSpPr>
          <p:nvPr>
            <p:ph type="title"/>
          </p:nvPr>
        </p:nvSpPr>
        <p:spPr>
          <a:xfrm>
            <a:off x="304800" y="0"/>
            <a:ext cx="7947025" cy="974725"/>
          </a:xfrm>
          <a:prstGeom prst="rect">
            <a:avLst/>
          </a:prstGeom>
        </p:spPr>
        <p:txBody>
          <a:bodyPr/>
          <a:lstStyle/>
          <a:p>
            <a:r>
              <a:rPr lang="zh-TW" altLang="en-US" smtClean="0"/>
              <a:t>按一下以編輯母片標題樣式</a:t>
            </a:r>
            <a:endParaRPr lang="en-US"/>
          </a:p>
        </p:txBody>
      </p:sp>
      <p:sp>
        <p:nvSpPr>
          <p:cNvPr id="3" name="Text Placeholder 2"/>
          <p:cNvSpPr>
            <a:spLocks noGrp="1"/>
          </p:cNvSpPr>
          <p:nvPr>
            <p:ph type="body" sz="half" idx="1"/>
          </p:nvPr>
        </p:nvSpPr>
        <p:spPr>
          <a:xfrm>
            <a:off x="304800" y="1139825"/>
            <a:ext cx="4195763" cy="5153025"/>
          </a:xfrm>
          <a:prstGeom prst="rect">
            <a:avLst/>
          </a:prstGeo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Content Placeholder 3"/>
          <p:cNvSpPr>
            <a:spLocks noGrp="1"/>
          </p:cNvSpPr>
          <p:nvPr>
            <p:ph sz="half" idx="2"/>
          </p:nvPr>
        </p:nvSpPr>
        <p:spPr>
          <a:xfrm>
            <a:off x="4652963" y="1139825"/>
            <a:ext cx="4197350" cy="5153025"/>
          </a:xfrm>
          <a:prstGeom prst="rect">
            <a:avLst/>
          </a:prstGeo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8" name="Rectangle 19"/>
          <p:cNvSpPr>
            <a:spLocks noGrp="1" noChangeArrowheads="1"/>
          </p:cNvSpPr>
          <p:nvPr>
            <p:ph type="sldNum" sz="quarter" idx="10"/>
          </p:nvPr>
        </p:nvSpPr>
        <p:spPr>
          <a:xfrm>
            <a:off x="8331200" y="0"/>
            <a:ext cx="812800" cy="650875"/>
          </a:xfrm>
          <a:prstGeom prst="rect">
            <a:avLst/>
          </a:prstGeom>
        </p:spPr>
        <p:txBody>
          <a:bodyPr/>
          <a:lstStyle>
            <a:lvl1pPr>
              <a:defRPr/>
            </a:lvl1pPr>
          </a:lstStyle>
          <a:p>
            <a:pPr>
              <a:defRPr/>
            </a:pPr>
            <a:fld id="{E0FF8792-1DDE-46E1-AC21-48063D6BC2DB}" type="slidenum">
              <a:rPr lang="en-US"/>
              <a:pPr>
                <a:defRPr/>
              </a:pPr>
              <a:t>‹#›</a:t>
            </a:fld>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5" name="AutoShape 14"/>
          <p:cNvSpPr>
            <a:spLocks noChangeArrowheads="1"/>
          </p:cNvSpPr>
          <p:nvPr/>
        </p:nvSpPr>
        <p:spPr bwMode="auto">
          <a:xfrm rot="16200000">
            <a:off x="3467100" y="2857500"/>
            <a:ext cx="533400" cy="7467600"/>
          </a:xfrm>
          <a:prstGeom prst="flowChartCollate">
            <a:avLst/>
          </a:prstGeom>
          <a:gradFill rotWithShape="1">
            <a:gsLst>
              <a:gs pos="0">
                <a:srgbClr val="000080"/>
              </a:gs>
              <a:gs pos="50000">
                <a:srgbClr val="000080">
                  <a:gamma/>
                  <a:tint val="7843"/>
                  <a:invGamma/>
                </a:srgbClr>
              </a:gs>
              <a:gs pos="100000">
                <a:srgbClr val="000080"/>
              </a:gs>
            </a:gsLst>
            <a:lin ang="5400000" scaled="1"/>
          </a:gradFill>
          <a:ln w="9525">
            <a:noFill/>
            <a:miter lim="800000"/>
            <a:headEnd/>
            <a:tailEnd/>
          </a:ln>
          <a:effectLst/>
        </p:spPr>
        <p:txBody>
          <a:bodyPr wrap="none" anchor="ctr"/>
          <a:lstStyle/>
          <a:p>
            <a:pPr>
              <a:defRPr/>
            </a:pPr>
            <a:endParaRPr lang="en-US"/>
          </a:p>
        </p:txBody>
      </p:sp>
      <p:pic>
        <p:nvPicPr>
          <p:cNvPr id="6" name="Picture 15"/>
          <p:cNvPicPr>
            <a:picLocks noChangeAspect="1" noChangeArrowheads="1"/>
          </p:cNvPicPr>
          <p:nvPr/>
        </p:nvPicPr>
        <p:blipFill>
          <a:blip r:embed="rId3" cstate="print"/>
          <a:srcRect/>
          <a:stretch>
            <a:fillRect/>
          </a:stretch>
        </p:blipFill>
        <p:spPr bwMode="auto">
          <a:xfrm>
            <a:off x="7489825" y="6318250"/>
            <a:ext cx="1654175" cy="539750"/>
          </a:xfrm>
          <a:prstGeom prst="rect">
            <a:avLst/>
          </a:prstGeom>
          <a:noFill/>
          <a:ln w="9525">
            <a:noFill/>
            <a:miter lim="800000"/>
            <a:headEnd/>
            <a:tailEnd/>
          </a:ln>
        </p:spPr>
      </p:pic>
      <p:graphicFrame>
        <p:nvGraphicFramePr>
          <p:cNvPr id="7" name="Object 18"/>
          <p:cNvGraphicFramePr>
            <a:graphicFrameLocks noChangeAspect="1"/>
          </p:cNvGraphicFramePr>
          <p:nvPr/>
        </p:nvGraphicFramePr>
        <p:xfrm>
          <a:off x="1676400" y="6477000"/>
          <a:ext cx="4122738" cy="255588"/>
        </p:xfrm>
        <a:graphic>
          <a:graphicData uri="http://schemas.openxmlformats.org/presentationml/2006/ole">
            <mc:AlternateContent xmlns:mc="http://schemas.openxmlformats.org/markup-compatibility/2006">
              <mc:Choice xmlns:v="urn:schemas-microsoft-com:vml" Requires="v">
                <p:oleObj spid="_x0000_s528412" name="Photo Editor Photo" r:id="rId4" imgW="8222693" imgH="510476" progId="">
                  <p:embed/>
                </p:oleObj>
              </mc:Choice>
              <mc:Fallback>
                <p:oleObj name="Photo Editor Photo" r:id="rId4" imgW="8222693" imgH="510476" progId="">
                  <p:embed/>
                  <p:pic>
                    <p:nvPicPr>
                      <p:cNvPr id="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6477000"/>
                        <a:ext cx="4122738" cy="255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 name="Title 1"/>
          <p:cNvSpPr>
            <a:spLocks noGrp="1"/>
          </p:cNvSpPr>
          <p:nvPr>
            <p:ph type="title"/>
          </p:nvPr>
        </p:nvSpPr>
        <p:spPr>
          <a:xfrm>
            <a:off x="190500" y="1"/>
            <a:ext cx="8315325" cy="781050"/>
          </a:xfrm>
          <a:prstGeom prst="rect">
            <a:avLst/>
          </a:prstGeom>
        </p:spPr>
        <p:txBody>
          <a:bodyPr anchor="ctr"/>
          <a:lstStyle>
            <a:lvl1pPr algn="l">
              <a:defRPr>
                <a:latin typeface="Calisto MT" pitchFamily="18"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200026" y="876301"/>
            <a:ext cx="4300538" cy="5416550"/>
          </a:xfrm>
          <a:prstGeom prst="rect">
            <a:avLst/>
          </a:prstGeom>
        </p:spPr>
        <p:txBody>
          <a:bodyPr/>
          <a:lstStyle>
            <a:lvl1pPr>
              <a:defRPr sz="2800">
                <a:latin typeface="Calibri" pitchFamily="34" charset="0"/>
              </a:defRPr>
            </a:lvl1pPr>
            <a:lvl2pPr>
              <a:defRPr sz="2400">
                <a:latin typeface="Calibri" pitchFamily="34" charset="0"/>
              </a:defRPr>
            </a:lvl2pPr>
            <a:lvl3pPr>
              <a:defRPr sz="2000">
                <a:latin typeface="Calibri" pitchFamily="34" charset="0"/>
              </a:defRPr>
            </a:lvl3pPr>
            <a:lvl4pPr>
              <a:defRPr sz="1800">
                <a:latin typeface="Calibri" pitchFamily="34" charset="0"/>
              </a:defRPr>
            </a:lvl4pPr>
            <a:lvl5pPr>
              <a:defRPr sz="1800">
                <a:latin typeface="Calibri"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52963" y="885825"/>
            <a:ext cx="4310062" cy="5407025"/>
          </a:xfrm>
          <a:prstGeom prst="rect">
            <a:avLst/>
          </a:prstGeom>
          <a:noFill/>
          <a:ln w="12700">
            <a:noFill/>
            <a:miter lim="800000"/>
            <a:headEnd/>
            <a:tailEnd/>
          </a:ln>
        </p:spPr>
        <p:txBody>
          <a:bodyPr vert="horz" wrap="square" lIns="90488" tIns="44450" rIns="90488" bIns="44450" numCol="1" anchor="t" anchorCtr="0" compatLnSpc="1">
            <a:prstTxWarp prst="textNoShape">
              <a:avLst/>
            </a:prstTxWarp>
          </a:bodyPr>
          <a:lstStyle>
            <a:lvl1pPr algn="l" rtl="0" eaLnBrk="0" fontAlgn="base" hangingPunct="0">
              <a:spcBef>
                <a:spcPct val="20000"/>
              </a:spcBef>
              <a:spcAft>
                <a:spcPct val="0"/>
              </a:spcAft>
              <a:buFont typeface="Monotype Sorts" pitchFamily="2" charset="2"/>
              <a:buChar char="l"/>
              <a:defRPr lang="en-US" sz="2800" smtClean="0">
                <a:solidFill>
                  <a:srgbClr val="000066"/>
                </a:solidFill>
                <a:latin typeface="Calibri" pitchFamily="34" charset="0"/>
                <a:ea typeface="+mn-ea"/>
                <a:cs typeface="+mn-cs"/>
              </a:defRPr>
            </a:lvl1pPr>
            <a:lvl2pPr algn="l" rtl="0" eaLnBrk="0" fontAlgn="base" hangingPunct="0">
              <a:spcBef>
                <a:spcPct val="20000"/>
              </a:spcBef>
              <a:spcAft>
                <a:spcPct val="0"/>
              </a:spcAft>
              <a:buFont typeface="Monotype Sorts" pitchFamily="2" charset="2"/>
              <a:buChar char="l"/>
              <a:defRPr lang="en-US" sz="2800" smtClean="0">
                <a:solidFill>
                  <a:srgbClr val="000066"/>
                </a:solidFill>
                <a:latin typeface="Calibri" pitchFamily="34" charset="0"/>
                <a:ea typeface="+mn-ea"/>
                <a:cs typeface="+mn-cs"/>
              </a:defRPr>
            </a:lvl2pPr>
            <a:lvl3pPr algn="l" rtl="0" eaLnBrk="0" fontAlgn="base" hangingPunct="0">
              <a:spcBef>
                <a:spcPct val="20000"/>
              </a:spcBef>
              <a:spcAft>
                <a:spcPct val="0"/>
              </a:spcAft>
              <a:buFont typeface="Monotype Sorts" pitchFamily="2" charset="2"/>
              <a:buChar char="l"/>
              <a:defRPr lang="en-US" sz="2800" smtClean="0">
                <a:solidFill>
                  <a:srgbClr val="000066"/>
                </a:solidFill>
                <a:latin typeface="Calibri" pitchFamily="34" charset="0"/>
                <a:ea typeface="+mn-ea"/>
                <a:cs typeface="+mn-cs"/>
              </a:defRPr>
            </a:lvl3pPr>
            <a:lvl4pPr algn="l" rtl="0" eaLnBrk="0" fontAlgn="base" hangingPunct="0">
              <a:spcBef>
                <a:spcPct val="20000"/>
              </a:spcBef>
              <a:spcAft>
                <a:spcPct val="0"/>
              </a:spcAft>
              <a:buFont typeface="Monotype Sorts" pitchFamily="2" charset="2"/>
              <a:buChar char="l"/>
              <a:defRPr lang="en-US" sz="2800" smtClean="0">
                <a:solidFill>
                  <a:srgbClr val="000066"/>
                </a:solidFill>
                <a:latin typeface="Calibri" pitchFamily="34" charset="0"/>
                <a:ea typeface="+mn-ea"/>
                <a:cs typeface="+mn-cs"/>
              </a:defRPr>
            </a:lvl4pPr>
            <a:lvl5pPr algn="l" rtl="0" eaLnBrk="0" fontAlgn="base" hangingPunct="0">
              <a:spcBef>
                <a:spcPct val="20000"/>
              </a:spcBef>
              <a:spcAft>
                <a:spcPct val="0"/>
              </a:spcAft>
              <a:buFont typeface="Monotype Sorts" pitchFamily="2" charset="2"/>
              <a:buChar char="l"/>
              <a:defRPr lang="en-US" sz="2800">
                <a:solidFill>
                  <a:srgbClr val="000066"/>
                </a:solidFill>
                <a:latin typeface="Calibri" pitchFamily="34" charset="0"/>
                <a:ea typeface="+mn-ea"/>
                <a:cs typeface="+mn-cs"/>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Rectangle 19"/>
          <p:cNvSpPr>
            <a:spLocks noGrp="1" noChangeArrowheads="1"/>
          </p:cNvSpPr>
          <p:nvPr>
            <p:ph type="sldNum" sz="quarter" idx="10"/>
          </p:nvPr>
        </p:nvSpPr>
        <p:spPr/>
        <p:txBody>
          <a:bodyPr/>
          <a:lstStyle>
            <a:lvl1pPr>
              <a:defRPr/>
            </a:lvl1pPr>
          </a:lstStyle>
          <a:p>
            <a:pPr>
              <a:defRPr/>
            </a:pPr>
            <a:fld id="{315B2E0E-ABAE-496A-9840-154ED7FD2E31}" type="slidenum">
              <a:rPr lang="en-US"/>
              <a:pPr>
                <a:defRPr/>
              </a:pPr>
              <a:t>‹#›</a:t>
            </a:fld>
            <a:endParaRPr lang="en-US"/>
          </a:p>
        </p:txBody>
      </p:sp>
    </p:spTree>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標題及物件">
    <p:spTree>
      <p:nvGrpSpPr>
        <p:cNvPr id="1" name=""/>
        <p:cNvGrpSpPr/>
        <p:nvPr/>
      </p:nvGrpSpPr>
      <p:grpSpPr>
        <a:xfrm>
          <a:off x="0" y="0"/>
          <a:ext cx="0" cy="0"/>
          <a:chOff x="0" y="0"/>
          <a:chExt cx="0" cy="0"/>
        </a:xfrm>
      </p:grpSpPr>
      <p:sp>
        <p:nvSpPr>
          <p:cNvPr id="4" name="AutoShape 14"/>
          <p:cNvSpPr>
            <a:spLocks noChangeArrowheads="1"/>
          </p:cNvSpPr>
          <p:nvPr/>
        </p:nvSpPr>
        <p:spPr bwMode="auto">
          <a:xfrm rot="16200000">
            <a:off x="3467100" y="2857500"/>
            <a:ext cx="533400" cy="7467600"/>
          </a:xfrm>
          <a:prstGeom prst="flowChartCollate">
            <a:avLst/>
          </a:prstGeom>
          <a:gradFill rotWithShape="1">
            <a:gsLst>
              <a:gs pos="0">
                <a:srgbClr val="000080"/>
              </a:gs>
              <a:gs pos="50000">
                <a:srgbClr val="000080">
                  <a:gamma/>
                  <a:tint val="7843"/>
                  <a:invGamma/>
                </a:srgbClr>
              </a:gs>
              <a:gs pos="100000">
                <a:srgbClr val="000080"/>
              </a:gs>
            </a:gsLst>
            <a:lin ang="5400000" scaled="1"/>
          </a:gradFill>
          <a:ln w="9525">
            <a:noFill/>
            <a:miter lim="800000"/>
            <a:headEnd/>
            <a:tailEnd/>
          </a:ln>
          <a:effectLst/>
        </p:spPr>
        <p:txBody>
          <a:bodyPr wrap="none" anchor="ctr"/>
          <a:lstStyle/>
          <a:p>
            <a:pPr>
              <a:defRPr/>
            </a:pPr>
            <a:endParaRPr lang="en-US"/>
          </a:p>
        </p:txBody>
      </p:sp>
      <p:pic>
        <p:nvPicPr>
          <p:cNvPr id="5" name="Picture 15"/>
          <p:cNvPicPr>
            <a:picLocks noChangeAspect="1" noChangeArrowheads="1"/>
          </p:cNvPicPr>
          <p:nvPr/>
        </p:nvPicPr>
        <p:blipFill>
          <a:blip r:embed="rId3" cstate="print"/>
          <a:srcRect/>
          <a:stretch>
            <a:fillRect/>
          </a:stretch>
        </p:blipFill>
        <p:spPr bwMode="auto">
          <a:xfrm>
            <a:off x="7489825" y="6318250"/>
            <a:ext cx="1654175" cy="539750"/>
          </a:xfrm>
          <a:prstGeom prst="rect">
            <a:avLst/>
          </a:prstGeom>
          <a:noFill/>
          <a:ln w="9525">
            <a:noFill/>
            <a:miter lim="800000"/>
            <a:headEnd/>
            <a:tailEnd/>
          </a:ln>
        </p:spPr>
      </p:pic>
      <p:graphicFrame>
        <p:nvGraphicFramePr>
          <p:cNvPr id="6" name="Object 18"/>
          <p:cNvGraphicFramePr>
            <a:graphicFrameLocks noChangeAspect="1"/>
          </p:cNvGraphicFramePr>
          <p:nvPr/>
        </p:nvGraphicFramePr>
        <p:xfrm>
          <a:off x="1676400" y="6477000"/>
          <a:ext cx="4122738" cy="255588"/>
        </p:xfrm>
        <a:graphic>
          <a:graphicData uri="http://schemas.openxmlformats.org/presentationml/2006/ole">
            <mc:AlternateContent xmlns:mc="http://schemas.openxmlformats.org/markup-compatibility/2006">
              <mc:Choice xmlns:v="urn:schemas-microsoft-com:vml" Requires="v">
                <p:oleObj spid="_x0000_s159893" name="Photo Editor Photo" r:id="rId4" imgW="8222693" imgH="510476" progId="">
                  <p:embed/>
                </p:oleObj>
              </mc:Choice>
              <mc:Fallback>
                <p:oleObj name="Photo Editor Photo" r:id="rId4" imgW="8222693" imgH="510476" progId="">
                  <p:embed/>
                  <p:pic>
                    <p:nvPicPr>
                      <p:cNvPr id="0" name="Picture 12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6477000"/>
                        <a:ext cx="4122738" cy="255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 name="Title 1"/>
          <p:cNvSpPr>
            <a:spLocks noGrp="1"/>
          </p:cNvSpPr>
          <p:nvPr>
            <p:ph type="title"/>
          </p:nvPr>
        </p:nvSpPr>
        <p:spPr>
          <a:xfrm>
            <a:off x="209550" y="47626"/>
            <a:ext cx="8201025" cy="647700"/>
          </a:xfrm>
          <a:prstGeom prst="rect">
            <a:avLst/>
          </a:prstGeom>
        </p:spPr>
        <p:txBody>
          <a:bodyPr anchor="ctr"/>
          <a:lstStyle>
            <a:lvl1pPr>
              <a:defRPr sz="3600">
                <a:latin typeface="Calisto MT" pitchFamily="18" charset="0"/>
              </a:defRPr>
            </a:lvl1pPr>
          </a:lstStyle>
          <a:p>
            <a:r>
              <a:rPr lang="zh-TW" altLang="en-US" dirty="0" smtClean="0"/>
              <a:t>按一下以編輯母片標題樣式</a:t>
            </a:r>
            <a:endParaRPr lang="en-US" dirty="0"/>
          </a:p>
        </p:txBody>
      </p:sp>
      <p:sp>
        <p:nvSpPr>
          <p:cNvPr id="3" name="Content Placeholder 2"/>
          <p:cNvSpPr>
            <a:spLocks noGrp="1"/>
          </p:cNvSpPr>
          <p:nvPr>
            <p:ph idx="1"/>
          </p:nvPr>
        </p:nvSpPr>
        <p:spPr>
          <a:xfrm>
            <a:off x="209550" y="1000125"/>
            <a:ext cx="8743950" cy="5286375"/>
          </a:xfrm>
          <a:prstGeom prst="rect">
            <a:avLst/>
          </a:prstGeom>
        </p:spPr>
        <p:txBody>
          <a:bodyPr/>
          <a:lstStyle>
            <a:lvl1pPr>
              <a:lnSpc>
                <a:spcPct val="100000"/>
              </a:lnSpc>
              <a:spcBef>
                <a:spcPts val="0"/>
              </a:spcBef>
              <a:spcAft>
                <a:spcPts val="1200"/>
              </a:spcAft>
              <a:buSzPct val="125000"/>
              <a:buFont typeface="Arial" pitchFamily="34" charset="0"/>
              <a:buChar char="•"/>
              <a:defRPr sz="2400">
                <a:latin typeface="Calibri" pitchFamily="34" charset="0"/>
              </a:defRPr>
            </a:lvl1pPr>
            <a:lvl2pPr>
              <a:lnSpc>
                <a:spcPct val="100000"/>
              </a:lnSpc>
              <a:spcBef>
                <a:spcPts val="0"/>
              </a:spcBef>
              <a:spcAft>
                <a:spcPts val="1200"/>
              </a:spcAft>
              <a:buSzPct val="125000"/>
              <a:buFont typeface="Arial" pitchFamily="34" charset="0"/>
              <a:buChar char="•"/>
              <a:defRPr sz="2000">
                <a:latin typeface="Calibri" pitchFamily="34" charset="0"/>
              </a:defRPr>
            </a:lvl2pPr>
            <a:lvl3pPr>
              <a:lnSpc>
                <a:spcPct val="100000"/>
              </a:lnSpc>
              <a:spcBef>
                <a:spcPts val="0"/>
              </a:spcBef>
              <a:spcAft>
                <a:spcPts val="1200"/>
              </a:spcAft>
              <a:buSzPct val="125000"/>
              <a:buFont typeface="Arial" pitchFamily="34" charset="0"/>
              <a:buChar char="•"/>
              <a:defRPr sz="1800">
                <a:latin typeface="Calibri" pitchFamily="34" charset="0"/>
              </a:defRPr>
            </a:lvl3pPr>
            <a:lvl4pPr>
              <a:lnSpc>
                <a:spcPct val="100000"/>
              </a:lnSpc>
              <a:spcBef>
                <a:spcPts val="0"/>
              </a:spcBef>
              <a:spcAft>
                <a:spcPts val="1200"/>
              </a:spcAft>
              <a:buSzPct val="125000"/>
              <a:buFont typeface="Arial" pitchFamily="34" charset="0"/>
              <a:buChar char="•"/>
              <a:defRPr sz="1600">
                <a:latin typeface="Calibri" pitchFamily="34" charset="0"/>
              </a:defRPr>
            </a:lvl4pPr>
            <a:lvl5pPr>
              <a:lnSpc>
                <a:spcPct val="100000"/>
              </a:lnSpc>
              <a:spcBef>
                <a:spcPts val="0"/>
              </a:spcBef>
              <a:spcAft>
                <a:spcPts val="1200"/>
              </a:spcAft>
              <a:buSzPct val="125000"/>
              <a:buFont typeface="Arial" pitchFamily="34" charset="0"/>
              <a:buChar char="•"/>
              <a:defRPr sz="1600">
                <a:latin typeface="Calibri" pitchFamily="34" charset="0"/>
              </a:defRPr>
            </a:lvl5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en-US" dirty="0"/>
          </a:p>
        </p:txBody>
      </p:sp>
      <p:sp>
        <p:nvSpPr>
          <p:cNvPr id="7" name="Rectangle 19"/>
          <p:cNvSpPr>
            <a:spLocks noGrp="1" noChangeArrowheads="1"/>
          </p:cNvSpPr>
          <p:nvPr>
            <p:ph type="sldNum" sz="quarter" idx="10"/>
          </p:nvPr>
        </p:nvSpPr>
        <p:spPr>
          <a:xfrm>
            <a:off x="8439150" y="0"/>
            <a:ext cx="704850" cy="676275"/>
          </a:xfrm>
          <a:prstGeom prst="rect">
            <a:avLst/>
          </a:prstGeom>
        </p:spPr>
        <p:txBody>
          <a:bodyPr anchor="ctr"/>
          <a:lstStyle>
            <a:lvl1pPr algn="ctr">
              <a:defRPr>
                <a:solidFill>
                  <a:schemeClr val="tx1"/>
                </a:solidFill>
                <a:latin typeface="Times New Roman" pitchFamily="18" charset="0"/>
                <a:cs typeface="Times New Roman" pitchFamily="18" charset="0"/>
              </a:defRPr>
            </a:lvl1pPr>
          </a:lstStyle>
          <a:p>
            <a:pPr>
              <a:defRPr/>
            </a:pPr>
            <a:fld id="{060AF508-47E9-4415-93F3-F747458C8D36}" type="slidenum">
              <a:rPr lang="en-US" smtClean="0"/>
              <a:pPr>
                <a:defRPr/>
              </a:pPr>
              <a:t>‹#›</a:t>
            </a:fld>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區段標題">
    <p:spTree>
      <p:nvGrpSpPr>
        <p:cNvPr id="1" name=""/>
        <p:cNvGrpSpPr/>
        <p:nvPr/>
      </p:nvGrpSpPr>
      <p:grpSpPr>
        <a:xfrm>
          <a:off x="0" y="0"/>
          <a:ext cx="0" cy="0"/>
          <a:chOff x="0" y="0"/>
          <a:chExt cx="0" cy="0"/>
        </a:xfrm>
      </p:grpSpPr>
      <p:sp>
        <p:nvSpPr>
          <p:cNvPr id="4" name="AutoShape 14"/>
          <p:cNvSpPr>
            <a:spLocks noChangeArrowheads="1"/>
          </p:cNvSpPr>
          <p:nvPr/>
        </p:nvSpPr>
        <p:spPr bwMode="auto">
          <a:xfrm rot="16200000">
            <a:off x="3467100" y="2857500"/>
            <a:ext cx="533400" cy="7467600"/>
          </a:xfrm>
          <a:prstGeom prst="flowChartCollate">
            <a:avLst/>
          </a:prstGeom>
          <a:gradFill rotWithShape="1">
            <a:gsLst>
              <a:gs pos="0">
                <a:srgbClr val="000080"/>
              </a:gs>
              <a:gs pos="50000">
                <a:srgbClr val="000080">
                  <a:gamma/>
                  <a:tint val="7843"/>
                  <a:invGamma/>
                </a:srgbClr>
              </a:gs>
              <a:gs pos="100000">
                <a:srgbClr val="000080"/>
              </a:gs>
            </a:gsLst>
            <a:lin ang="5400000" scaled="1"/>
          </a:gradFill>
          <a:ln w="9525">
            <a:noFill/>
            <a:miter lim="800000"/>
            <a:headEnd/>
            <a:tailEnd/>
          </a:ln>
          <a:effectLst/>
        </p:spPr>
        <p:txBody>
          <a:bodyPr wrap="none" anchor="ctr"/>
          <a:lstStyle/>
          <a:p>
            <a:pPr>
              <a:defRPr/>
            </a:pPr>
            <a:endParaRPr lang="en-US"/>
          </a:p>
        </p:txBody>
      </p:sp>
      <p:pic>
        <p:nvPicPr>
          <p:cNvPr id="5" name="Picture 15"/>
          <p:cNvPicPr>
            <a:picLocks noChangeAspect="1" noChangeArrowheads="1"/>
          </p:cNvPicPr>
          <p:nvPr/>
        </p:nvPicPr>
        <p:blipFill>
          <a:blip r:embed="rId3" cstate="print"/>
          <a:srcRect/>
          <a:stretch>
            <a:fillRect/>
          </a:stretch>
        </p:blipFill>
        <p:spPr bwMode="auto">
          <a:xfrm>
            <a:off x="7489825" y="6318250"/>
            <a:ext cx="1654175" cy="539750"/>
          </a:xfrm>
          <a:prstGeom prst="rect">
            <a:avLst/>
          </a:prstGeom>
          <a:noFill/>
          <a:ln w="9525">
            <a:noFill/>
            <a:miter lim="800000"/>
            <a:headEnd/>
            <a:tailEnd/>
          </a:ln>
        </p:spPr>
      </p:pic>
      <p:graphicFrame>
        <p:nvGraphicFramePr>
          <p:cNvPr id="6" name="Object 18"/>
          <p:cNvGraphicFramePr>
            <a:graphicFrameLocks noChangeAspect="1"/>
          </p:cNvGraphicFramePr>
          <p:nvPr/>
        </p:nvGraphicFramePr>
        <p:xfrm>
          <a:off x="1676400" y="6477000"/>
          <a:ext cx="4122738" cy="255588"/>
        </p:xfrm>
        <a:graphic>
          <a:graphicData uri="http://schemas.openxmlformats.org/presentationml/2006/ole">
            <mc:AlternateContent xmlns:mc="http://schemas.openxmlformats.org/markup-compatibility/2006">
              <mc:Choice xmlns:v="urn:schemas-microsoft-com:vml" Requires="v">
                <p:oleObj spid="_x0000_s160917" name="Photo Editor Photo" r:id="rId4" imgW="8222693" imgH="510476" progId="">
                  <p:embed/>
                </p:oleObj>
              </mc:Choice>
              <mc:Fallback>
                <p:oleObj name="Photo Editor Photo" r:id="rId4" imgW="8222693" imgH="510476" progId="">
                  <p:embed/>
                  <p:pic>
                    <p:nvPicPr>
                      <p:cNvPr id="0" name="Picture 12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6477000"/>
                        <a:ext cx="4122738" cy="255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zh-TW" altLang="en-US" smtClean="0"/>
              <a:t>按一下以編輯母片標題樣式</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7" name="Rectangle 19"/>
          <p:cNvSpPr>
            <a:spLocks noGrp="1" noChangeArrowheads="1"/>
          </p:cNvSpPr>
          <p:nvPr>
            <p:ph type="sldNum" sz="quarter" idx="10"/>
          </p:nvPr>
        </p:nvSpPr>
        <p:spPr>
          <a:xfrm>
            <a:off x="8331200" y="0"/>
            <a:ext cx="812800" cy="650875"/>
          </a:xfrm>
          <a:prstGeom prst="rect">
            <a:avLst/>
          </a:prstGeom>
        </p:spPr>
        <p:txBody>
          <a:bodyPr/>
          <a:lstStyle>
            <a:lvl1pPr>
              <a:defRPr/>
            </a:lvl1pPr>
          </a:lstStyle>
          <a:p>
            <a:pPr>
              <a:defRPr/>
            </a:pPr>
            <a:fld id="{7BE14A44-5E86-45C6-ADC6-06ED18FCF2AF}" type="slidenum">
              <a:rPr lang="en-US"/>
              <a:pPr>
                <a:defRPr/>
              </a:pPr>
              <a:t>‹#›</a:t>
            </a:fld>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兩項物件">
    <p:spTree>
      <p:nvGrpSpPr>
        <p:cNvPr id="1" name=""/>
        <p:cNvGrpSpPr/>
        <p:nvPr/>
      </p:nvGrpSpPr>
      <p:grpSpPr>
        <a:xfrm>
          <a:off x="0" y="0"/>
          <a:ext cx="0" cy="0"/>
          <a:chOff x="0" y="0"/>
          <a:chExt cx="0" cy="0"/>
        </a:xfrm>
      </p:grpSpPr>
      <p:sp>
        <p:nvSpPr>
          <p:cNvPr id="9" name="AutoShape 14"/>
          <p:cNvSpPr>
            <a:spLocks noChangeArrowheads="1"/>
          </p:cNvSpPr>
          <p:nvPr userDrawn="1"/>
        </p:nvSpPr>
        <p:spPr bwMode="auto">
          <a:xfrm rot="16200000">
            <a:off x="3467100" y="2857500"/>
            <a:ext cx="533400" cy="7467600"/>
          </a:xfrm>
          <a:prstGeom prst="flowChartCollate">
            <a:avLst/>
          </a:prstGeom>
          <a:gradFill rotWithShape="1">
            <a:gsLst>
              <a:gs pos="0">
                <a:srgbClr val="000080"/>
              </a:gs>
              <a:gs pos="50000">
                <a:srgbClr val="000080">
                  <a:gamma/>
                  <a:tint val="7843"/>
                  <a:invGamma/>
                </a:srgbClr>
              </a:gs>
              <a:gs pos="100000">
                <a:srgbClr val="000080"/>
              </a:gs>
            </a:gsLst>
            <a:lin ang="5400000" scaled="1"/>
          </a:gradFill>
          <a:ln w="9525">
            <a:noFill/>
            <a:miter lim="800000"/>
            <a:headEnd/>
            <a:tailEnd/>
          </a:ln>
          <a:effectLst/>
        </p:spPr>
        <p:txBody>
          <a:bodyPr wrap="none" anchor="ctr"/>
          <a:lstStyle/>
          <a:p>
            <a:pPr>
              <a:defRPr/>
            </a:pPr>
            <a:endParaRPr lang="en-US"/>
          </a:p>
        </p:txBody>
      </p:sp>
      <p:pic>
        <p:nvPicPr>
          <p:cNvPr id="10" name="Picture 15"/>
          <p:cNvPicPr>
            <a:picLocks noChangeAspect="1" noChangeArrowheads="1"/>
          </p:cNvPicPr>
          <p:nvPr userDrawn="1"/>
        </p:nvPicPr>
        <p:blipFill>
          <a:blip r:embed="rId3" cstate="print"/>
          <a:srcRect/>
          <a:stretch>
            <a:fillRect/>
          </a:stretch>
        </p:blipFill>
        <p:spPr bwMode="auto">
          <a:xfrm>
            <a:off x="7489825" y="6318250"/>
            <a:ext cx="1654175" cy="539750"/>
          </a:xfrm>
          <a:prstGeom prst="rect">
            <a:avLst/>
          </a:prstGeom>
          <a:noFill/>
          <a:ln w="9525">
            <a:noFill/>
            <a:miter lim="800000"/>
            <a:headEnd/>
            <a:tailEnd/>
          </a:ln>
        </p:spPr>
      </p:pic>
      <p:graphicFrame>
        <p:nvGraphicFramePr>
          <p:cNvPr id="11" name="Object 18"/>
          <p:cNvGraphicFramePr>
            <a:graphicFrameLocks noChangeAspect="1"/>
          </p:cNvGraphicFramePr>
          <p:nvPr userDrawn="1"/>
        </p:nvGraphicFramePr>
        <p:xfrm>
          <a:off x="1676400" y="6477000"/>
          <a:ext cx="4122738" cy="255588"/>
        </p:xfrm>
        <a:graphic>
          <a:graphicData uri="http://schemas.openxmlformats.org/presentationml/2006/ole">
            <mc:AlternateContent xmlns:mc="http://schemas.openxmlformats.org/markup-compatibility/2006">
              <mc:Choice xmlns:v="urn:schemas-microsoft-com:vml" Requires="v">
                <p:oleObj spid="_x0000_s161942" name="Photo Editor Photo" r:id="rId4" imgW="8222693" imgH="510476" progId="">
                  <p:embed/>
                </p:oleObj>
              </mc:Choice>
              <mc:Fallback>
                <p:oleObj name="Photo Editor Photo" r:id="rId4" imgW="8222693" imgH="510476" progId="">
                  <p:embed/>
                  <p:pic>
                    <p:nvPicPr>
                      <p:cNvPr id="0" name="Picture 13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6477000"/>
                        <a:ext cx="4122738" cy="255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2" name="Title 1"/>
          <p:cNvSpPr>
            <a:spLocks noGrp="1"/>
          </p:cNvSpPr>
          <p:nvPr>
            <p:ph type="title"/>
          </p:nvPr>
        </p:nvSpPr>
        <p:spPr>
          <a:xfrm>
            <a:off x="209550" y="0"/>
            <a:ext cx="8201025" cy="828675"/>
          </a:xfrm>
          <a:prstGeom prst="rect">
            <a:avLst/>
          </a:prstGeom>
        </p:spPr>
        <p:txBody>
          <a:bodyPr anchor="ctr"/>
          <a:lstStyle>
            <a:lvl1pPr>
              <a:defRPr sz="3600">
                <a:latin typeface="Calisto MT" pitchFamily="18" charset="0"/>
              </a:defRPr>
            </a:lvl1pPr>
          </a:lstStyle>
          <a:p>
            <a:r>
              <a:rPr lang="zh-TW" altLang="en-US" dirty="0" smtClean="0"/>
              <a:t>按一下以編輯母片標題樣式</a:t>
            </a:r>
            <a:endParaRPr lang="en-US" dirty="0"/>
          </a:p>
        </p:txBody>
      </p:sp>
      <p:sp>
        <p:nvSpPr>
          <p:cNvPr id="13" name="Content Placeholder 2"/>
          <p:cNvSpPr>
            <a:spLocks noGrp="1"/>
          </p:cNvSpPr>
          <p:nvPr>
            <p:ph idx="1"/>
          </p:nvPr>
        </p:nvSpPr>
        <p:spPr>
          <a:xfrm>
            <a:off x="209550" y="952501"/>
            <a:ext cx="4371975" cy="5276849"/>
          </a:xfrm>
          <a:prstGeom prst="rect">
            <a:avLst/>
          </a:prstGeom>
        </p:spPr>
        <p:txBody>
          <a:bodyPr/>
          <a:lstStyle>
            <a:lvl1pPr>
              <a:buSzPct val="125000"/>
              <a:buFont typeface="Arial" pitchFamily="34" charset="0"/>
              <a:buChar char="•"/>
              <a:defRPr sz="2400">
                <a:latin typeface="Calibri" pitchFamily="34" charset="0"/>
              </a:defRPr>
            </a:lvl1pPr>
            <a:lvl2pPr>
              <a:buSzPct val="125000"/>
              <a:buFont typeface="Arial" pitchFamily="34" charset="0"/>
              <a:buChar char="•"/>
              <a:defRPr sz="2000">
                <a:latin typeface="Calibri" pitchFamily="34" charset="0"/>
              </a:defRPr>
            </a:lvl2pPr>
            <a:lvl3pPr>
              <a:buSzPct val="125000"/>
              <a:buFont typeface="Arial" pitchFamily="34" charset="0"/>
              <a:buChar char="•"/>
              <a:defRPr sz="1800">
                <a:latin typeface="Calibri" pitchFamily="34" charset="0"/>
              </a:defRPr>
            </a:lvl3pPr>
            <a:lvl4pPr>
              <a:buSzPct val="125000"/>
              <a:buFont typeface="Arial" pitchFamily="34" charset="0"/>
              <a:buChar char="•"/>
              <a:defRPr sz="1600">
                <a:latin typeface="Calibri" pitchFamily="34" charset="0"/>
              </a:defRPr>
            </a:lvl4pPr>
            <a:lvl5pPr>
              <a:buSzPct val="125000"/>
              <a:buFont typeface="Arial" pitchFamily="34" charset="0"/>
              <a:buChar char="•"/>
              <a:defRPr sz="1600">
                <a:latin typeface="Calibri" pitchFamily="34" charset="0"/>
              </a:defRPr>
            </a:lvl5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en-US" dirty="0"/>
          </a:p>
        </p:txBody>
      </p:sp>
      <p:sp>
        <p:nvSpPr>
          <p:cNvPr id="15" name="Content Placeholder 2"/>
          <p:cNvSpPr>
            <a:spLocks noGrp="1"/>
          </p:cNvSpPr>
          <p:nvPr>
            <p:ph idx="11"/>
          </p:nvPr>
        </p:nvSpPr>
        <p:spPr>
          <a:xfrm>
            <a:off x="4591050" y="942976"/>
            <a:ext cx="4371975" cy="5276849"/>
          </a:xfrm>
          <a:prstGeom prst="rect">
            <a:avLst/>
          </a:prstGeom>
        </p:spPr>
        <p:txBody>
          <a:bodyPr/>
          <a:lstStyle>
            <a:lvl1pPr>
              <a:buSzPct val="125000"/>
              <a:buFont typeface="Arial" pitchFamily="34" charset="0"/>
              <a:buChar char="•"/>
              <a:defRPr sz="2400">
                <a:latin typeface="Calibri" pitchFamily="34" charset="0"/>
              </a:defRPr>
            </a:lvl1pPr>
            <a:lvl2pPr>
              <a:buSzPct val="125000"/>
              <a:buFont typeface="Arial" pitchFamily="34" charset="0"/>
              <a:buChar char="•"/>
              <a:defRPr sz="2000">
                <a:latin typeface="Calibri" pitchFamily="34" charset="0"/>
              </a:defRPr>
            </a:lvl2pPr>
            <a:lvl3pPr>
              <a:buSzPct val="125000"/>
              <a:buFont typeface="Arial" pitchFamily="34" charset="0"/>
              <a:buChar char="•"/>
              <a:defRPr sz="1800">
                <a:latin typeface="Calibri" pitchFamily="34" charset="0"/>
              </a:defRPr>
            </a:lvl3pPr>
            <a:lvl4pPr>
              <a:buSzPct val="125000"/>
              <a:buFont typeface="Arial" pitchFamily="34" charset="0"/>
              <a:buChar char="•"/>
              <a:defRPr sz="1600">
                <a:latin typeface="Calibri" pitchFamily="34" charset="0"/>
              </a:defRPr>
            </a:lvl4pPr>
            <a:lvl5pPr>
              <a:buSzPct val="125000"/>
              <a:buFont typeface="Arial" pitchFamily="34" charset="0"/>
              <a:buChar char="•"/>
              <a:defRPr sz="1600">
                <a:latin typeface="Calibri" pitchFamily="34" charset="0"/>
              </a:defRPr>
            </a:lvl5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en-US" dirty="0"/>
          </a:p>
        </p:txBody>
      </p:sp>
      <p:sp>
        <p:nvSpPr>
          <p:cNvPr id="16" name="Slide Number Placeholder 3"/>
          <p:cNvSpPr txBox="1">
            <a:spLocks noGrp="1"/>
          </p:cNvSpPr>
          <p:nvPr userDrawn="1"/>
        </p:nvSpPr>
        <p:spPr bwMode="auto">
          <a:xfrm>
            <a:off x="8462963" y="0"/>
            <a:ext cx="681037" cy="552450"/>
          </a:xfrm>
          <a:prstGeom prst="rect">
            <a:avLst/>
          </a:prstGeom>
          <a:noFill/>
          <a:ln w="9525">
            <a:noFill/>
            <a:miter lim="800000"/>
            <a:headEnd/>
            <a:tailEnd/>
          </a:ln>
        </p:spPr>
        <p:txBody>
          <a:bodyPr/>
          <a:lstStyle/>
          <a:p>
            <a:pPr algn="ctr" eaLnBrk="0" hangingPunct="0"/>
            <a:fld id="{E30DF423-302B-4CAB-A2BD-A79A323D48B4}" type="slidenum">
              <a:rPr lang="en-US">
                <a:solidFill>
                  <a:schemeClr val="tx1"/>
                </a:solidFill>
                <a:latin typeface="Times New Roman" pitchFamily="18" charset="0"/>
              </a:rPr>
              <a:pPr algn="ctr" eaLnBrk="0" hangingPunct="0"/>
              <a:t>‹#›</a:t>
            </a:fld>
            <a:endParaRPr lang="en-US">
              <a:solidFill>
                <a:schemeClr val="tx1"/>
              </a:solidFill>
              <a:latin typeface="Times New Roman" pitchFamily="18"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對">
    <p:spTree>
      <p:nvGrpSpPr>
        <p:cNvPr id="1" name=""/>
        <p:cNvGrpSpPr/>
        <p:nvPr/>
      </p:nvGrpSpPr>
      <p:grpSpPr>
        <a:xfrm>
          <a:off x="0" y="0"/>
          <a:ext cx="0" cy="0"/>
          <a:chOff x="0" y="0"/>
          <a:chExt cx="0" cy="0"/>
        </a:xfrm>
      </p:grpSpPr>
      <p:sp>
        <p:nvSpPr>
          <p:cNvPr id="7" name="AutoShape 14"/>
          <p:cNvSpPr>
            <a:spLocks noChangeArrowheads="1"/>
          </p:cNvSpPr>
          <p:nvPr/>
        </p:nvSpPr>
        <p:spPr bwMode="auto">
          <a:xfrm rot="16200000">
            <a:off x="3467100" y="2857500"/>
            <a:ext cx="533400" cy="7467600"/>
          </a:xfrm>
          <a:prstGeom prst="flowChartCollate">
            <a:avLst/>
          </a:prstGeom>
          <a:gradFill rotWithShape="1">
            <a:gsLst>
              <a:gs pos="0">
                <a:srgbClr val="000080"/>
              </a:gs>
              <a:gs pos="50000">
                <a:srgbClr val="000080">
                  <a:gamma/>
                  <a:tint val="7843"/>
                  <a:invGamma/>
                </a:srgbClr>
              </a:gs>
              <a:gs pos="100000">
                <a:srgbClr val="000080"/>
              </a:gs>
            </a:gsLst>
            <a:lin ang="5400000" scaled="1"/>
          </a:gradFill>
          <a:ln w="9525">
            <a:noFill/>
            <a:miter lim="800000"/>
            <a:headEnd/>
            <a:tailEnd/>
          </a:ln>
          <a:effectLst/>
        </p:spPr>
        <p:txBody>
          <a:bodyPr wrap="none" anchor="ctr"/>
          <a:lstStyle/>
          <a:p>
            <a:pPr>
              <a:defRPr/>
            </a:pPr>
            <a:endParaRPr lang="en-US"/>
          </a:p>
        </p:txBody>
      </p:sp>
      <p:pic>
        <p:nvPicPr>
          <p:cNvPr id="8" name="Picture 15"/>
          <p:cNvPicPr>
            <a:picLocks noChangeAspect="1" noChangeArrowheads="1"/>
          </p:cNvPicPr>
          <p:nvPr/>
        </p:nvPicPr>
        <p:blipFill>
          <a:blip r:embed="rId3" cstate="print"/>
          <a:srcRect/>
          <a:stretch>
            <a:fillRect/>
          </a:stretch>
        </p:blipFill>
        <p:spPr bwMode="auto">
          <a:xfrm>
            <a:off x="7489825" y="6318250"/>
            <a:ext cx="1654175" cy="539750"/>
          </a:xfrm>
          <a:prstGeom prst="rect">
            <a:avLst/>
          </a:prstGeom>
          <a:noFill/>
          <a:ln w="9525">
            <a:noFill/>
            <a:miter lim="800000"/>
            <a:headEnd/>
            <a:tailEnd/>
          </a:ln>
        </p:spPr>
      </p:pic>
      <p:graphicFrame>
        <p:nvGraphicFramePr>
          <p:cNvPr id="9" name="Object 18"/>
          <p:cNvGraphicFramePr>
            <a:graphicFrameLocks noChangeAspect="1"/>
          </p:cNvGraphicFramePr>
          <p:nvPr/>
        </p:nvGraphicFramePr>
        <p:xfrm>
          <a:off x="1676400" y="6477000"/>
          <a:ext cx="4122738" cy="255588"/>
        </p:xfrm>
        <a:graphic>
          <a:graphicData uri="http://schemas.openxmlformats.org/presentationml/2006/ole">
            <mc:AlternateContent xmlns:mc="http://schemas.openxmlformats.org/markup-compatibility/2006">
              <mc:Choice xmlns:v="urn:schemas-microsoft-com:vml" Requires="v">
                <p:oleObj spid="_x0000_s162965" name="Photo Editor Photo" r:id="rId4" imgW="8222693" imgH="510476" progId="">
                  <p:embed/>
                </p:oleObj>
              </mc:Choice>
              <mc:Fallback>
                <p:oleObj name="Photo Editor Photo" r:id="rId4" imgW="8222693" imgH="510476" progId="">
                  <p:embed/>
                  <p:pic>
                    <p:nvPicPr>
                      <p:cNvPr id="0" name="Picture 12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6477000"/>
                        <a:ext cx="4122738" cy="255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zh-TW" altLang="en-US" smtClean="0"/>
              <a:t>按一下以編輯母片標題樣式</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10" name="Rectangle 19"/>
          <p:cNvSpPr>
            <a:spLocks noGrp="1" noChangeArrowheads="1"/>
          </p:cNvSpPr>
          <p:nvPr>
            <p:ph type="sldNum" sz="quarter" idx="10"/>
          </p:nvPr>
        </p:nvSpPr>
        <p:spPr>
          <a:xfrm>
            <a:off x="8331200" y="0"/>
            <a:ext cx="812800" cy="650875"/>
          </a:xfrm>
          <a:prstGeom prst="rect">
            <a:avLst/>
          </a:prstGeom>
        </p:spPr>
        <p:txBody>
          <a:bodyPr/>
          <a:lstStyle>
            <a:lvl1pPr>
              <a:defRPr/>
            </a:lvl1pPr>
          </a:lstStyle>
          <a:p>
            <a:pPr>
              <a:defRPr/>
            </a:pPr>
            <a:fld id="{3C87AF0A-AAAF-4AE1-AC0D-C1A113E97EF7}" type="slidenum">
              <a:rPr lang="en-US"/>
              <a:pPr>
                <a:defRPr/>
              </a:pPr>
              <a:t>‹#›</a:t>
            </a:fld>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只有標題">
    <p:spTree>
      <p:nvGrpSpPr>
        <p:cNvPr id="1" name=""/>
        <p:cNvGrpSpPr/>
        <p:nvPr/>
      </p:nvGrpSpPr>
      <p:grpSpPr>
        <a:xfrm>
          <a:off x="0" y="0"/>
          <a:ext cx="0" cy="0"/>
          <a:chOff x="0" y="0"/>
          <a:chExt cx="0" cy="0"/>
        </a:xfrm>
      </p:grpSpPr>
      <p:sp>
        <p:nvSpPr>
          <p:cNvPr id="8" name="AutoShape 14"/>
          <p:cNvSpPr>
            <a:spLocks noChangeArrowheads="1"/>
          </p:cNvSpPr>
          <p:nvPr userDrawn="1"/>
        </p:nvSpPr>
        <p:spPr bwMode="auto">
          <a:xfrm rot="16200000">
            <a:off x="3467100" y="2857500"/>
            <a:ext cx="533400" cy="7467600"/>
          </a:xfrm>
          <a:prstGeom prst="flowChartCollate">
            <a:avLst/>
          </a:prstGeom>
          <a:gradFill rotWithShape="1">
            <a:gsLst>
              <a:gs pos="0">
                <a:srgbClr val="000080"/>
              </a:gs>
              <a:gs pos="50000">
                <a:srgbClr val="000080">
                  <a:gamma/>
                  <a:tint val="7843"/>
                  <a:invGamma/>
                </a:srgbClr>
              </a:gs>
              <a:gs pos="100000">
                <a:srgbClr val="000080"/>
              </a:gs>
            </a:gsLst>
            <a:lin ang="5400000" scaled="1"/>
          </a:gradFill>
          <a:ln w="9525">
            <a:noFill/>
            <a:miter lim="800000"/>
            <a:headEnd/>
            <a:tailEnd/>
          </a:ln>
          <a:effectLst/>
        </p:spPr>
        <p:txBody>
          <a:bodyPr wrap="none" anchor="ctr"/>
          <a:lstStyle/>
          <a:p>
            <a:pPr>
              <a:defRPr/>
            </a:pPr>
            <a:endParaRPr lang="en-US"/>
          </a:p>
        </p:txBody>
      </p:sp>
      <p:pic>
        <p:nvPicPr>
          <p:cNvPr id="9" name="Picture 15"/>
          <p:cNvPicPr>
            <a:picLocks noChangeAspect="1" noChangeArrowheads="1"/>
          </p:cNvPicPr>
          <p:nvPr userDrawn="1"/>
        </p:nvPicPr>
        <p:blipFill>
          <a:blip r:embed="rId3" cstate="print"/>
          <a:srcRect/>
          <a:stretch>
            <a:fillRect/>
          </a:stretch>
        </p:blipFill>
        <p:spPr bwMode="auto">
          <a:xfrm>
            <a:off x="7489825" y="6318250"/>
            <a:ext cx="1654175" cy="539750"/>
          </a:xfrm>
          <a:prstGeom prst="rect">
            <a:avLst/>
          </a:prstGeom>
          <a:noFill/>
          <a:ln w="9525">
            <a:noFill/>
            <a:miter lim="800000"/>
            <a:headEnd/>
            <a:tailEnd/>
          </a:ln>
        </p:spPr>
      </p:pic>
      <p:graphicFrame>
        <p:nvGraphicFramePr>
          <p:cNvPr id="10" name="Object 18"/>
          <p:cNvGraphicFramePr>
            <a:graphicFrameLocks noChangeAspect="1"/>
          </p:cNvGraphicFramePr>
          <p:nvPr userDrawn="1"/>
        </p:nvGraphicFramePr>
        <p:xfrm>
          <a:off x="1676400" y="6477000"/>
          <a:ext cx="4122738" cy="255588"/>
        </p:xfrm>
        <a:graphic>
          <a:graphicData uri="http://schemas.openxmlformats.org/presentationml/2006/ole">
            <mc:AlternateContent xmlns:mc="http://schemas.openxmlformats.org/markup-compatibility/2006">
              <mc:Choice xmlns:v="urn:schemas-microsoft-com:vml" Requires="v">
                <p:oleObj spid="_x0000_s163991" name="Photo Editor Photo" r:id="rId4" imgW="8222693" imgH="510476" progId="">
                  <p:embed/>
                </p:oleObj>
              </mc:Choice>
              <mc:Fallback>
                <p:oleObj name="Photo Editor Photo" r:id="rId4" imgW="8222693" imgH="510476" progId="">
                  <p:embed/>
                  <p:pic>
                    <p:nvPicPr>
                      <p:cNvPr id="0" name="Picture 13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6477000"/>
                        <a:ext cx="4122738" cy="255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7" name="Title 1"/>
          <p:cNvSpPr txBox="1">
            <a:spLocks/>
          </p:cNvSpPr>
          <p:nvPr userDrawn="1"/>
        </p:nvSpPr>
        <p:spPr>
          <a:xfrm>
            <a:off x="209550" y="0"/>
            <a:ext cx="8201025" cy="828675"/>
          </a:xfrm>
          <a:prstGeom prst="rect">
            <a:avLst/>
          </a:prstGeom>
        </p:spPr>
        <p:txBody>
          <a:bodyPr anchor="ctr"/>
          <a:lstStyle>
            <a:lvl1pPr>
              <a:defRPr sz="3600">
                <a:latin typeface="Calisto MT" pitchFamily="18"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3600" b="0" i="0" u="none" strike="noStrike" kern="0" cap="none" spc="0" normalizeH="0" baseline="0" noProof="0" dirty="0" smtClean="0">
                <a:ln>
                  <a:noFill/>
                </a:ln>
                <a:solidFill>
                  <a:srgbClr val="FF6600"/>
                </a:solidFill>
                <a:effectLst/>
                <a:uLnTx/>
                <a:uFillTx/>
                <a:latin typeface="Calisto MT" pitchFamily="18" charset="0"/>
                <a:ea typeface="+mj-ea"/>
                <a:cs typeface="+mj-cs"/>
              </a:rPr>
              <a:t>按一下以編輯母片標題樣式</a:t>
            </a:r>
            <a:endParaRPr kumimoji="0" lang="en-US" sz="3600" b="0" i="0" u="none" strike="noStrike" kern="0" cap="none" spc="0" normalizeH="0" baseline="0" noProof="0" dirty="0">
              <a:ln>
                <a:noFill/>
              </a:ln>
              <a:solidFill>
                <a:srgbClr val="FF6600"/>
              </a:solidFill>
              <a:effectLst/>
              <a:uLnTx/>
              <a:uFillTx/>
              <a:latin typeface="Calisto MT" pitchFamily="18" charset="0"/>
              <a:ea typeface="+mj-ea"/>
              <a:cs typeface="+mj-cs"/>
            </a:endParaRPr>
          </a:p>
        </p:txBody>
      </p:sp>
      <p:sp>
        <p:nvSpPr>
          <p:cNvPr id="12" name="Rectangle 19"/>
          <p:cNvSpPr>
            <a:spLocks noGrp="1" noChangeArrowheads="1"/>
          </p:cNvSpPr>
          <p:nvPr>
            <p:ph type="sldNum" sz="quarter" idx="4"/>
          </p:nvPr>
        </p:nvSpPr>
        <p:spPr>
          <a:xfrm>
            <a:off x="8439150" y="0"/>
            <a:ext cx="704850" cy="676275"/>
          </a:xfrm>
          <a:prstGeom prst="rect">
            <a:avLst/>
          </a:prstGeom>
        </p:spPr>
        <p:txBody>
          <a:bodyPr/>
          <a:lstStyle>
            <a:lvl1pPr>
              <a:defRPr/>
            </a:lvl1pPr>
          </a:lstStyle>
          <a:p>
            <a:pPr>
              <a:defRPr/>
            </a:pPr>
            <a:fld id="{060AF508-47E9-4415-93F3-F747458C8D36}" type="slidenum">
              <a:rPr lang="en-US"/>
              <a:pPr>
                <a:defRPr/>
              </a:pPr>
              <a:t>‹#›</a:t>
            </a:fld>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AutoShape 14"/>
          <p:cNvSpPr>
            <a:spLocks noChangeArrowheads="1"/>
          </p:cNvSpPr>
          <p:nvPr/>
        </p:nvSpPr>
        <p:spPr bwMode="auto">
          <a:xfrm rot="16200000">
            <a:off x="3467100" y="2857500"/>
            <a:ext cx="533400" cy="7467600"/>
          </a:xfrm>
          <a:prstGeom prst="flowChartCollate">
            <a:avLst/>
          </a:prstGeom>
          <a:gradFill rotWithShape="1">
            <a:gsLst>
              <a:gs pos="0">
                <a:srgbClr val="000080"/>
              </a:gs>
              <a:gs pos="50000">
                <a:srgbClr val="000080">
                  <a:gamma/>
                  <a:tint val="7843"/>
                  <a:invGamma/>
                </a:srgbClr>
              </a:gs>
              <a:gs pos="100000">
                <a:srgbClr val="000080"/>
              </a:gs>
            </a:gsLst>
            <a:lin ang="5400000" scaled="1"/>
          </a:gradFill>
          <a:ln w="9525">
            <a:noFill/>
            <a:miter lim="800000"/>
            <a:headEnd/>
            <a:tailEnd/>
          </a:ln>
          <a:effectLst/>
        </p:spPr>
        <p:txBody>
          <a:bodyPr wrap="none" anchor="ctr"/>
          <a:lstStyle/>
          <a:p>
            <a:pPr>
              <a:defRPr/>
            </a:pPr>
            <a:endParaRPr lang="en-US"/>
          </a:p>
        </p:txBody>
      </p:sp>
      <p:pic>
        <p:nvPicPr>
          <p:cNvPr id="3" name="Picture 15"/>
          <p:cNvPicPr>
            <a:picLocks noChangeAspect="1" noChangeArrowheads="1"/>
          </p:cNvPicPr>
          <p:nvPr/>
        </p:nvPicPr>
        <p:blipFill>
          <a:blip r:embed="rId3" cstate="print"/>
          <a:srcRect/>
          <a:stretch>
            <a:fillRect/>
          </a:stretch>
        </p:blipFill>
        <p:spPr bwMode="auto">
          <a:xfrm>
            <a:off x="7489825" y="6318250"/>
            <a:ext cx="1654175" cy="539750"/>
          </a:xfrm>
          <a:prstGeom prst="rect">
            <a:avLst/>
          </a:prstGeom>
          <a:noFill/>
          <a:ln w="9525">
            <a:noFill/>
            <a:miter lim="800000"/>
            <a:headEnd/>
            <a:tailEnd/>
          </a:ln>
        </p:spPr>
      </p:pic>
      <p:graphicFrame>
        <p:nvGraphicFramePr>
          <p:cNvPr id="4" name="Object 18"/>
          <p:cNvGraphicFramePr>
            <a:graphicFrameLocks noChangeAspect="1"/>
          </p:cNvGraphicFramePr>
          <p:nvPr/>
        </p:nvGraphicFramePr>
        <p:xfrm>
          <a:off x="1676400" y="6477000"/>
          <a:ext cx="4122738" cy="255588"/>
        </p:xfrm>
        <a:graphic>
          <a:graphicData uri="http://schemas.openxmlformats.org/presentationml/2006/ole">
            <mc:AlternateContent xmlns:mc="http://schemas.openxmlformats.org/markup-compatibility/2006">
              <mc:Choice xmlns:v="urn:schemas-microsoft-com:vml" Requires="v">
                <p:oleObj spid="_x0000_s165013" name="Photo Editor Photo" r:id="rId4" imgW="8222693" imgH="510476" progId="">
                  <p:embed/>
                </p:oleObj>
              </mc:Choice>
              <mc:Fallback>
                <p:oleObj name="Photo Editor Photo" r:id="rId4" imgW="8222693" imgH="510476" progId="">
                  <p:embed/>
                  <p:pic>
                    <p:nvPicPr>
                      <p:cNvPr id="0" name="Picture 12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6477000"/>
                        <a:ext cx="4122738" cy="255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5" name="Rectangle 19"/>
          <p:cNvSpPr>
            <a:spLocks noGrp="1" noChangeArrowheads="1"/>
          </p:cNvSpPr>
          <p:nvPr>
            <p:ph type="sldNum" sz="quarter" idx="10"/>
          </p:nvPr>
        </p:nvSpPr>
        <p:spPr>
          <a:xfrm>
            <a:off x="8331200" y="0"/>
            <a:ext cx="812800" cy="650875"/>
          </a:xfrm>
          <a:prstGeom prst="rect">
            <a:avLst/>
          </a:prstGeom>
        </p:spPr>
        <p:txBody>
          <a:bodyPr/>
          <a:lstStyle>
            <a:lvl1pPr>
              <a:defRPr/>
            </a:lvl1pPr>
          </a:lstStyle>
          <a:p>
            <a:pPr>
              <a:defRPr/>
            </a:pPr>
            <a:fld id="{4D31B1C0-CFCC-4212-B0DC-4153630EA504}" type="slidenum">
              <a:rPr lang="en-US"/>
              <a:pPr>
                <a:defRPr/>
              </a:pPr>
              <a:t>‹#›</a:t>
            </a:fld>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5" name="AutoShape 14"/>
          <p:cNvSpPr>
            <a:spLocks noChangeArrowheads="1"/>
          </p:cNvSpPr>
          <p:nvPr/>
        </p:nvSpPr>
        <p:spPr bwMode="auto">
          <a:xfrm rot="16200000">
            <a:off x="3467100" y="2857500"/>
            <a:ext cx="533400" cy="7467600"/>
          </a:xfrm>
          <a:prstGeom prst="flowChartCollate">
            <a:avLst/>
          </a:prstGeom>
          <a:gradFill rotWithShape="1">
            <a:gsLst>
              <a:gs pos="0">
                <a:srgbClr val="000080"/>
              </a:gs>
              <a:gs pos="50000">
                <a:srgbClr val="000080">
                  <a:gamma/>
                  <a:tint val="7843"/>
                  <a:invGamma/>
                </a:srgbClr>
              </a:gs>
              <a:gs pos="100000">
                <a:srgbClr val="000080"/>
              </a:gs>
            </a:gsLst>
            <a:lin ang="5400000" scaled="1"/>
          </a:gradFill>
          <a:ln w="9525">
            <a:noFill/>
            <a:miter lim="800000"/>
            <a:headEnd/>
            <a:tailEnd/>
          </a:ln>
          <a:effectLst/>
        </p:spPr>
        <p:txBody>
          <a:bodyPr wrap="none" anchor="ctr"/>
          <a:lstStyle/>
          <a:p>
            <a:pPr>
              <a:defRPr/>
            </a:pPr>
            <a:endParaRPr lang="en-US"/>
          </a:p>
        </p:txBody>
      </p:sp>
      <p:pic>
        <p:nvPicPr>
          <p:cNvPr id="6" name="Picture 15"/>
          <p:cNvPicPr>
            <a:picLocks noChangeAspect="1" noChangeArrowheads="1"/>
          </p:cNvPicPr>
          <p:nvPr/>
        </p:nvPicPr>
        <p:blipFill>
          <a:blip r:embed="rId3" cstate="print"/>
          <a:srcRect/>
          <a:stretch>
            <a:fillRect/>
          </a:stretch>
        </p:blipFill>
        <p:spPr bwMode="auto">
          <a:xfrm>
            <a:off x="7489825" y="6318250"/>
            <a:ext cx="1654175" cy="539750"/>
          </a:xfrm>
          <a:prstGeom prst="rect">
            <a:avLst/>
          </a:prstGeom>
          <a:noFill/>
          <a:ln w="9525">
            <a:noFill/>
            <a:miter lim="800000"/>
            <a:headEnd/>
            <a:tailEnd/>
          </a:ln>
        </p:spPr>
      </p:pic>
      <p:graphicFrame>
        <p:nvGraphicFramePr>
          <p:cNvPr id="7" name="Object 18"/>
          <p:cNvGraphicFramePr>
            <a:graphicFrameLocks noChangeAspect="1"/>
          </p:cNvGraphicFramePr>
          <p:nvPr/>
        </p:nvGraphicFramePr>
        <p:xfrm>
          <a:off x="1676400" y="6477000"/>
          <a:ext cx="4122738" cy="255588"/>
        </p:xfrm>
        <a:graphic>
          <a:graphicData uri="http://schemas.openxmlformats.org/presentationml/2006/ole">
            <mc:AlternateContent xmlns:mc="http://schemas.openxmlformats.org/markup-compatibility/2006">
              <mc:Choice xmlns:v="urn:schemas-microsoft-com:vml" Requires="v">
                <p:oleObj spid="_x0000_s166037" name="Photo Editor Photo" r:id="rId4" imgW="8222693" imgH="510476" progId="">
                  <p:embed/>
                </p:oleObj>
              </mc:Choice>
              <mc:Fallback>
                <p:oleObj name="Photo Editor Photo" r:id="rId4" imgW="8222693" imgH="510476" progId="">
                  <p:embed/>
                  <p:pic>
                    <p:nvPicPr>
                      <p:cNvPr id="0" name="Picture 12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6477000"/>
                        <a:ext cx="4122738" cy="255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 name="Title 1"/>
          <p:cNvSpPr>
            <a:spLocks noGrp="1"/>
          </p:cNvSpPr>
          <p:nvPr>
            <p:ph type="title"/>
          </p:nvPr>
        </p:nvSpPr>
        <p:spPr>
          <a:xfrm>
            <a:off x="457200" y="273050"/>
            <a:ext cx="3008313" cy="1162050"/>
          </a:xfrm>
          <a:prstGeom prst="rect">
            <a:avLst/>
          </a:prstGeom>
        </p:spPr>
        <p:txBody>
          <a:bodyPr/>
          <a:lstStyle>
            <a:lvl1pPr algn="l">
              <a:defRPr sz="2000" b="1"/>
            </a:lvl1pPr>
          </a:lstStyle>
          <a:p>
            <a:r>
              <a:rPr lang="zh-TW" altLang="en-US" smtClean="0"/>
              <a:t>按一下以編輯母片標題樣式</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8" name="Rectangle 19"/>
          <p:cNvSpPr>
            <a:spLocks noGrp="1" noChangeArrowheads="1"/>
          </p:cNvSpPr>
          <p:nvPr>
            <p:ph type="sldNum" sz="quarter" idx="10"/>
          </p:nvPr>
        </p:nvSpPr>
        <p:spPr>
          <a:xfrm>
            <a:off x="8331200" y="0"/>
            <a:ext cx="812800" cy="650875"/>
          </a:xfrm>
          <a:prstGeom prst="rect">
            <a:avLst/>
          </a:prstGeom>
        </p:spPr>
        <p:txBody>
          <a:bodyPr/>
          <a:lstStyle>
            <a:lvl1pPr>
              <a:defRPr/>
            </a:lvl1pPr>
          </a:lstStyle>
          <a:p>
            <a:pPr>
              <a:defRPr/>
            </a:pPr>
            <a:fld id="{D28FBA24-467D-49E0-9B63-96A3F33FBA6D}" type="slidenum">
              <a:rPr lang="en-US"/>
              <a:pPr>
                <a:defRPr/>
              </a:pPr>
              <a:t>‹#›</a:t>
            </a:fld>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5" name="AutoShape 14"/>
          <p:cNvSpPr>
            <a:spLocks noChangeArrowheads="1"/>
          </p:cNvSpPr>
          <p:nvPr/>
        </p:nvSpPr>
        <p:spPr bwMode="auto">
          <a:xfrm rot="16200000">
            <a:off x="3467100" y="2857500"/>
            <a:ext cx="533400" cy="7467600"/>
          </a:xfrm>
          <a:prstGeom prst="flowChartCollate">
            <a:avLst/>
          </a:prstGeom>
          <a:gradFill rotWithShape="1">
            <a:gsLst>
              <a:gs pos="0">
                <a:srgbClr val="000080"/>
              </a:gs>
              <a:gs pos="50000">
                <a:srgbClr val="000080">
                  <a:gamma/>
                  <a:tint val="7843"/>
                  <a:invGamma/>
                </a:srgbClr>
              </a:gs>
              <a:gs pos="100000">
                <a:srgbClr val="000080"/>
              </a:gs>
            </a:gsLst>
            <a:lin ang="5400000" scaled="1"/>
          </a:gradFill>
          <a:ln w="9525">
            <a:noFill/>
            <a:miter lim="800000"/>
            <a:headEnd/>
            <a:tailEnd/>
          </a:ln>
          <a:effectLst/>
        </p:spPr>
        <p:txBody>
          <a:bodyPr wrap="none" anchor="ctr"/>
          <a:lstStyle/>
          <a:p>
            <a:pPr>
              <a:defRPr/>
            </a:pPr>
            <a:endParaRPr lang="en-US"/>
          </a:p>
        </p:txBody>
      </p:sp>
      <p:pic>
        <p:nvPicPr>
          <p:cNvPr id="6" name="Picture 15"/>
          <p:cNvPicPr>
            <a:picLocks noChangeAspect="1" noChangeArrowheads="1"/>
          </p:cNvPicPr>
          <p:nvPr/>
        </p:nvPicPr>
        <p:blipFill>
          <a:blip r:embed="rId3" cstate="print"/>
          <a:srcRect/>
          <a:stretch>
            <a:fillRect/>
          </a:stretch>
        </p:blipFill>
        <p:spPr bwMode="auto">
          <a:xfrm>
            <a:off x="7489825" y="6318250"/>
            <a:ext cx="1654175" cy="539750"/>
          </a:xfrm>
          <a:prstGeom prst="rect">
            <a:avLst/>
          </a:prstGeom>
          <a:noFill/>
          <a:ln w="9525">
            <a:noFill/>
            <a:miter lim="800000"/>
            <a:headEnd/>
            <a:tailEnd/>
          </a:ln>
        </p:spPr>
      </p:pic>
      <p:graphicFrame>
        <p:nvGraphicFramePr>
          <p:cNvPr id="7" name="Object 18"/>
          <p:cNvGraphicFramePr>
            <a:graphicFrameLocks noChangeAspect="1"/>
          </p:cNvGraphicFramePr>
          <p:nvPr/>
        </p:nvGraphicFramePr>
        <p:xfrm>
          <a:off x="1676400" y="6477000"/>
          <a:ext cx="4122738" cy="255588"/>
        </p:xfrm>
        <a:graphic>
          <a:graphicData uri="http://schemas.openxmlformats.org/presentationml/2006/ole">
            <mc:AlternateContent xmlns:mc="http://schemas.openxmlformats.org/markup-compatibility/2006">
              <mc:Choice xmlns:v="urn:schemas-microsoft-com:vml" Requires="v">
                <p:oleObj spid="_x0000_s167061" name="Photo Editor Photo" r:id="rId4" imgW="8222693" imgH="510476" progId="">
                  <p:embed/>
                </p:oleObj>
              </mc:Choice>
              <mc:Fallback>
                <p:oleObj name="Photo Editor Photo" r:id="rId4" imgW="8222693" imgH="510476" progId="">
                  <p:embed/>
                  <p:pic>
                    <p:nvPicPr>
                      <p:cNvPr id="0" name="Picture 12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6477000"/>
                        <a:ext cx="4122738" cy="255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 name="Title 1"/>
          <p:cNvSpPr>
            <a:spLocks noGrp="1"/>
          </p:cNvSpPr>
          <p:nvPr>
            <p:ph type="title"/>
          </p:nvPr>
        </p:nvSpPr>
        <p:spPr>
          <a:xfrm>
            <a:off x="1792288" y="4800600"/>
            <a:ext cx="5486400" cy="566738"/>
          </a:xfrm>
          <a:prstGeom prst="rect">
            <a:avLst/>
          </a:prstGeom>
        </p:spPr>
        <p:txBody>
          <a:bodyPr/>
          <a:lstStyle>
            <a:lvl1pPr algn="l">
              <a:defRPr sz="2000" b="1"/>
            </a:lvl1pPr>
          </a:lstStyle>
          <a:p>
            <a:r>
              <a:rPr lang="zh-TW" altLang="en-US" smtClean="0"/>
              <a:t>按一下以編輯母片標題樣式</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smtClean="0"/>
              <a:t>按一下圖示以新增圖片</a:t>
            </a:r>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8" name="Rectangle 19"/>
          <p:cNvSpPr>
            <a:spLocks noGrp="1" noChangeArrowheads="1"/>
          </p:cNvSpPr>
          <p:nvPr>
            <p:ph type="sldNum" sz="quarter" idx="10"/>
          </p:nvPr>
        </p:nvSpPr>
        <p:spPr>
          <a:xfrm>
            <a:off x="8331200" y="0"/>
            <a:ext cx="812800" cy="650875"/>
          </a:xfrm>
          <a:prstGeom prst="rect">
            <a:avLst/>
          </a:prstGeom>
        </p:spPr>
        <p:txBody>
          <a:bodyPr/>
          <a:lstStyle>
            <a:lvl1pPr>
              <a:defRPr/>
            </a:lvl1pPr>
          </a:lstStyle>
          <a:p>
            <a:pPr>
              <a:defRPr/>
            </a:pPr>
            <a:fld id="{8BCC10D4-E624-4699-BBFA-D229D2DF86DD}" type="slidenum">
              <a:rPr lang="en-US"/>
              <a:pPr>
                <a:defRPr/>
              </a:pPr>
              <a:t>‹#›</a:t>
            </a:fld>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image" Target="../media/image1.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7" Type="http://schemas.openxmlformats.org/officeDocument/2006/relationships/vmlDrawing" Target="../drawings/vmlDrawing1.vml"/><Relationship Id="rId18" Type="http://schemas.openxmlformats.org/officeDocument/2006/relationships/image" Target="../media/image2.png"/><Relationship Id="rId19" Type="http://schemas.openxmlformats.org/officeDocument/2006/relationships/oleObject" Target="../embeddings/oleObject1.bin"/><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AutoShape 14"/>
          <p:cNvSpPr>
            <a:spLocks noChangeArrowheads="1"/>
          </p:cNvSpPr>
          <p:nvPr userDrawn="1"/>
        </p:nvSpPr>
        <p:spPr bwMode="auto">
          <a:xfrm rot="16200000">
            <a:off x="3467100" y="2857500"/>
            <a:ext cx="533400" cy="7467600"/>
          </a:xfrm>
          <a:prstGeom prst="flowChartCollate">
            <a:avLst/>
          </a:prstGeom>
          <a:gradFill rotWithShape="1">
            <a:gsLst>
              <a:gs pos="0">
                <a:srgbClr val="000080"/>
              </a:gs>
              <a:gs pos="50000">
                <a:srgbClr val="000080">
                  <a:gamma/>
                  <a:tint val="7843"/>
                  <a:invGamma/>
                </a:srgbClr>
              </a:gs>
              <a:gs pos="100000">
                <a:srgbClr val="000080"/>
              </a:gs>
            </a:gsLst>
            <a:lin ang="5400000" scaled="1"/>
          </a:gradFill>
          <a:ln w="9525">
            <a:noFill/>
            <a:miter lim="800000"/>
            <a:headEnd/>
            <a:tailEnd/>
          </a:ln>
          <a:effectLst/>
        </p:spPr>
        <p:txBody>
          <a:bodyPr wrap="none" anchor="ctr"/>
          <a:lstStyle/>
          <a:p>
            <a:pPr>
              <a:defRPr/>
            </a:pPr>
            <a:endParaRPr lang="en-US"/>
          </a:p>
        </p:txBody>
      </p:sp>
      <p:pic>
        <p:nvPicPr>
          <p:cNvPr id="13" name="Picture 15"/>
          <p:cNvPicPr>
            <a:picLocks noChangeAspect="1" noChangeArrowheads="1"/>
          </p:cNvPicPr>
          <p:nvPr userDrawn="1"/>
        </p:nvPicPr>
        <p:blipFill>
          <a:blip r:embed="rId18" cstate="print"/>
          <a:srcRect/>
          <a:stretch>
            <a:fillRect/>
          </a:stretch>
        </p:blipFill>
        <p:spPr bwMode="auto">
          <a:xfrm>
            <a:off x="7489825" y="6318250"/>
            <a:ext cx="1654175" cy="539750"/>
          </a:xfrm>
          <a:prstGeom prst="rect">
            <a:avLst/>
          </a:prstGeom>
          <a:noFill/>
          <a:ln w="9525">
            <a:noFill/>
            <a:miter lim="800000"/>
            <a:headEnd/>
            <a:tailEnd/>
          </a:ln>
        </p:spPr>
      </p:pic>
      <p:graphicFrame>
        <p:nvGraphicFramePr>
          <p:cNvPr id="14" name="Object 18"/>
          <p:cNvGraphicFramePr>
            <a:graphicFrameLocks noChangeAspect="1"/>
          </p:cNvGraphicFramePr>
          <p:nvPr userDrawn="1"/>
        </p:nvGraphicFramePr>
        <p:xfrm>
          <a:off x="1676400" y="6477000"/>
          <a:ext cx="4122738" cy="255588"/>
        </p:xfrm>
        <a:graphic>
          <a:graphicData uri="http://schemas.openxmlformats.org/presentationml/2006/ole">
            <mc:AlternateContent xmlns:mc="http://schemas.openxmlformats.org/markup-compatibility/2006">
              <mc:Choice xmlns:v="urn:schemas-microsoft-com:vml" Requires="v">
                <p:oleObj spid="_x0000_s1175" name="Photo Editor Photo" r:id="rId19" imgW="8222693" imgH="510476" progId="">
                  <p:embed/>
                </p:oleObj>
              </mc:Choice>
              <mc:Fallback>
                <p:oleObj name="Photo Editor Photo" r:id="rId19" imgW="8222693" imgH="510476" progId="">
                  <p:embed/>
                  <p:pic>
                    <p:nvPicPr>
                      <p:cNvPr id="0" name="Picture 131"/>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676400" y="6477000"/>
                        <a:ext cx="4122738" cy="255588"/>
                      </a:xfrm>
                      <a:prstGeom prst="rect">
                        <a:avLst/>
                      </a:prstGeom>
                      <a:noFill/>
                      <a:ln>
                        <a:noFill/>
                      </a:ln>
                      <a:effectLst/>
                      <a:extLst>
                        <a:ext uri="{909E8E84-426E-40dd-AFC4-6F175D3DCCD1}">
                          <a14:hiddenFill xmlns:a14="http://schemas.microsoft.com/office/drawing/2010/main">
                            <a:solidFill>
                              <a:srgbClr val="FC0128"/>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919191">
                                  <a:alpha val="74998"/>
                                </a:srgbClr>
                              </a:outerShdw>
                            </a:effectLst>
                          </a14:hiddenEffects>
                        </a:ext>
                      </a:extLst>
                    </p:spPr>
                  </p:pic>
                </p:oleObj>
              </mc:Fallback>
            </mc:AlternateContent>
          </a:graphicData>
        </a:graphic>
      </p:graphicFrame>
      <p:sp>
        <p:nvSpPr>
          <p:cNvPr id="15" name="Title 1"/>
          <p:cNvSpPr txBox="1">
            <a:spLocks/>
          </p:cNvSpPr>
          <p:nvPr userDrawn="1"/>
        </p:nvSpPr>
        <p:spPr>
          <a:xfrm>
            <a:off x="209550" y="0"/>
            <a:ext cx="8201025" cy="828675"/>
          </a:xfrm>
          <a:prstGeom prst="rect">
            <a:avLst/>
          </a:prstGeom>
        </p:spPr>
        <p:txBody>
          <a:bodyPr anchor="ctr"/>
          <a:lstStyle>
            <a:lvl1pPr>
              <a:defRPr sz="3600">
                <a:latin typeface="Calisto MT" pitchFamily="18"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3600" b="0" i="0" u="none" strike="noStrike" kern="0" cap="none" spc="0" normalizeH="0" baseline="0" noProof="0" dirty="0" smtClean="0">
                <a:ln>
                  <a:noFill/>
                </a:ln>
                <a:solidFill>
                  <a:srgbClr val="FF6600"/>
                </a:solidFill>
                <a:effectLst/>
                <a:uLnTx/>
                <a:uFillTx/>
                <a:latin typeface="Calisto MT" pitchFamily="18" charset="0"/>
                <a:ea typeface="+mj-ea"/>
                <a:cs typeface="+mj-cs"/>
              </a:rPr>
              <a:t>按一下以編輯母片標題樣式</a:t>
            </a:r>
            <a:endParaRPr kumimoji="0" lang="en-US" sz="3600" b="0" i="0" u="none" strike="noStrike" kern="0" cap="none" spc="0" normalizeH="0" baseline="0" noProof="0" dirty="0">
              <a:ln>
                <a:noFill/>
              </a:ln>
              <a:solidFill>
                <a:srgbClr val="FF6600"/>
              </a:solidFill>
              <a:effectLst/>
              <a:uLnTx/>
              <a:uFillTx/>
              <a:latin typeface="Calisto MT" pitchFamily="18" charset="0"/>
              <a:ea typeface="+mj-ea"/>
              <a:cs typeface="+mj-cs"/>
            </a:endParaRPr>
          </a:p>
        </p:txBody>
      </p:sp>
      <p:sp>
        <p:nvSpPr>
          <p:cNvPr id="16" name="Content Placeholder 2"/>
          <p:cNvSpPr txBox="1">
            <a:spLocks/>
          </p:cNvSpPr>
          <p:nvPr userDrawn="1"/>
        </p:nvSpPr>
        <p:spPr>
          <a:xfrm>
            <a:off x="209550" y="672029"/>
            <a:ext cx="8743950" cy="5557321"/>
          </a:xfrm>
          <a:prstGeom prst="rect">
            <a:avLst/>
          </a:prstGeom>
        </p:spPr>
        <p:txBody>
          <a:bodyPr/>
          <a:lstStyle>
            <a:lvl1pPr>
              <a:buSzPct val="125000"/>
              <a:buFont typeface="Arial" pitchFamily="34" charset="0"/>
              <a:buChar char="•"/>
              <a:defRPr sz="2400">
                <a:latin typeface="Calibri" pitchFamily="34" charset="0"/>
              </a:defRPr>
            </a:lvl1pPr>
            <a:lvl2pPr>
              <a:buSzPct val="125000"/>
              <a:buFont typeface="Arial" pitchFamily="34" charset="0"/>
              <a:buChar char="•"/>
              <a:defRPr sz="2000">
                <a:latin typeface="Calibri" pitchFamily="34" charset="0"/>
              </a:defRPr>
            </a:lvl2pPr>
            <a:lvl3pPr>
              <a:buSzPct val="125000"/>
              <a:buFont typeface="Arial" pitchFamily="34" charset="0"/>
              <a:buChar char="•"/>
              <a:defRPr sz="1800">
                <a:latin typeface="Calibri" pitchFamily="34" charset="0"/>
              </a:defRPr>
            </a:lvl3pPr>
            <a:lvl4pPr>
              <a:buSzPct val="125000"/>
              <a:buFont typeface="Arial" pitchFamily="34" charset="0"/>
              <a:buChar char="•"/>
              <a:defRPr sz="1600">
                <a:latin typeface="Calibri" pitchFamily="34" charset="0"/>
              </a:defRPr>
            </a:lvl4pPr>
            <a:lvl5pPr>
              <a:buSzPct val="125000"/>
              <a:buFont typeface="Arial" pitchFamily="34" charset="0"/>
              <a:buChar char="•"/>
              <a:defRPr sz="1600">
                <a:latin typeface="Calibri" pitchFamily="34" charset="0"/>
              </a:defRPr>
            </a:lvl5pPr>
          </a:lstStyle>
          <a:p>
            <a:pPr marL="342900" marR="0" lvl="0" indent="-342900" algn="l" defTabSz="914400" rtl="0" eaLnBrk="1" fontAlgn="base" latinLnBrk="0" hangingPunct="1">
              <a:lnSpc>
                <a:spcPct val="100000"/>
              </a:lnSpc>
              <a:spcBef>
                <a:spcPct val="20000"/>
              </a:spcBef>
              <a:spcAft>
                <a:spcPct val="0"/>
              </a:spcAft>
              <a:buClr>
                <a:srgbClr val="000099"/>
              </a:buClr>
              <a:buSzPct val="125000"/>
              <a:buFont typeface="Arial" pitchFamily="34" charset="0"/>
              <a:buChar char="•"/>
              <a:tabLst/>
              <a:defRPr/>
            </a:pPr>
            <a:r>
              <a:rPr kumimoji="0" lang="zh-TW" altLang="en-US" sz="2400" b="0" i="0" u="none" strike="noStrike" kern="0" cap="none" spc="0" normalizeH="0" baseline="0" noProof="0" dirty="0" smtClean="0">
                <a:ln>
                  <a:noFill/>
                </a:ln>
                <a:solidFill>
                  <a:srgbClr val="000066"/>
                </a:solidFill>
                <a:effectLst/>
                <a:uLnTx/>
                <a:uFillTx/>
                <a:latin typeface="Calibri" pitchFamily="34" charset="0"/>
                <a:ea typeface="+mn-ea"/>
                <a:cs typeface="+mn-cs"/>
              </a:rPr>
              <a:t>按一下以編輯母片文字樣式</a:t>
            </a:r>
          </a:p>
          <a:p>
            <a:pPr marL="742950" marR="0" lvl="1" indent="-285750" algn="l" defTabSz="914400" rtl="0" eaLnBrk="1" fontAlgn="base" latinLnBrk="0" hangingPunct="1">
              <a:lnSpc>
                <a:spcPct val="100000"/>
              </a:lnSpc>
              <a:spcBef>
                <a:spcPct val="20000"/>
              </a:spcBef>
              <a:spcAft>
                <a:spcPct val="0"/>
              </a:spcAft>
              <a:buClr>
                <a:srgbClr val="FF3300"/>
              </a:buClr>
              <a:buSzPct val="125000"/>
              <a:buFont typeface="Arial" pitchFamily="34" charset="0"/>
              <a:buChar char="•"/>
              <a:tabLst/>
              <a:defRPr/>
            </a:pPr>
            <a:r>
              <a:rPr kumimoji="0" lang="zh-TW" altLang="en-US" sz="2000" b="0" i="0" u="none" strike="noStrike" kern="0" cap="none" spc="0" normalizeH="0" baseline="0" noProof="0" dirty="0" smtClean="0">
                <a:ln>
                  <a:noFill/>
                </a:ln>
                <a:solidFill>
                  <a:srgbClr val="000066"/>
                </a:solidFill>
                <a:effectLst/>
                <a:uLnTx/>
                <a:uFillTx/>
                <a:latin typeface="Calibri" pitchFamily="34" charset="0"/>
              </a:rPr>
              <a:t>第二層</a:t>
            </a:r>
          </a:p>
          <a:p>
            <a:pPr marL="1143000" marR="0" lvl="2" indent="-228600" algn="l" defTabSz="914400" rtl="0" eaLnBrk="1" fontAlgn="base" latinLnBrk="0" hangingPunct="1">
              <a:lnSpc>
                <a:spcPct val="100000"/>
              </a:lnSpc>
              <a:spcBef>
                <a:spcPct val="20000"/>
              </a:spcBef>
              <a:spcAft>
                <a:spcPct val="0"/>
              </a:spcAft>
              <a:buClr>
                <a:srgbClr val="000099"/>
              </a:buClr>
              <a:buSzPct val="125000"/>
              <a:buFont typeface="Arial" pitchFamily="34" charset="0"/>
              <a:buChar char="•"/>
              <a:tabLst/>
              <a:defRPr/>
            </a:pPr>
            <a:r>
              <a:rPr kumimoji="0" lang="zh-TW" altLang="en-US" sz="1800" b="0" i="0" u="none" strike="noStrike" kern="0" cap="none" spc="0" normalizeH="0" baseline="0" noProof="0" dirty="0" smtClean="0">
                <a:ln>
                  <a:noFill/>
                </a:ln>
                <a:solidFill>
                  <a:srgbClr val="000066"/>
                </a:solidFill>
                <a:effectLst/>
                <a:uLnTx/>
                <a:uFillTx/>
                <a:latin typeface="Calibri" pitchFamily="34" charset="0"/>
              </a:rPr>
              <a:t>第三層</a:t>
            </a:r>
          </a:p>
          <a:p>
            <a:pPr marL="1600200" marR="0" lvl="3" indent="-228600" algn="l" defTabSz="914400" rtl="0" eaLnBrk="1" fontAlgn="base" latinLnBrk="0" hangingPunct="1">
              <a:lnSpc>
                <a:spcPct val="100000"/>
              </a:lnSpc>
              <a:spcBef>
                <a:spcPct val="20000"/>
              </a:spcBef>
              <a:spcAft>
                <a:spcPct val="0"/>
              </a:spcAft>
              <a:buClr>
                <a:srgbClr val="FF3300"/>
              </a:buClr>
              <a:buSzPct val="125000"/>
              <a:buFont typeface="Arial" pitchFamily="34" charset="0"/>
              <a:buChar char="•"/>
              <a:tabLst/>
              <a:defRPr/>
            </a:pPr>
            <a:r>
              <a:rPr kumimoji="0" lang="zh-TW" altLang="en-US" sz="1600" b="0" i="0" u="none" strike="noStrike" kern="0" cap="none" spc="0" normalizeH="0" baseline="0" noProof="0" dirty="0" smtClean="0">
                <a:ln>
                  <a:noFill/>
                </a:ln>
                <a:solidFill>
                  <a:srgbClr val="000066"/>
                </a:solidFill>
                <a:effectLst/>
                <a:uLnTx/>
                <a:uFillTx/>
                <a:latin typeface="Calibri" pitchFamily="34" charset="0"/>
              </a:rPr>
              <a:t>第四層</a:t>
            </a:r>
          </a:p>
          <a:p>
            <a:pPr marL="2057400" marR="0" lvl="4" indent="-228600" algn="l" defTabSz="914400" rtl="0" eaLnBrk="1" fontAlgn="base" latinLnBrk="0" hangingPunct="1">
              <a:lnSpc>
                <a:spcPct val="100000"/>
              </a:lnSpc>
              <a:spcBef>
                <a:spcPct val="20000"/>
              </a:spcBef>
              <a:spcAft>
                <a:spcPct val="0"/>
              </a:spcAft>
              <a:buClr>
                <a:srgbClr val="000099"/>
              </a:buClr>
              <a:buSzPct val="125000"/>
              <a:buFont typeface="Arial" pitchFamily="34" charset="0"/>
              <a:buChar char="•"/>
              <a:tabLst/>
              <a:defRPr/>
            </a:pPr>
            <a:r>
              <a:rPr kumimoji="0" lang="zh-TW" altLang="en-US" sz="1600" b="0" i="0" u="none" strike="noStrike" kern="0" cap="none" spc="0" normalizeH="0" baseline="0" noProof="0" dirty="0" smtClean="0">
                <a:ln>
                  <a:noFill/>
                </a:ln>
                <a:solidFill>
                  <a:srgbClr val="000066"/>
                </a:solidFill>
                <a:effectLst/>
                <a:uLnTx/>
                <a:uFillTx/>
                <a:latin typeface="Calibri" pitchFamily="34" charset="0"/>
              </a:rPr>
              <a:t>第五層</a:t>
            </a:r>
            <a:endParaRPr kumimoji="0" lang="en-US" sz="1600" b="0" i="0" u="none" strike="noStrike" kern="0" cap="none" spc="0" normalizeH="0" baseline="0" noProof="0" dirty="0">
              <a:ln>
                <a:noFill/>
              </a:ln>
              <a:solidFill>
                <a:srgbClr val="000066"/>
              </a:solidFill>
              <a:effectLst/>
              <a:uLnTx/>
              <a:uFillTx/>
              <a:latin typeface="Calibri" pitchFamily="34" charset="0"/>
            </a:endParaRPr>
          </a:p>
        </p:txBody>
      </p:sp>
      <p:sp>
        <p:nvSpPr>
          <p:cNvPr id="17" name="Rectangle 19"/>
          <p:cNvSpPr>
            <a:spLocks noGrp="1" noChangeArrowheads="1"/>
          </p:cNvSpPr>
          <p:nvPr>
            <p:ph type="sldNum" sz="quarter" idx="4"/>
          </p:nvPr>
        </p:nvSpPr>
        <p:spPr>
          <a:xfrm>
            <a:off x="8439150" y="0"/>
            <a:ext cx="704850" cy="676275"/>
          </a:xfrm>
          <a:prstGeom prst="rect">
            <a:avLst/>
          </a:prstGeom>
        </p:spPr>
        <p:txBody>
          <a:bodyPr/>
          <a:lstStyle>
            <a:lvl1pPr>
              <a:defRPr/>
            </a:lvl1pPr>
          </a:lstStyle>
          <a:p>
            <a:pPr>
              <a:defRPr/>
            </a:pPr>
            <a:fld id="{060AF508-47E9-4415-93F3-F747458C8D3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 id="2147483996" r:id="rId12"/>
    <p:sldLayoutId id="2147483997" r:id="rId13"/>
    <p:sldLayoutId id="2147483998" r:id="rId14"/>
    <p:sldLayoutId id="2147483999" r:id="rId15"/>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1" fontAlgn="base" hangingPunct="1">
        <a:spcBef>
          <a:spcPct val="0"/>
        </a:spcBef>
        <a:spcAft>
          <a:spcPct val="0"/>
        </a:spcAft>
        <a:defRPr sz="4400">
          <a:solidFill>
            <a:srgbClr val="FF6600"/>
          </a:solidFill>
          <a:latin typeface="+mj-lt"/>
          <a:ea typeface="+mj-ea"/>
          <a:cs typeface="+mj-cs"/>
        </a:defRPr>
      </a:lvl1pPr>
      <a:lvl2pPr algn="l" rtl="0" eaLnBrk="1" fontAlgn="base" hangingPunct="1">
        <a:spcBef>
          <a:spcPct val="0"/>
        </a:spcBef>
        <a:spcAft>
          <a:spcPct val="0"/>
        </a:spcAft>
        <a:defRPr sz="4400">
          <a:solidFill>
            <a:srgbClr val="FF6600"/>
          </a:solidFill>
          <a:latin typeface="Arial" charset="0"/>
        </a:defRPr>
      </a:lvl2pPr>
      <a:lvl3pPr algn="l" rtl="0" eaLnBrk="1" fontAlgn="base" hangingPunct="1">
        <a:spcBef>
          <a:spcPct val="0"/>
        </a:spcBef>
        <a:spcAft>
          <a:spcPct val="0"/>
        </a:spcAft>
        <a:defRPr sz="4400">
          <a:solidFill>
            <a:srgbClr val="FF6600"/>
          </a:solidFill>
          <a:latin typeface="Arial" charset="0"/>
        </a:defRPr>
      </a:lvl3pPr>
      <a:lvl4pPr algn="l" rtl="0" eaLnBrk="1" fontAlgn="base" hangingPunct="1">
        <a:spcBef>
          <a:spcPct val="0"/>
        </a:spcBef>
        <a:spcAft>
          <a:spcPct val="0"/>
        </a:spcAft>
        <a:defRPr sz="4400">
          <a:solidFill>
            <a:srgbClr val="FF6600"/>
          </a:solidFill>
          <a:latin typeface="Arial" charset="0"/>
        </a:defRPr>
      </a:lvl4pPr>
      <a:lvl5pPr algn="l" rtl="0" eaLnBrk="1" fontAlgn="base" hangingPunct="1">
        <a:spcBef>
          <a:spcPct val="0"/>
        </a:spcBef>
        <a:spcAft>
          <a:spcPct val="0"/>
        </a:spcAft>
        <a:defRPr sz="4400">
          <a:solidFill>
            <a:srgbClr val="FF6600"/>
          </a:solidFill>
          <a:latin typeface="Arial" charset="0"/>
        </a:defRPr>
      </a:lvl5pPr>
      <a:lvl6pPr marL="457200" algn="l" rtl="0" eaLnBrk="1" fontAlgn="base" hangingPunct="1">
        <a:spcBef>
          <a:spcPct val="0"/>
        </a:spcBef>
        <a:spcAft>
          <a:spcPct val="0"/>
        </a:spcAft>
        <a:defRPr sz="4400">
          <a:solidFill>
            <a:srgbClr val="FF6600"/>
          </a:solidFill>
          <a:latin typeface="Arial" charset="0"/>
        </a:defRPr>
      </a:lvl6pPr>
      <a:lvl7pPr marL="914400" algn="l" rtl="0" eaLnBrk="1" fontAlgn="base" hangingPunct="1">
        <a:spcBef>
          <a:spcPct val="0"/>
        </a:spcBef>
        <a:spcAft>
          <a:spcPct val="0"/>
        </a:spcAft>
        <a:defRPr sz="4400">
          <a:solidFill>
            <a:srgbClr val="FF6600"/>
          </a:solidFill>
          <a:latin typeface="Arial" charset="0"/>
        </a:defRPr>
      </a:lvl7pPr>
      <a:lvl8pPr marL="1371600" algn="l" rtl="0" eaLnBrk="1" fontAlgn="base" hangingPunct="1">
        <a:spcBef>
          <a:spcPct val="0"/>
        </a:spcBef>
        <a:spcAft>
          <a:spcPct val="0"/>
        </a:spcAft>
        <a:defRPr sz="4400">
          <a:solidFill>
            <a:srgbClr val="FF6600"/>
          </a:solidFill>
          <a:latin typeface="Arial" charset="0"/>
        </a:defRPr>
      </a:lvl8pPr>
      <a:lvl9pPr marL="1828800" algn="l" rtl="0" eaLnBrk="1" fontAlgn="base" hangingPunct="1">
        <a:spcBef>
          <a:spcPct val="0"/>
        </a:spcBef>
        <a:spcAft>
          <a:spcPct val="0"/>
        </a:spcAft>
        <a:defRPr sz="4400">
          <a:solidFill>
            <a:srgbClr val="FF6600"/>
          </a:solidFill>
          <a:latin typeface="Arial" charset="0"/>
        </a:defRPr>
      </a:lvl9pPr>
    </p:titleStyle>
    <p:bodyStyle>
      <a:lvl1pPr marL="342900" indent="-342900" algn="l" rtl="0" eaLnBrk="1" fontAlgn="base" hangingPunct="1">
        <a:spcBef>
          <a:spcPct val="20000"/>
        </a:spcBef>
        <a:spcAft>
          <a:spcPct val="0"/>
        </a:spcAft>
        <a:buClr>
          <a:srgbClr val="000099"/>
        </a:buClr>
        <a:buSzPct val="65000"/>
        <a:buFont typeface="Monotype Sorts" pitchFamily="2" charset="2"/>
        <a:buChar char="l"/>
        <a:defRPr sz="3200">
          <a:solidFill>
            <a:srgbClr val="000066"/>
          </a:solidFill>
          <a:latin typeface="+mn-lt"/>
          <a:ea typeface="+mn-ea"/>
          <a:cs typeface="+mn-cs"/>
        </a:defRPr>
      </a:lvl1pPr>
      <a:lvl2pPr marL="742950" indent="-285750" algn="l" rtl="0" eaLnBrk="1" fontAlgn="base" hangingPunct="1">
        <a:spcBef>
          <a:spcPct val="20000"/>
        </a:spcBef>
        <a:spcAft>
          <a:spcPct val="0"/>
        </a:spcAft>
        <a:buClr>
          <a:srgbClr val="FF3300"/>
        </a:buClr>
        <a:buSzPct val="50000"/>
        <a:buFont typeface="Monotype Sorts" pitchFamily="2" charset="2"/>
        <a:buChar char="l"/>
        <a:defRPr sz="2800">
          <a:solidFill>
            <a:srgbClr val="000066"/>
          </a:solidFill>
          <a:latin typeface="+mn-lt"/>
        </a:defRPr>
      </a:lvl2pPr>
      <a:lvl3pPr marL="1143000" indent="-228600" algn="l" rtl="0" eaLnBrk="1" fontAlgn="base" hangingPunct="1">
        <a:spcBef>
          <a:spcPct val="20000"/>
        </a:spcBef>
        <a:spcAft>
          <a:spcPct val="0"/>
        </a:spcAft>
        <a:buClr>
          <a:srgbClr val="000099"/>
        </a:buClr>
        <a:buSzPct val="60000"/>
        <a:buFont typeface="Monotype Sorts" pitchFamily="2" charset="2"/>
        <a:buChar char="l"/>
        <a:defRPr sz="2400">
          <a:solidFill>
            <a:srgbClr val="000066"/>
          </a:solidFill>
          <a:latin typeface="+mn-lt"/>
        </a:defRPr>
      </a:lvl3pPr>
      <a:lvl4pPr marL="1600200" indent="-228600" algn="l" rtl="0" eaLnBrk="1" fontAlgn="base" hangingPunct="1">
        <a:spcBef>
          <a:spcPct val="20000"/>
        </a:spcBef>
        <a:spcAft>
          <a:spcPct val="0"/>
        </a:spcAft>
        <a:buClr>
          <a:srgbClr val="FF3300"/>
        </a:buClr>
        <a:buSzPct val="65000"/>
        <a:buFont typeface="Monotype Sorts" pitchFamily="2" charset="2"/>
        <a:buChar char="l"/>
        <a:defRPr sz="2000">
          <a:solidFill>
            <a:srgbClr val="000066"/>
          </a:solidFill>
          <a:latin typeface="+mn-lt"/>
        </a:defRPr>
      </a:lvl4pPr>
      <a:lvl5pPr marL="2057400" indent="-228600" algn="l" rtl="0" eaLnBrk="1" fontAlgn="base" hangingPunct="1">
        <a:spcBef>
          <a:spcPct val="20000"/>
        </a:spcBef>
        <a:spcAft>
          <a:spcPct val="0"/>
        </a:spcAft>
        <a:buClr>
          <a:srgbClr val="000099"/>
        </a:buClr>
        <a:buSzPct val="55000"/>
        <a:buFont typeface="Monotype Sorts" pitchFamily="2" charset="2"/>
        <a:buChar char="l"/>
        <a:defRPr sz="2000">
          <a:solidFill>
            <a:srgbClr val="000066"/>
          </a:solidFill>
          <a:latin typeface="+mn-lt"/>
        </a:defRPr>
      </a:lvl5pPr>
      <a:lvl6pPr marL="2514600" indent="-228600" algn="l" rtl="0" eaLnBrk="1" fontAlgn="base" hangingPunct="1">
        <a:spcBef>
          <a:spcPct val="20000"/>
        </a:spcBef>
        <a:spcAft>
          <a:spcPct val="0"/>
        </a:spcAft>
        <a:buClr>
          <a:srgbClr val="000099"/>
        </a:buClr>
        <a:buSzPct val="55000"/>
        <a:buFont typeface="Monotype Sorts" pitchFamily="2" charset="2"/>
        <a:buChar char="l"/>
        <a:defRPr sz="2000">
          <a:solidFill>
            <a:srgbClr val="000066"/>
          </a:solidFill>
          <a:latin typeface="+mn-lt"/>
        </a:defRPr>
      </a:lvl6pPr>
      <a:lvl7pPr marL="2971800" indent="-228600" algn="l" rtl="0" eaLnBrk="1" fontAlgn="base" hangingPunct="1">
        <a:spcBef>
          <a:spcPct val="20000"/>
        </a:spcBef>
        <a:spcAft>
          <a:spcPct val="0"/>
        </a:spcAft>
        <a:buClr>
          <a:srgbClr val="000099"/>
        </a:buClr>
        <a:buSzPct val="55000"/>
        <a:buFont typeface="Monotype Sorts" pitchFamily="2" charset="2"/>
        <a:buChar char="l"/>
        <a:defRPr sz="2000">
          <a:solidFill>
            <a:srgbClr val="000066"/>
          </a:solidFill>
          <a:latin typeface="+mn-lt"/>
        </a:defRPr>
      </a:lvl7pPr>
      <a:lvl8pPr marL="3429000" indent="-228600" algn="l" rtl="0" eaLnBrk="1" fontAlgn="base" hangingPunct="1">
        <a:spcBef>
          <a:spcPct val="20000"/>
        </a:spcBef>
        <a:spcAft>
          <a:spcPct val="0"/>
        </a:spcAft>
        <a:buClr>
          <a:srgbClr val="000099"/>
        </a:buClr>
        <a:buSzPct val="55000"/>
        <a:buFont typeface="Monotype Sorts" pitchFamily="2" charset="2"/>
        <a:buChar char="l"/>
        <a:defRPr sz="2000">
          <a:solidFill>
            <a:srgbClr val="000066"/>
          </a:solidFill>
          <a:latin typeface="+mn-lt"/>
        </a:defRPr>
      </a:lvl8pPr>
      <a:lvl9pPr marL="3886200" indent="-228600" algn="l" rtl="0" eaLnBrk="1" fontAlgn="base" hangingPunct="1">
        <a:spcBef>
          <a:spcPct val="20000"/>
        </a:spcBef>
        <a:spcAft>
          <a:spcPct val="0"/>
        </a:spcAft>
        <a:buClr>
          <a:srgbClr val="000099"/>
        </a:buClr>
        <a:buSzPct val="55000"/>
        <a:buFont typeface="Monotype Sorts" pitchFamily="2" charset="2"/>
        <a:buChar char="l"/>
        <a:defRPr sz="2000">
          <a:solidFill>
            <a:srgbClr val="0000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oleObject" Target="../embeddings/oleObject22.bin"/><Relationship Id="rId5" Type="http://schemas.openxmlformats.org/officeDocument/2006/relationships/image" Target="../media/image14.wmf"/><Relationship Id="rId1" Type="http://schemas.openxmlformats.org/officeDocument/2006/relationships/vmlDrawing" Target="../drawings/vmlDrawing18.vml"/><Relationship Id="rId2"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notesSlide" Target="../notesSlides/notesSlide11.xml"/><Relationship Id="rId5" Type="http://schemas.openxmlformats.org/officeDocument/2006/relationships/image" Target="../media/image16.emf"/><Relationship Id="rId6" Type="http://schemas.openxmlformats.org/officeDocument/2006/relationships/image" Target="../media/image17.png"/><Relationship Id="rId7" Type="http://schemas.openxmlformats.org/officeDocument/2006/relationships/image" Target="../media/image18.png"/><Relationship Id="rId1" Type="http://schemas.microsoft.com/office/2007/relationships/media" Target="../media/media1.wmv"/><Relationship Id="rId2" Type="http://schemas.openxmlformats.org/officeDocument/2006/relationships/video" Target="../media/media1.wmv"/></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image" Target="../media/image22.wmf"/><Relationship Id="rId4" Type="http://schemas.openxmlformats.org/officeDocument/2006/relationships/image" Target="../media/image23.jpeg"/><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1" Type="http://schemas.openxmlformats.org/officeDocument/2006/relationships/slideLayout" Target="../slideLayouts/slideLayout7.xml"/><Relationship Id="rId2" Type="http://schemas.openxmlformats.org/officeDocument/2006/relationships/image" Target="../media/image2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4.xml.rels><?xml version="1.0" encoding="UTF-8" standalone="yes"?>
<Relationships xmlns="http://schemas.openxmlformats.org/package/2006/relationships"><Relationship Id="rId11" Type="http://schemas.openxmlformats.org/officeDocument/2006/relationships/image" Target="../media/image7.wmf"/><Relationship Id="rId12" Type="http://schemas.openxmlformats.org/officeDocument/2006/relationships/oleObject" Target="../embeddings/oleObject21.bin"/><Relationship Id="rId13" Type="http://schemas.openxmlformats.org/officeDocument/2006/relationships/image" Target="../media/image8.wmf"/><Relationship Id="rId1" Type="http://schemas.openxmlformats.org/officeDocument/2006/relationships/vmlDrawing" Target="../drawings/vmlDrawing17.vml"/><Relationship Id="rId2" Type="http://schemas.openxmlformats.org/officeDocument/2006/relationships/slideLayout" Target="../slideLayouts/slideLayout2.xml"/><Relationship Id="rId3" Type="http://schemas.openxmlformats.org/officeDocument/2006/relationships/notesSlide" Target="../notesSlides/notesSlide4.xml"/><Relationship Id="rId4" Type="http://schemas.openxmlformats.org/officeDocument/2006/relationships/oleObject" Target="../embeddings/oleObject17.bin"/><Relationship Id="rId5" Type="http://schemas.openxmlformats.org/officeDocument/2006/relationships/image" Target="../media/image4.emf"/><Relationship Id="rId6" Type="http://schemas.openxmlformats.org/officeDocument/2006/relationships/oleObject" Target="../embeddings/oleObject18.bin"/><Relationship Id="rId7" Type="http://schemas.openxmlformats.org/officeDocument/2006/relationships/image" Target="../media/image5.wmf"/><Relationship Id="rId8" Type="http://schemas.openxmlformats.org/officeDocument/2006/relationships/oleObject" Target="../embeddings/oleObject19.bin"/><Relationship Id="rId9" Type="http://schemas.openxmlformats.org/officeDocument/2006/relationships/image" Target="../media/image6.wmf"/><Relationship Id="rId10" Type="http://schemas.openxmlformats.org/officeDocument/2006/relationships/oleObject" Target="../embeddings/oleObject20.bin"/></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7.xml"/><Relationship Id="rId5" Type="http://schemas.openxmlformats.org/officeDocument/2006/relationships/image" Target="../media/image9.png"/><Relationship Id="rId6" Type="http://schemas.openxmlformats.org/officeDocument/2006/relationships/image" Target="../media/image10.emf"/><Relationship Id="rId1" Type="http://schemas.microsoft.com/office/2007/relationships/media" Target="file://localhost/Users/maggiechen/Documents/LAMMPS%20workshop/Slide%207%20QEq%20NC.wmv" TargetMode="External"/><Relationship Id="rId2" Type="http://schemas.openxmlformats.org/officeDocument/2006/relationships/video" Target="file://localhost/Users/maggiechen/Documents/LAMMPS%20workshop/Slide%207%20QEq%20NC.wmv"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ctrTitle"/>
          </p:nvPr>
        </p:nvSpPr>
        <p:spPr>
          <a:xfrm>
            <a:off x="834777" y="782143"/>
            <a:ext cx="7366248" cy="2109787"/>
          </a:xfrm>
        </p:spPr>
        <p:txBody>
          <a:bodyPr anchor="ctr"/>
          <a:lstStyle/>
          <a:p>
            <a:pPr algn="ctr"/>
            <a:r>
              <a:rPr lang="en-US" sz="3200" b="1" dirty="0" smtClean="0"/>
              <a:t>Charge Optimized Many Body (COMB) Potential in LAMMPS</a:t>
            </a:r>
          </a:p>
        </p:txBody>
      </p:sp>
      <p:sp>
        <p:nvSpPr>
          <p:cNvPr id="46083" name="Subtitle 2"/>
          <p:cNvSpPr>
            <a:spLocks noGrp="1"/>
          </p:cNvSpPr>
          <p:nvPr>
            <p:ph type="subTitle" idx="1"/>
          </p:nvPr>
        </p:nvSpPr>
        <p:spPr>
          <a:xfrm>
            <a:off x="885726" y="2990850"/>
            <a:ext cx="7311976" cy="3208063"/>
          </a:xfrm>
        </p:spPr>
        <p:txBody>
          <a:bodyPr/>
          <a:lstStyle/>
          <a:p>
            <a:pPr>
              <a:lnSpc>
                <a:spcPct val="80000"/>
              </a:lnSpc>
            </a:pPr>
            <a:r>
              <a:rPr lang="en-US" sz="2000" b="1" u="sng" dirty="0" smtClean="0">
                <a:cs typeface="Times New Roman" pitchFamily="18" charset="0"/>
              </a:rPr>
              <a:t>Ray Shan</a:t>
            </a:r>
            <a:r>
              <a:rPr lang="en-US" sz="2000" b="1" dirty="0" smtClean="0">
                <a:cs typeface="Times New Roman" pitchFamily="18" charset="0"/>
              </a:rPr>
              <a:t>, Simon R. Phillpot, Susan B. Sinnott</a:t>
            </a:r>
            <a:endParaRPr lang="en-US" sz="2000" b="1" i="1" dirty="0" smtClean="0"/>
          </a:p>
          <a:p>
            <a:pPr>
              <a:lnSpc>
                <a:spcPct val="80000"/>
              </a:lnSpc>
            </a:pPr>
            <a:endParaRPr lang="en-US" sz="2800" dirty="0" smtClean="0">
              <a:cs typeface="Times New Roman" pitchFamily="18" charset="0"/>
            </a:endParaRPr>
          </a:p>
          <a:p>
            <a:pPr>
              <a:lnSpc>
                <a:spcPct val="80000"/>
              </a:lnSpc>
            </a:pPr>
            <a:r>
              <a:rPr lang="en-US" altLang="ko-KR" sz="1800" i="1" dirty="0" smtClean="0">
                <a:ea typeface="Gulim" pitchFamily="34" charset="-127"/>
                <a:cs typeface="Times New Roman" pitchFamily="18" charset="0"/>
              </a:rPr>
              <a:t>Department of Materials Science and Engineering</a:t>
            </a:r>
          </a:p>
          <a:p>
            <a:pPr>
              <a:lnSpc>
                <a:spcPct val="80000"/>
              </a:lnSpc>
            </a:pPr>
            <a:r>
              <a:rPr lang="en-US" altLang="ko-KR" sz="1800" i="1" dirty="0" smtClean="0">
                <a:ea typeface="Gulim" pitchFamily="34" charset="-127"/>
                <a:cs typeface="Times New Roman" pitchFamily="18" charset="0"/>
              </a:rPr>
              <a:t>University of Florida</a:t>
            </a:r>
          </a:p>
          <a:p>
            <a:pPr>
              <a:lnSpc>
                <a:spcPct val="80000"/>
              </a:lnSpc>
            </a:pPr>
            <a:endParaRPr lang="en-US" altLang="ko-KR" sz="1800" i="1" dirty="0" smtClean="0">
              <a:ea typeface="Gulim" pitchFamily="34" charset="-127"/>
              <a:cs typeface="Times New Roman" pitchFamily="18" charset="0"/>
            </a:endParaRPr>
          </a:p>
          <a:p>
            <a:pPr>
              <a:lnSpc>
                <a:spcPct val="80000"/>
              </a:lnSpc>
            </a:pPr>
            <a:r>
              <a:rPr lang="en-US" sz="1600" b="1" dirty="0" smtClean="0">
                <a:cs typeface="Times New Roman" pitchFamily="18" charset="0"/>
              </a:rPr>
              <a:t>LAMMPS Users’ Workshop</a:t>
            </a:r>
          </a:p>
          <a:p>
            <a:pPr>
              <a:lnSpc>
                <a:spcPct val="80000"/>
              </a:lnSpc>
            </a:pPr>
            <a:endParaRPr lang="en-US" sz="1600" b="1" dirty="0" smtClean="0">
              <a:cs typeface="Times New Roman" pitchFamily="18" charset="0"/>
            </a:endParaRPr>
          </a:p>
          <a:p>
            <a:pPr>
              <a:lnSpc>
                <a:spcPct val="80000"/>
              </a:lnSpc>
            </a:pPr>
            <a:r>
              <a:rPr lang="en-US" sz="1600" b="1" dirty="0" smtClean="0">
                <a:cs typeface="Times New Roman" pitchFamily="18" charset="0"/>
              </a:rPr>
              <a:t>August 9</a:t>
            </a:r>
            <a:r>
              <a:rPr lang="en-US" sz="1600" b="1" baseline="30000" dirty="0" smtClean="0">
                <a:cs typeface="Times New Roman" pitchFamily="18" charset="0"/>
              </a:rPr>
              <a:t>th</a:t>
            </a:r>
            <a:r>
              <a:rPr lang="en-US" sz="1600" b="1" dirty="0" smtClean="0">
                <a:cs typeface="Times New Roman" pitchFamily="18" charset="0"/>
              </a:rPr>
              <a:t> 2011</a:t>
            </a:r>
          </a:p>
          <a:p>
            <a:pPr>
              <a:lnSpc>
                <a:spcPct val="80000"/>
              </a:lnSpc>
            </a:pPr>
            <a:endParaRPr lang="en-US" sz="1600" b="1" dirty="0">
              <a:cs typeface="Times New Roman" pitchFamily="18" charset="0"/>
            </a:endParaRPr>
          </a:p>
          <a:p>
            <a:pPr>
              <a:lnSpc>
                <a:spcPct val="80000"/>
              </a:lnSpc>
            </a:pPr>
            <a:r>
              <a:rPr lang="en-US" sz="1600" b="1" dirty="0" smtClean="0">
                <a:solidFill>
                  <a:srgbClr val="008000"/>
                </a:solidFill>
                <a:cs typeface="Times New Roman" pitchFamily="18" charset="0"/>
              </a:rPr>
              <a:t>Supported by: NSF-DMR, DOE EFRC, NSF-CHE, DOE</a:t>
            </a:r>
          </a:p>
          <a:p>
            <a:pPr>
              <a:lnSpc>
                <a:spcPct val="80000"/>
              </a:lnSpc>
            </a:pPr>
            <a:endParaRPr lang="en-US" altLang="ko-KR" sz="400" dirty="0" smtClean="0">
              <a:ea typeface="Gulim" pitchFamily="34" charset="-127"/>
              <a:cs typeface="Times New Roman" pitchFamily="18" charset="0"/>
            </a:endParaRPr>
          </a:p>
          <a:p>
            <a:pPr>
              <a:lnSpc>
                <a:spcPct val="80000"/>
              </a:lnSpc>
            </a:pPr>
            <a:endParaRPr lang="en-US" altLang="ko-KR" sz="400" dirty="0" smtClean="0">
              <a:ea typeface="Gulim" pitchFamily="34" charset="-127"/>
              <a:cs typeface="Times New Roman" pitchFamily="18"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內容版面配置區 4" descr="C2H4.png"/>
          <p:cNvPicPr>
            <a:picLocks noGrp="1" noChangeAspect="1"/>
          </p:cNvPicPr>
          <p:nvPr>
            <p:ph idx="1"/>
          </p:nvPr>
        </p:nvPicPr>
        <p:blipFill>
          <a:blip r:embed="rId2" cstate="print"/>
          <a:srcRect t="11407" b="24227"/>
          <a:stretch>
            <a:fillRect/>
          </a:stretch>
        </p:blipFill>
        <p:spPr>
          <a:xfrm>
            <a:off x="1260578" y="777922"/>
            <a:ext cx="2438400" cy="1569493"/>
          </a:xfrm>
        </p:spPr>
      </p:pic>
      <p:sp>
        <p:nvSpPr>
          <p:cNvPr id="2" name="標題 1"/>
          <p:cNvSpPr>
            <a:spLocks noGrp="1"/>
          </p:cNvSpPr>
          <p:nvPr>
            <p:ph type="title"/>
          </p:nvPr>
        </p:nvSpPr>
        <p:spPr/>
        <p:txBody>
          <a:bodyPr/>
          <a:lstStyle/>
          <a:p>
            <a:r>
              <a:rPr lang="en-US" dirty="0" smtClean="0"/>
              <a:t>Modeling C</a:t>
            </a:r>
            <a:r>
              <a:rPr lang="en-US" baseline="-25000" dirty="0" smtClean="0"/>
              <a:t>2</a:t>
            </a:r>
            <a:r>
              <a:rPr lang="en-US" dirty="0" smtClean="0"/>
              <a:t>H</a:t>
            </a:r>
            <a:r>
              <a:rPr lang="en-US" baseline="-25000" dirty="0" smtClean="0"/>
              <a:t>4</a:t>
            </a:r>
            <a:r>
              <a:rPr lang="en-US" dirty="0" smtClean="0"/>
              <a:t> molecule</a:t>
            </a:r>
            <a:endParaRPr lang="en-US" dirty="0"/>
          </a:p>
        </p:txBody>
      </p:sp>
      <p:sp>
        <p:nvSpPr>
          <p:cNvPr id="4" name="投影片編號版面配置區 3"/>
          <p:cNvSpPr>
            <a:spLocks noGrp="1"/>
          </p:cNvSpPr>
          <p:nvPr>
            <p:ph type="sldNum" sz="quarter" idx="10"/>
          </p:nvPr>
        </p:nvSpPr>
        <p:spPr/>
        <p:txBody>
          <a:bodyPr/>
          <a:lstStyle/>
          <a:p>
            <a:pPr>
              <a:defRPr/>
            </a:pPr>
            <a:fld id="{060AF508-47E9-4415-93F3-F747458C8D36}" type="slidenum">
              <a:rPr lang="en-US" smtClean="0"/>
              <a:pPr>
                <a:defRPr/>
              </a:pPr>
              <a:t>10</a:t>
            </a:fld>
            <a:endParaRPr lang="en-US"/>
          </a:p>
        </p:txBody>
      </p:sp>
      <p:graphicFrame>
        <p:nvGraphicFramePr>
          <p:cNvPr id="7" name="表格 6"/>
          <p:cNvGraphicFramePr>
            <a:graphicFrameLocks noGrp="1"/>
          </p:cNvGraphicFramePr>
          <p:nvPr/>
        </p:nvGraphicFramePr>
        <p:xfrm>
          <a:off x="341195" y="2420574"/>
          <a:ext cx="8529850" cy="2670040"/>
        </p:xfrm>
        <a:graphic>
          <a:graphicData uri="http://schemas.openxmlformats.org/drawingml/2006/table">
            <a:tbl>
              <a:tblPr firstRow="1" bandRow="1">
                <a:tableStyleId>{21E4AEA4-8DFA-4A89-87EB-49C32662AFE0}</a:tableStyleId>
              </a:tblPr>
              <a:tblGrid>
                <a:gridCol w="1924333"/>
                <a:gridCol w="1364776"/>
                <a:gridCol w="1501254"/>
                <a:gridCol w="1310185"/>
                <a:gridCol w="1201003"/>
                <a:gridCol w="1228299"/>
              </a:tblGrid>
              <a:tr h="544876">
                <a:tc>
                  <a:txBody>
                    <a:bodyPr/>
                    <a:lstStyle/>
                    <a:p>
                      <a:pPr algn="ctr" fontAlgn="b"/>
                      <a:endParaRPr lang="en-US" sz="1600" b="0" i="0" u="none" strike="noStrike" dirty="0">
                        <a:solidFill>
                          <a:schemeClr val="tx1"/>
                        </a:solidFill>
                        <a:latin typeface="Calibri"/>
                      </a:endParaRPr>
                    </a:p>
                  </a:txBody>
                  <a:tcPr marL="9525" marR="9525" marT="9525" marB="0" anchor="ctr"/>
                </a:tc>
                <a:tc>
                  <a:txBody>
                    <a:bodyPr/>
                    <a:lstStyle/>
                    <a:p>
                      <a:pPr algn="ctr" fontAlgn="b"/>
                      <a:r>
                        <a:rPr lang="en-US" sz="1800" u="none" strike="noStrike" dirty="0"/>
                        <a:t>REBO </a:t>
                      </a:r>
                      <a:r>
                        <a:rPr lang="en-US" sz="1800" u="none" strike="noStrike" baseline="30000" dirty="0" smtClean="0"/>
                        <a:t>*</a:t>
                      </a:r>
                      <a:endParaRPr lang="en-US" sz="1800" b="0" i="0" u="none" strike="noStrike" baseline="30000" dirty="0">
                        <a:solidFill>
                          <a:schemeClr val="tx1"/>
                        </a:solidFill>
                        <a:latin typeface="Calibri"/>
                      </a:endParaRPr>
                    </a:p>
                  </a:txBody>
                  <a:tcPr marL="9525" marR="9525" marT="9525" marB="0" anchor="ctr"/>
                </a:tc>
                <a:tc>
                  <a:txBody>
                    <a:bodyPr/>
                    <a:lstStyle/>
                    <a:p>
                      <a:pPr algn="ctr" fontAlgn="b"/>
                      <a:r>
                        <a:rPr lang="en-US" sz="1800" u="none" strike="noStrike" dirty="0"/>
                        <a:t>AIREBO </a:t>
                      </a:r>
                      <a:endParaRPr lang="en-US" sz="1800" b="0" i="0" u="none" strike="noStrike" dirty="0">
                        <a:solidFill>
                          <a:schemeClr val="tx1"/>
                        </a:solidFill>
                        <a:latin typeface="Calibri"/>
                      </a:endParaRPr>
                    </a:p>
                  </a:txBody>
                  <a:tcPr marL="9525" marR="9525" marT="9525" marB="0" anchor="ctr"/>
                </a:tc>
                <a:tc>
                  <a:txBody>
                    <a:bodyPr/>
                    <a:lstStyle/>
                    <a:p>
                      <a:pPr algn="ctr" fontAlgn="b"/>
                      <a:r>
                        <a:rPr lang="en-US" sz="1800" u="none" strike="noStrike" dirty="0" err="1" smtClean="0"/>
                        <a:t>ReaxFF</a:t>
                      </a:r>
                      <a:r>
                        <a:rPr lang="en-US" sz="1800" u="none" strike="noStrike" dirty="0" smtClean="0"/>
                        <a:t>/C </a:t>
                      </a:r>
                      <a:endParaRPr lang="en-US" sz="1800" b="0" i="0" u="none" strike="noStrike" dirty="0">
                        <a:solidFill>
                          <a:schemeClr val="tx1"/>
                        </a:solidFill>
                        <a:latin typeface="Calibri"/>
                      </a:endParaRPr>
                    </a:p>
                  </a:txBody>
                  <a:tcPr marL="9525" marR="9525" marT="9525" marB="0" anchor="ctr"/>
                </a:tc>
                <a:tc>
                  <a:txBody>
                    <a:bodyPr/>
                    <a:lstStyle/>
                    <a:p>
                      <a:pPr algn="ctr" fontAlgn="b"/>
                      <a:r>
                        <a:rPr lang="en-US" sz="1800" u="none" strike="noStrike" dirty="0"/>
                        <a:t>COMB fix </a:t>
                      </a:r>
                      <a:endParaRPr lang="en-US" sz="1800" b="0" i="0" u="none" strike="noStrike" dirty="0">
                        <a:solidFill>
                          <a:schemeClr val="tx1"/>
                        </a:solidFill>
                        <a:latin typeface="Calibri"/>
                      </a:endParaRPr>
                    </a:p>
                  </a:txBody>
                  <a:tcPr marL="9525" marR="9525" marT="9525" marB="0" anchor="ctr"/>
                </a:tc>
                <a:tc>
                  <a:txBody>
                    <a:bodyPr/>
                    <a:lstStyle/>
                    <a:p>
                      <a:pPr algn="ctr" fontAlgn="b"/>
                      <a:r>
                        <a:rPr lang="en-US" sz="1800" u="none" strike="noStrike" kern="1200" dirty="0"/>
                        <a:t>COMB </a:t>
                      </a:r>
                      <a:r>
                        <a:rPr lang="en-US" sz="1800" u="none" strike="noStrike" kern="1200" dirty="0" err="1"/>
                        <a:t>qeq</a:t>
                      </a:r>
                      <a:r>
                        <a:rPr lang="en-US" sz="1800" u="none" strike="noStrike" kern="1200" dirty="0"/>
                        <a:t> </a:t>
                      </a:r>
                      <a:endParaRPr lang="en-US" sz="1800" b="1" u="none" strike="noStrike" kern="1200" dirty="0">
                        <a:solidFill>
                          <a:schemeClr val="lt1"/>
                        </a:solidFill>
                        <a:latin typeface="+mn-lt"/>
                        <a:ea typeface="+mn-ea"/>
                        <a:cs typeface="+mn-cs"/>
                      </a:endParaRPr>
                    </a:p>
                  </a:txBody>
                  <a:tcPr marL="9525" marR="9525" marT="9525" marB="0" anchor="ctr"/>
                </a:tc>
              </a:tr>
              <a:tr h="604602">
                <a:tc>
                  <a:txBody>
                    <a:bodyPr/>
                    <a:lstStyle/>
                    <a:p>
                      <a:pPr algn="ctr" fontAlgn="b"/>
                      <a:r>
                        <a:rPr lang="en-US" sz="1600" u="none" strike="noStrike" dirty="0"/>
                        <a:t>Energy </a:t>
                      </a:r>
                      <a:r>
                        <a:rPr lang="en-US" sz="1600" u="none" strike="noStrike" dirty="0" smtClean="0"/>
                        <a:t>of C</a:t>
                      </a:r>
                      <a:r>
                        <a:rPr lang="en-US" sz="1600" u="none" strike="noStrike" baseline="-25000" dirty="0" smtClean="0"/>
                        <a:t>2</a:t>
                      </a:r>
                      <a:r>
                        <a:rPr lang="en-US" sz="1600" u="none" strike="noStrike" dirty="0" smtClean="0"/>
                        <a:t>H</a:t>
                      </a:r>
                      <a:r>
                        <a:rPr lang="en-US" sz="1600" u="none" strike="noStrike" baseline="-25000" dirty="0" smtClean="0"/>
                        <a:t>4</a:t>
                      </a:r>
                      <a:r>
                        <a:rPr lang="en-US" sz="1600" u="none" strike="noStrike" dirty="0" smtClean="0"/>
                        <a:t> (</a:t>
                      </a:r>
                      <a:r>
                        <a:rPr lang="en-US" sz="1600" u="none" strike="noStrike" dirty="0" err="1" smtClean="0"/>
                        <a:t>eV</a:t>
                      </a:r>
                      <a:r>
                        <a:rPr lang="en-US" sz="1600" u="none" strike="noStrike" dirty="0" smtClean="0"/>
                        <a:t>/atom) </a:t>
                      </a:r>
                      <a:endParaRPr lang="en-US" sz="1600" b="0" i="0" u="none" strike="noStrike" dirty="0">
                        <a:solidFill>
                          <a:schemeClr val="tx1"/>
                        </a:solidFill>
                        <a:latin typeface="Calibri"/>
                      </a:endParaRPr>
                    </a:p>
                  </a:txBody>
                  <a:tcPr marL="9525" marR="9525" marT="9525" marB="0" anchor="ctr"/>
                </a:tc>
                <a:tc>
                  <a:txBody>
                    <a:bodyPr/>
                    <a:lstStyle/>
                    <a:p>
                      <a:pPr algn="ctr" fontAlgn="b"/>
                      <a:r>
                        <a:rPr lang="en-US" sz="1800" u="none" strike="noStrike" dirty="0"/>
                        <a:t>-4.05</a:t>
                      </a:r>
                      <a:endParaRPr lang="en-US" sz="1800" b="0" i="0" u="none" strike="noStrike" dirty="0">
                        <a:solidFill>
                          <a:schemeClr val="tx1"/>
                        </a:solidFill>
                        <a:latin typeface="Calibri"/>
                      </a:endParaRPr>
                    </a:p>
                  </a:txBody>
                  <a:tcPr marL="9525" marR="9525" marT="9525" marB="0" anchor="ctr"/>
                </a:tc>
                <a:tc>
                  <a:txBody>
                    <a:bodyPr/>
                    <a:lstStyle/>
                    <a:p>
                      <a:pPr algn="ctr" fontAlgn="b"/>
                      <a:r>
                        <a:rPr lang="en-US" sz="1800" u="none" strike="noStrike" dirty="0"/>
                        <a:t>-4.05</a:t>
                      </a:r>
                      <a:endParaRPr lang="en-US" sz="1800" b="0" i="0" u="none" strike="noStrike" dirty="0">
                        <a:solidFill>
                          <a:schemeClr val="tx1"/>
                        </a:solidFill>
                        <a:latin typeface="Calibri"/>
                      </a:endParaRPr>
                    </a:p>
                  </a:txBody>
                  <a:tcPr marL="9525" marR="9525" marT="9525" marB="0" anchor="ctr"/>
                </a:tc>
                <a:tc>
                  <a:txBody>
                    <a:bodyPr/>
                    <a:lstStyle/>
                    <a:p>
                      <a:pPr algn="ctr" fontAlgn="b"/>
                      <a:r>
                        <a:rPr lang="en-US" sz="1800" u="none" strike="noStrike" dirty="0"/>
                        <a:t>-106.92</a:t>
                      </a:r>
                      <a:endParaRPr lang="en-US" sz="1800" b="0" i="0" u="none" strike="noStrike" dirty="0">
                        <a:solidFill>
                          <a:schemeClr val="tx1"/>
                        </a:solidFill>
                        <a:latin typeface="Calibri"/>
                      </a:endParaRPr>
                    </a:p>
                  </a:txBody>
                  <a:tcPr marL="9525" marR="9525" marT="9525" marB="0" anchor="ctr"/>
                </a:tc>
                <a:tc>
                  <a:txBody>
                    <a:bodyPr/>
                    <a:lstStyle/>
                    <a:p>
                      <a:pPr algn="ctr" fontAlgn="b"/>
                      <a:r>
                        <a:rPr lang="en-US" sz="1800" u="none" strike="noStrike" dirty="0"/>
                        <a:t>-3.83</a:t>
                      </a:r>
                      <a:endParaRPr lang="en-US" sz="1800" b="0" i="0" u="none" strike="noStrike" dirty="0">
                        <a:solidFill>
                          <a:schemeClr val="tx1"/>
                        </a:solidFill>
                        <a:latin typeface="Calibri"/>
                      </a:endParaRPr>
                    </a:p>
                  </a:txBody>
                  <a:tcPr marL="9525" marR="9525" marT="9525" marB="0" anchor="ctr"/>
                </a:tc>
                <a:tc>
                  <a:txBody>
                    <a:bodyPr/>
                    <a:lstStyle/>
                    <a:p>
                      <a:pPr algn="ctr" fontAlgn="b"/>
                      <a:r>
                        <a:rPr lang="en-US" sz="1800" u="none" strike="noStrike" kern="1200" dirty="0"/>
                        <a:t>-3.88</a:t>
                      </a:r>
                      <a:endParaRPr lang="en-US" sz="1800" b="1" u="none" strike="noStrike" kern="1200" dirty="0">
                        <a:solidFill>
                          <a:schemeClr val="lt1"/>
                        </a:solidFill>
                        <a:latin typeface="+mn-lt"/>
                        <a:ea typeface="+mn-ea"/>
                        <a:cs typeface="+mn-cs"/>
                      </a:endParaRPr>
                    </a:p>
                  </a:txBody>
                  <a:tcPr marL="9525" marR="9525" marT="9525" marB="0" anchor="ctr"/>
                </a:tc>
              </a:tr>
              <a:tr h="604602">
                <a:tc>
                  <a:txBody>
                    <a:bodyPr/>
                    <a:lstStyle/>
                    <a:p>
                      <a:pPr algn="ctr" fontAlgn="b"/>
                      <a:r>
                        <a:rPr lang="en-US" sz="1600" u="none" strike="noStrike" dirty="0" smtClean="0"/>
                        <a:t>Relative energy, △E (</a:t>
                      </a:r>
                      <a:r>
                        <a:rPr lang="en-US" sz="1600" u="none" strike="noStrike" dirty="0" err="1" smtClean="0"/>
                        <a:t>eV</a:t>
                      </a:r>
                      <a:r>
                        <a:rPr lang="en-US" sz="1600" u="none" strike="noStrike" dirty="0" smtClean="0"/>
                        <a:t>/atom)</a:t>
                      </a:r>
                      <a:endParaRPr lang="en-US" sz="1600" b="0" i="0" u="none" strike="noStrike" dirty="0">
                        <a:solidFill>
                          <a:schemeClr val="tx1"/>
                        </a:solidFill>
                        <a:latin typeface="Calibri"/>
                      </a:endParaRPr>
                    </a:p>
                  </a:txBody>
                  <a:tcPr marL="9525" marR="9525" marT="9525" marB="0" anchor="ctr"/>
                </a:tc>
                <a:tc>
                  <a:txBody>
                    <a:bodyPr/>
                    <a:lstStyle/>
                    <a:p>
                      <a:pPr algn="ctr" fontAlgn="b"/>
                      <a:r>
                        <a:rPr lang="en-US" sz="1800" u="none" strike="noStrike" dirty="0" smtClean="0"/>
                        <a:t>+ 0.69</a:t>
                      </a:r>
                      <a:endParaRPr lang="en-US" sz="1800" b="0" i="0" u="none" strike="noStrike" dirty="0">
                        <a:solidFill>
                          <a:schemeClr val="tx1"/>
                        </a:solidFill>
                        <a:latin typeface="Calibri"/>
                      </a:endParaRPr>
                    </a:p>
                  </a:txBody>
                  <a:tcPr marL="9525" marR="9525" marT="9525" marB="0" anchor="ctr"/>
                </a:tc>
                <a:tc>
                  <a:txBody>
                    <a:bodyPr/>
                    <a:lstStyle/>
                    <a:p>
                      <a:pPr algn="ctr" fontAlgn="b"/>
                      <a:r>
                        <a:rPr lang="en-US" sz="1800" u="none" strike="noStrike" dirty="0" smtClean="0"/>
                        <a:t>+ 0.7</a:t>
                      </a:r>
                      <a:endParaRPr lang="en-US" sz="1800" b="0" i="0" u="none" strike="noStrike" dirty="0">
                        <a:solidFill>
                          <a:schemeClr val="tx1"/>
                        </a:solidFill>
                        <a:latin typeface="Calibri"/>
                      </a:endParaRPr>
                    </a:p>
                  </a:txBody>
                  <a:tcPr marL="9525" marR="9525" marT="9525" marB="0" anchor="ctr"/>
                </a:tc>
                <a:tc>
                  <a:txBody>
                    <a:bodyPr/>
                    <a:lstStyle/>
                    <a:p>
                      <a:pPr algn="ctr" fontAlgn="b"/>
                      <a:r>
                        <a:rPr lang="en-US" sz="1800" u="none" strike="noStrike" dirty="0" smtClean="0"/>
                        <a:t>+ 7.51</a:t>
                      </a:r>
                      <a:endParaRPr lang="en-US" sz="1800" b="0" i="0" u="none" strike="noStrike" dirty="0">
                        <a:solidFill>
                          <a:schemeClr val="tx1"/>
                        </a:solidFill>
                        <a:latin typeface="Calibri"/>
                      </a:endParaRPr>
                    </a:p>
                  </a:txBody>
                  <a:tcPr marL="9525" marR="9525" marT="9525" marB="0" anchor="ctr"/>
                </a:tc>
                <a:tc>
                  <a:txBody>
                    <a:bodyPr/>
                    <a:lstStyle/>
                    <a:p>
                      <a:pPr algn="ctr" fontAlgn="b"/>
                      <a:r>
                        <a:rPr lang="en-US" sz="1800" u="none" strike="noStrike" dirty="0" smtClean="0"/>
                        <a:t>+ 0.65</a:t>
                      </a:r>
                      <a:endParaRPr lang="en-US" sz="1800" b="0" i="0" u="none" strike="noStrike" dirty="0">
                        <a:solidFill>
                          <a:schemeClr val="tx1"/>
                        </a:solidFill>
                        <a:latin typeface="Calibri"/>
                      </a:endParaRPr>
                    </a:p>
                  </a:txBody>
                  <a:tcPr marL="9525" marR="9525" marT="9525" marB="0" anchor="ctr"/>
                </a:tc>
                <a:tc>
                  <a:txBody>
                    <a:bodyPr/>
                    <a:lstStyle/>
                    <a:p>
                      <a:pPr algn="ctr" fontAlgn="b"/>
                      <a:r>
                        <a:rPr lang="en-US" sz="1800" u="none" strike="noStrike" dirty="0" smtClean="0"/>
                        <a:t>+ </a:t>
                      </a:r>
                      <a:r>
                        <a:rPr lang="en-US" sz="1800" u="none" strike="noStrike" kern="1200" dirty="0" smtClean="0"/>
                        <a:t>0.7</a:t>
                      </a:r>
                      <a:endParaRPr lang="en-US" sz="1800" b="1" u="none" strike="noStrike" kern="1200" dirty="0">
                        <a:solidFill>
                          <a:schemeClr val="lt1"/>
                        </a:solidFill>
                        <a:latin typeface="+mn-lt"/>
                        <a:ea typeface="+mn-ea"/>
                        <a:cs typeface="+mn-cs"/>
                      </a:endParaRPr>
                    </a:p>
                  </a:txBody>
                  <a:tcPr marL="9525" marR="9525" marT="9525" marB="0" anchor="ctr"/>
                </a:tc>
              </a:tr>
              <a:tr h="604602">
                <a:tc>
                  <a:txBody>
                    <a:bodyPr/>
                    <a:lstStyle/>
                    <a:p>
                      <a:pPr algn="ctr" fontAlgn="b"/>
                      <a:r>
                        <a:rPr lang="en-US" sz="1600" u="none" strike="noStrike" dirty="0"/>
                        <a:t>CPU time </a:t>
                      </a:r>
                      <a:endParaRPr lang="en-US" sz="1600" u="none" strike="noStrike" dirty="0" smtClean="0"/>
                    </a:p>
                    <a:p>
                      <a:pPr algn="ctr" fontAlgn="b"/>
                      <a:r>
                        <a:rPr lang="en-US" sz="1600" u="none" strike="noStrike" dirty="0" smtClean="0"/>
                        <a:t>(</a:t>
                      </a:r>
                      <a:r>
                        <a:rPr lang="en-US" sz="1600" u="none" strike="noStrike" dirty="0"/>
                        <a:t>sec/10</a:t>
                      </a:r>
                      <a:r>
                        <a:rPr lang="en-US" sz="1600" u="none" strike="noStrike" baseline="30000" dirty="0"/>
                        <a:t>5</a:t>
                      </a:r>
                      <a:r>
                        <a:rPr lang="en-US" sz="1600" u="none" strike="noStrike" dirty="0"/>
                        <a:t> step) </a:t>
                      </a:r>
                      <a:endParaRPr lang="en-US" sz="1600" b="0" i="0" u="none" strike="noStrike" dirty="0">
                        <a:solidFill>
                          <a:schemeClr val="tx1"/>
                        </a:solidFill>
                        <a:latin typeface="Calibri"/>
                      </a:endParaRPr>
                    </a:p>
                  </a:txBody>
                  <a:tcPr marL="9525" marR="9525" marT="9525" marB="0" anchor="ctr"/>
                </a:tc>
                <a:tc>
                  <a:txBody>
                    <a:bodyPr/>
                    <a:lstStyle/>
                    <a:p>
                      <a:pPr algn="ctr" fontAlgn="b"/>
                      <a:r>
                        <a:rPr lang="en-US" sz="1800" u="none" strike="noStrike"/>
                        <a:t>3.7</a:t>
                      </a:r>
                      <a:endParaRPr lang="en-US" sz="1800" b="0" i="0" u="none" strike="noStrike">
                        <a:solidFill>
                          <a:schemeClr val="tx1"/>
                        </a:solidFill>
                        <a:latin typeface="Calibri"/>
                      </a:endParaRPr>
                    </a:p>
                  </a:txBody>
                  <a:tcPr marL="9525" marR="9525" marT="9525" marB="0" anchor="ctr"/>
                </a:tc>
                <a:tc>
                  <a:txBody>
                    <a:bodyPr/>
                    <a:lstStyle/>
                    <a:p>
                      <a:pPr algn="ctr" fontAlgn="b"/>
                      <a:r>
                        <a:rPr lang="en-US" sz="1800" u="none" strike="noStrike" dirty="0" smtClean="0"/>
                        <a:t>10.0</a:t>
                      </a:r>
                      <a:endParaRPr lang="en-US" sz="1800" b="0" i="0" u="none" strike="noStrike" dirty="0">
                        <a:solidFill>
                          <a:schemeClr val="tx1"/>
                        </a:solidFill>
                        <a:latin typeface="Calibri"/>
                      </a:endParaRPr>
                    </a:p>
                  </a:txBody>
                  <a:tcPr marL="9525" marR="9525" marT="9525" marB="0" anchor="ctr"/>
                </a:tc>
                <a:tc>
                  <a:txBody>
                    <a:bodyPr/>
                    <a:lstStyle/>
                    <a:p>
                      <a:pPr algn="ctr" fontAlgn="b"/>
                      <a:r>
                        <a:rPr lang="en-US" sz="1800" u="none" strike="noStrike" dirty="0"/>
                        <a:t>43.5</a:t>
                      </a:r>
                      <a:endParaRPr lang="en-US" sz="1800" b="0" i="0" u="none" strike="noStrike" dirty="0">
                        <a:solidFill>
                          <a:schemeClr val="tx1"/>
                        </a:solidFill>
                        <a:latin typeface="Calibri"/>
                      </a:endParaRPr>
                    </a:p>
                  </a:txBody>
                  <a:tcPr marL="9525" marR="9525" marT="9525" marB="0" anchor="ctr"/>
                </a:tc>
                <a:tc>
                  <a:txBody>
                    <a:bodyPr/>
                    <a:lstStyle/>
                    <a:p>
                      <a:pPr algn="ctr" fontAlgn="b"/>
                      <a:r>
                        <a:rPr lang="en-US" sz="1800" u="none" strike="noStrike" dirty="0"/>
                        <a:t>7.2</a:t>
                      </a:r>
                      <a:endParaRPr lang="en-US" sz="1800" b="0" i="0" u="none" strike="noStrike" dirty="0">
                        <a:solidFill>
                          <a:schemeClr val="tx1"/>
                        </a:solidFill>
                        <a:latin typeface="Calibri"/>
                      </a:endParaRPr>
                    </a:p>
                  </a:txBody>
                  <a:tcPr marL="9525" marR="9525" marT="9525" marB="0" anchor="ctr"/>
                </a:tc>
                <a:tc>
                  <a:txBody>
                    <a:bodyPr/>
                    <a:lstStyle/>
                    <a:p>
                      <a:pPr algn="ctr" fontAlgn="b"/>
                      <a:r>
                        <a:rPr lang="en-US" sz="1800" u="none" strike="noStrike" kern="1200" dirty="0"/>
                        <a:t>35.3</a:t>
                      </a:r>
                      <a:endParaRPr lang="en-US" sz="1800" b="1" u="none" strike="noStrike" kern="1200" dirty="0">
                        <a:solidFill>
                          <a:schemeClr val="lt1"/>
                        </a:solidFill>
                        <a:latin typeface="+mn-lt"/>
                        <a:ea typeface="+mn-ea"/>
                        <a:cs typeface="+mn-cs"/>
                      </a:endParaRPr>
                    </a:p>
                  </a:txBody>
                  <a:tcPr marL="9525" marR="9525" marT="9525" marB="0" anchor="ctr"/>
                </a:tc>
              </a:tr>
              <a:tr h="311358">
                <a:tc>
                  <a:txBody>
                    <a:bodyPr/>
                    <a:lstStyle/>
                    <a:p>
                      <a:pPr algn="ctr" fontAlgn="b"/>
                      <a:r>
                        <a:rPr lang="en-US" sz="1600" u="none" strike="noStrike" dirty="0"/>
                        <a:t>Charge on C </a:t>
                      </a:r>
                      <a:endParaRPr lang="en-US" sz="1600" b="0" i="0" u="none" strike="noStrike" dirty="0">
                        <a:solidFill>
                          <a:schemeClr val="tx1"/>
                        </a:solidFill>
                        <a:latin typeface="Calibri"/>
                      </a:endParaRPr>
                    </a:p>
                  </a:txBody>
                  <a:tcPr marL="9525" marR="9525" marT="9525" marB="0" anchor="ctr"/>
                </a:tc>
                <a:tc>
                  <a:txBody>
                    <a:bodyPr/>
                    <a:lstStyle/>
                    <a:p>
                      <a:pPr algn="ctr" fontAlgn="b"/>
                      <a:r>
                        <a:rPr lang="en-US" sz="1800" u="none" strike="noStrike" dirty="0" smtClean="0"/>
                        <a:t>--</a:t>
                      </a:r>
                      <a:endParaRPr lang="en-US" sz="1800" b="0" i="0" u="none" strike="noStrike" dirty="0">
                        <a:solidFill>
                          <a:schemeClr val="tx1"/>
                        </a:solidFill>
                        <a:latin typeface="Calibri"/>
                      </a:endParaRPr>
                    </a:p>
                  </a:txBody>
                  <a:tcPr marL="9525" marR="9525" marT="9525" marB="0" anchor="ctr"/>
                </a:tc>
                <a:tc>
                  <a:txBody>
                    <a:bodyPr/>
                    <a:lstStyle/>
                    <a:p>
                      <a:pPr algn="ctr" fontAlgn="b"/>
                      <a:r>
                        <a:rPr lang="en-US" sz="1800" u="none" strike="noStrike" dirty="0" smtClean="0"/>
                        <a:t>--</a:t>
                      </a:r>
                      <a:endParaRPr lang="en-US" sz="1800" b="0" i="0" u="none" strike="noStrike" dirty="0">
                        <a:solidFill>
                          <a:schemeClr val="tx1"/>
                        </a:solidFill>
                        <a:latin typeface="Calibri"/>
                      </a:endParaRPr>
                    </a:p>
                  </a:txBody>
                  <a:tcPr marL="9525" marR="9525" marT="9525" marB="0" anchor="ctr"/>
                </a:tc>
                <a:tc>
                  <a:txBody>
                    <a:bodyPr/>
                    <a:lstStyle/>
                    <a:p>
                      <a:pPr algn="ctr" fontAlgn="b"/>
                      <a:r>
                        <a:rPr lang="en-US" sz="1800" u="none" strike="noStrike"/>
                        <a:t>-0.11</a:t>
                      </a:r>
                      <a:endParaRPr lang="en-US" sz="1800" b="0" i="0" u="none" strike="noStrike">
                        <a:solidFill>
                          <a:schemeClr val="tx1"/>
                        </a:solidFill>
                        <a:latin typeface="Calibri"/>
                      </a:endParaRPr>
                    </a:p>
                  </a:txBody>
                  <a:tcPr marL="9525" marR="9525" marT="9525" marB="0" anchor="ctr"/>
                </a:tc>
                <a:tc>
                  <a:txBody>
                    <a:bodyPr/>
                    <a:lstStyle/>
                    <a:p>
                      <a:pPr algn="ctr" fontAlgn="b"/>
                      <a:r>
                        <a:rPr lang="en-US" sz="1800" u="none" strike="noStrike" dirty="0" smtClean="0"/>
                        <a:t>0.0</a:t>
                      </a:r>
                      <a:endParaRPr lang="en-US" sz="1800" b="0" i="0" u="none" strike="noStrike" dirty="0">
                        <a:solidFill>
                          <a:schemeClr val="tx1"/>
                        </a:solidFill>
                        <a:latin typeface="Calibri"/>
                      </a:endParaRPr>
                    </a:p>
                  </a:txBody>
                  <a:tcPr marL="9525" marR="9525" marT="9525" marB="0" anchor="ctr"/>
                </a:tc>
                <a:tc>
                  <a:txBody>
                    <a:bodyPr/>
                    <a:lstStyle/>
                    <a:p>
                      <a:pPr algn="ctr" fontAlgn="b"/>
                      <a:r>
                        <a:rPr lang="en-US" sz="1800" u="none" strike="noStrike" kern="1200" dirty="0"/>
                        <a:t>-0.15</a:t>
                      </a:r>
                      <a:endParaRPr lang="en-US" sz="1800" b="1" u="none" strike="noStrike" kern="1200" dirty="0">
                        <a:solidFill>
                          <a:schemeClr val="lt1"/>
                        </a:solidFill>
                        <a:latin typeface="+mn-lt"/>
                        <a:ea typeface="+mn-ea"/>
                        <a:cs typeface="+mn-cs"/>
                      </a:endParaRPr>
                    </a:p>
                  </a:txBody>
                  <a:tcPr marL="9525" marR="9525" marT="9525" marB="0" anchor="ctr"/>
                </a:tc>
              </a:tr>
            </a:tbl>
          </a:graphicData>
        </a:graphic>
      </p:graphicFrame>
      <p:sp>
        <p:nvSpPr>
          <p:cNvPr id="9" name="內容版面配置區 13"/>
          <p:cNvSpPr txBox="1">
            <a:spLocks/>
          </p:cNvSpPr>
          <p:nvPr/>
        </p:nvSpPr>
        <p:spPr>
          <a:xfrm>
            <a:off x="253052" y="5390582"/>
            <a:ext cx="8743950" cy="895634"/>
          </a:xfrm>
          <a:prstGeom prst="rect">
            <a:avLst/>
          </a:prstGeom>
        </p:spPr>
        <p:txBody>
          <a:bodyPr/>
          <a:lstStyle/>
          <a:p>
            <a:pPr marL="342900" marR="0" lvl="0" indent="-342900" algn="l" defTabSz="914400" rtl="0" eaLnBrk="1" fontAlgn="base" latinLnBrk="0" hangingPunct="1">
              <a:lnSpc>
                <a:spcPct val="100000"/>
              </a:lnSpc>
              <a:spcBef>
                <a:spcPts val="0"/>
              </a:spcBef>
              <a:spcAft>
                <a:spcPts val="1200"/>
              </a:spcAft>
              <a:buClr>
                <a:srgbClr val="000099"/>
              </a:buClr>
              <a:buSzPct val="125000"/>
              <a:buFont typeface="Arial" pitchFamily="34" charset="0"/>
              <a:buChar char="•"/>
              <a:tabLst/>
              <a:defRPr/>
            </a:pPr>
            <a:r>
              <a:rPr lang="en-US" kern="0" dirty="0" smtClean="0">
                <a:solidFill>
                  <a:srgbClr val="000066"/>
                </a:solidFill>
                <a:latin typeface="Calibri" pitchFamily="34" charset="0"/>
              </a:rPr>
              <a:t>REBO, AIREBO, </a:t>
            </a:r>
            <a:r>
              <a:rPr lang="en-US" kern="0" dirty="0" err="1" smtClean="0">
                <a:solidFill>
                  <a:srgbClr val="000066"/>
                </a:solidFill>
                <a:latin typeface="Calibri" pitchFamily="34" charset="0"/>
              </a:rPr>
              <a:t>ReaxFF</a:t>
            </a:r>
            <a:r>
              <a:rPr lang="en-US" kern="0" dirty="0" smtClean="0">
                <a:solidFill>
                  <a:srgbClr val="000066"/>
                </a:solidFill>
                <a:latin typeface="Calibri" pitchFamily="34" charset="0"/>
              </a:rPr>
              <a:t> and COMB capable of modeling </a:t>
            </a:r>
            <a:r>
              <a:rPr lang="en-US" kern="0" dirty="0" err="1" smtClean="0">
                <a:solidFill>
                  <a:srgbClr val="000066"/>
                </a:solidFill>
                <a:latin typeface="Calibri" pitchFamily="34" charset="0"/>
              </a:rPr>
              <a:t>torsionals</a:t>
            </a:r>
            <a:endParaRPr lang="en-US" kern="0" dirty="0" smtClean="0">
              <a:solidFill>
                <a:srgbClr val="000066"/>
              </a:solidFill>
              <a:latin typeface="Calibri" pitchFamily="34" charset="0"/>
            </a:endParaRPr>
          </a:p>
          <a:p>
            <a:pPr marL="342900" marR="0" lvl="0" indent="-342900" algn="l" defTabSz="914400" rtl="0" eaLnBrk="1" fontAlgn="base" latinLnBrk="0" hangingPunct="1">
              <a:lnSpc>
                <a:spcPct val="100000"/>
              </a:lnSpc>
              <a:spcBef>
                <a:spcPts val="0"/>
              </a:spcBef>
              <a:spcAft>
                <a:spcPts val="1200"/>
              </a:spcAft>
              <a:buClr>
                <a:srgbClr val="000099"/>
              </a:buClr>
              <a:buSzPct val="125000"/>
              <a:buFont typeface="Arial" pitchFamily="34" charset="0"/>
              <a:buChar char="•"/>
              <a:tabLst/>
              <a:defRPr/>
            </a:pPr>
            <a:r>
              <a:rPr kumimoji="0" lang="en-US" b="0" i="0" u="none" strike="noStrike" kern="0" cap="none" spc="0" normalizeH="0" baseline="0" noProof="0" dirty="0" smtClean="0">
                <a:ln>
                  <a:noFill/>
                </a:ln>
                <a:solidFill>
                  <a:srgbClr val="000066"/>
                </a:solidFill>
                <a:effectLst/>
                <a:uLnTx/>
                <a:uFillTx/>
                <a:latin typeface="Calibri" pitchFamily="34" charset="0"/>
                <a:ea typeface="+mn-ea"/>
                <a:cs typeface="+mn-cs"/>
              </a:rPr>
              <a:t>COMB and </a:t>
            </a:r>
            <a:r>
              <a:rPr kumimoji="0" lang="en-US" b="0" i="0" u="none" strike="noStrike" kern="0" cap="none" spc="0" normalizeH="0" baseline="0" noProof="0" dirty="0" err="1" smtClean="0">
                <a:ln>
                  <a:noFill/>
                </a:ln>
                <a:solidFill>
                  <a:srgbClr val="000066"/>
                </a:solidFill>
                <a:effectLst/>
                <a:uLnTx/>
                <a:uFillTx/>
                <a:latin typeface="Calibri" pitchFamily="34" charset="0"/>
                <a:ea typeface="+mn-ea"/>
                <a:cs typeface="+mn-cs"/>
              </a:rPr>
              <a:t>ReaxFF</a:t>
            </a:r>
            <a:r>
              <a:rPr lang="en-US" kern="0" dirty="0" smtClean="0">
                <a:solidFill>
                  <a:srgbClr val="000066"/>
                </a:solidFill>
                <a:latin typeface="Calibri" pitchFamily="34" charset="0"/>
              </a:rPr>
              <a:t> capable of variable charges</a:t>
            </a:r>
            <a:endParaRPr kumimoji="0" lang="en-US" b="0" i="0" u="none" strike="noStrike" kern="0" cap="none" spc="0" normalizeH="0" baseline="0" noProof="0" dirty="0" smtClean="0">
              <a:ln>
                <a:noFill/>
              </a:ln>
              <a:solidFill>
                <a:srgbClr val="000066"/>
              </a:solidFill>
              <a:effectLst/>
              <a:uLnTx/>
              <a:uFillTx/>
              <a:latin typeface="Calibri" pitchFamily="34" charset="0"/>
              <a:ea typeface="+mn-ea"/>
              <a:cs typeface="+mn-cs"/>
            </a:endParaRPr>
          </a:p>
        </p:txBody>
      </p:sp>
      <p:sp>
        <p:nvSpPr>
          <p:cNvPr id="11" name="文字方塊 10"/>
          <p:cNvSpPr txBox="1"/>
          <p:nvPr/>
        </p:nvSpPr>
        <p:spPr>
          <a:xfrm>
            <a:off x="2060812" y="914400"/>
            <a:ext cx="745717" cy="400110"/>
          </a:xfrm>
          <a:prstGeom prst="rect">
            <a:avLst/>
          </a:prstGeom>
          <a:noFill/>
        </p:spPr>
        <p:txBody>
          <a:bodyPr wrap="none" rtlCol="0">
            <a:spAutoFit/>
          </a:bodyPr>
          <a:lstStyle/>
          <a:p>
            <a:r>
              <a:rPr lang="en-US" dirty="0" smtClean="0"/>
              <a:t>C</a:t>
            </a:r>
            <a:r>
              <a:rPr lang="en-US" baseline="-25000" dirty="0" smtClean="0"/>
              <a:t>2</a:t>
            </a:r>
            <a:r>
              <a:rPr lang="en-US" dirty="0" smtClean="0"/>
              <a:t>H</a:t>
            </a:r>
            <a:r>
              <a:rPr lang="en-US" baseline="-25000" dirty="0" smtClean="0"/>
              <a:t>4</a:t>
            </a:r>
            <a:endParaRPr lang="en-US" dirty="0" smtClean="0"/>
          </a:p>
        </p:txBody>
      </p:sp>
      <p:grpSp>
        <p:nvGrpSpPr>
          <p:cNvPr id="13" name="群組 12"/>
          <p:cNvGrpSpPr/>
          <p:nvPr/>
        </p:nvGrpSpPr>
        <p:grpSpPr>
          <a:xfrm>
            <a:off x="3625616" y="846161"/>
            <a:ext cx="2438400" cy="1528549"/>
            <a:chOff x="3625616" y="846161"/>
            <a:chExt cx="2438400" cy="1528549"/>
          </a:xfrm>
        </p:grpSpPr>
        <p:pic>
          <p:nvPicPr>
            <p:cNvPr id="6" name="圖片 5" descr="C2H4p.png"/>
            <p:cNvPicPr>
              <a:picLocks noChangeAspect="1"/>
            </p:cNvPicPr>
            <p:nvPr/>
          </p:nvPicPr>
          <p:blipFill>
            <a:blip r:embed="rId3" cstate="print"/>
            <a:srcRect t="14604" b="22709"/>
            <a:stretch>
              <a:fillRect/>
            </a:stretch>
          </p:blipFill>
          <p:spPr>
            <a:xfrm>
              <a:off x="3625616" y="846161"/>
              <a:ext cx="2438400" cy="1528549"/>
            </a:xfrm>
            <a:prstGeom prst="rect">
              <a:avLst/>
            </a:prstGeom>
          </p:spPr>
        </p:pic>
        <p:sp>
          <p:nvSpPr>
            <p:cNvPr id="12" name="文字方塊 11"/>
            <p:cNvSpPr txBox="1"/>
            <p:nvPr/>
          </p:nvSpPr>
          <p:spPr>
            <a:xfrm>
              <a:off x="4451445" y="903027"/>
              <a:ext cx="888385" cy="400110"/>
            </a:xfrm>
            <a:prstGeom prst="rect">
              <a:avLst/>
            </a:prstGeom>
            <a:noFill/>
          </p:spPr>
          <p:txBody>
            <a:bodyPr wrap="none" rtlCol="0">
              <a:spAutoFit/>
            </a:bodyPr>
            <a:lstStyle/>
            <a:p>
              <a:r>
                <a:rPr lang="en-US" dirty="0" smtClean="0"/>
                <a:t>C</a:t>
              </a:r>
              <a:r>
                <a:rPr lang="en-US" baseline="-25000" dirty="0" smtClean="0"/>
                <a:t>2</a:t>
              </a:r>
              <a:r>
                <a:rPr lang="en-US" dirty="0" smtClean="0"/>
                <a:t>H</a:t>
              </a:r>
              <a:r>
                <a:rPr lang="en-US" baseline="-25000" dirty="0" smtClean="0"/>
                <a:t>4</a:t>
              </a:r>
              <a:r>
                <a:rPr lang="en-US" dirty="0" smtClean="0"/>
                <a:t>p</a:t>
              </a:r>
            </a:p>
          </p:txBody>
        </p:sp>
      </p:grpSp>
      <p:sp>
        <p:nvSpPr>
          <p:cNvPr id="14" name="文字方塊 13"/>
          <p:cNvSpPr txBox="1"/>
          <p:nvPr/>
        </p:nvSpPr>
        <p:spPr>
          <a:xfrm>
            <a:off x="6120050" y="1855634"/>
            <a:ext cx="2941831" cy="369332"/>
          </a:xfrm>
          <a:prstGeom prst="rect">
            <a:avLst/>
          </a:prstGeom>
          <a:noFill/>
        </p:spPr>
        <p:txBody>
          <a:bodyPr wrap="none" rtlCol="0">
            <a:spAutoFit/>
          </a:bodyPr>
          <a:lstStyle/>
          <a:p>
            <a:r>
              <a:rPr lang="en-US" sz="1800" dirty="0" smtClean="0"/>
              <a:t>△E from QC: 0.75 </a:t>
            </a:r>
            <a:r>
              <a:rPr lang="en-US" sz="1800" dirty="0" err="1" smtClean="0"/>
              <a:t>eV</a:t>
            </a:r>
            <a:r>
              <a:rPr lang="en-US" sz="1800" dirty="0" smtClean="0"/>
              <a:t>/atom</a:t>
            </a:r>
            <a:endParaRPr lang="en-US" sz="1800" dirty="0"/>
          </a:p>
        </p:txBody>
      </p:sp>
      <p:sp>
        <p:nvSpPr>
          <p:cNvPr id="15" name="文字方塊 14"/>
          <p:cNvSpPr txBox="1"/>
          <p:nvPr/>
        </p:nvSpPr>
        <p:spPr>
          <a:xfrm>
            <a:off x="6010275" y="5076825"/>
            <a:ext cx="2872902" cy="307777"/>
          </a:xfrm>
          <a:prstGeom prst="rect">
            <a:avLst/>
          </a:prstGeom>
          <a:noFill/>
        </p:spPr>
        <p:txBody>
          <a:bodyPr wrap="none" rtlCol="0">
            <a:spAutoFit/>
          </a:bodyPr>
          <a:lstStyle/>
          <a:p>
            <a:r>
              <a:rPr lang="en-US" sz="1400" i="1" dirty="0" smtClean="0">
                <a:solidFill>
                  <a:srgbClr val="C00000"/>
                </a:solidFill>
              </a:rPr>
              <a:t>* With in-house serial REBO code</a:t>
            </a:r>
            <a:endParaRPr lang="en-US" sz="1400" i="1" dirty="0">
              <a:solidFill>
                <a:srgbClr val="C00000"/>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dirty="0" smtClean="0"/>
              <a:t>Modeling Cu crystal</a:t>
            </a:r>
            <a:endParaRPr lang="en-US" dirty="0"/>
          </a:p>
        </p:txBody>
      </p:sp>
      <p:sp>
        <p:nvSpPr>
          <p:cNvPr id="3" name="內容版面配置區 2"/>
          <p:cNvSpPr>
            <a:spLocks noGrp="1"/>
          </p:cNvSpPr>
          <p:nvPr>
            <p:ph idx="1"/>
          </p:nvPr>
        </p:nvSpPr>
        <p:spPr>
          <a:xfrm>
            <a:off x="209550" y="1000125"/>
            <a:ext cx="5834990" cy="5286375"/>
          </a:xfrm>
        </p:spPr>
        <p:txBody>
          <a:bodyPr/>
          <a:lstStyle/>
          <a:p>
            <a:r>
              <a:rPr lang="en-US" dirty="0" smtClean="0"/>
              <a:t>Scaling of COMB and EAM in LAMMPS</a:t>
            </a:r>
          </a:p>
          <a:p>
            <a:pPr lvl="1"/>
            <a:r>
              <a:rPr lang="en-US" dirty="0" smtClean="0"/>
              <a:t>System sizes vary from 500 to 64,000 atoms</a:t>
            </a:r>
          </a:p>
          <a:p>
            <a:pPr lvl="1"/>
            <a:r>
              <a:rPr lang="en-US" dirty="0" smtClean="0"/>
              <a:t>8 CPUs,  Intel Xeon 2.27 GHz</a:t>
            </a:r>
          </a:p>
          <a:p>
            <a:pPr lvl="3"/>
            <a:endParaRPr lang="en-US" dirty="0" smtClean="0"/>
          </a:p>
          <a:p>
            <a:pPr lvl="3"/>
            <a:endParaRPr lang="en-US" dirty="0" smtClean="0"/>
          </a:p>
          <a:p>
            <a:pPr lvl="3"/>
            <a:endParaRPr lang="en-US" dirty="0" smtClean="0"/>
          </a:p>
          <a:p>
            <a:pPr lvl="3"/>
            <a:endParaRPr lang="en-US" dirty="0" smtClean="0"/>
          </a:p>
          <a:p>
            <a:pPr lvl="3"/>
            <a:endParaRPr lang="en-US" dirty="0" smtClean="0"/>
          </a:p>
          <a:p>
            <a:pPr lvl="3"/>
            <a:endParaRPr lang="en-US" dirty="0" smtClean="0"/>
          </a:p>
          <a:p>
            <a:pPr lvl="3"/>
            <a:endParaRPr lang="en-US" dirty="0" smtClean="0"/>
          </a:p>
          <a:p>
            <a:pPr lvl="3">
              <a:buNone/>
            </a:pPr>
            <a:endParaRPr lang="en-US" dirty="0" smtClean="0"/>
          </a:p>
          <a:p>
            <a:pPr lvl="3">
              <a:buNone/>
            </a:pPr>
            <a:endParaRPr lang="en-US" dirty="0" smtClean="0"/>
          </a:p>
          <a:p>
            <a:pPr lvl="1"/>
            <a:r>
              <a:rPr lang="en-US" dirty="0" smtClean="0"/>
              <a:t>COMB costs ~25 times more than EAM</a:t>
            </a:r>
            <a:endParaRPr lang="en-US" dirty="0"/>
          </a:p>
        </p:txBody>
      </p:sp>
      <p:sp>
        <p:nvSpPr>
          <p:cNvPr id="4" name="投影片編號版面配置區 3"/>
          <p:cNvSpPr>
            <a:spLocks noGrp="1"/>
          </p:cNvSpPr>
          <p:nvPr>
            <p:ph type="sldNum" sz="quarter" idx="10"/>
          </p:nvPr>
        </p:nvSpPr>
        <p:spPr/>
        <p:txBody>
          <a:bodyPr/>
          <a:lstStyle/>
          <a:p>
            <a:pPr>
              <a:defRPr/>
            </a:pPr>
            <a:fld id="{060AF508-47E9-4415-93F3-F747458C8D36}" type="slidenum">
              <a:rPr lang="en-US" smtClean="0"/>
              <a:pPr>
                <a:defRPr/>
              </a:pPr>
              <a:t>11</a:t>
            </a:fld>
            <a:endParaRPr lang="en-US"/>
          </a:p>
        </p:txBody>
      </p:sp>
      <p:graphicFrame>
        <p:nvGraphicFramePr>
          <p:cNvPr id="5" name="圖表 4"/>
          <p:cNvGraphicFramePr/>
          <p:nvPr/>
        </p:nvGraphicFramePr>
        <p:xfrm>
          <a:off x="0" y="2339441"/>
          <a:ext cx="5112328" cy="361009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表格 5"/>
          <p:cNvGraphicFramePr>
            <a:graphicFrameLocks noGrp="1"/>
          </p:cNvGraphicFramePr>
          <p:nvPr/>
        </p:nvGraphicFramePr>
        <p:xfrm>
          <a:off x="5074725" y="2433120"/>
          <a:ext cx="3867399" cy="3078480"/>
        </p:xfrm>
        <a:graphic>
          <a:graphicData uri="http://schemas.openxmlformats.org/drawingml/2006/table">
            <a:tbl>
              <a:tblPr firstRow="1" bandRow="1">
                <a:tableStyleId>{93296810-A885-4BE3-A3E7-6D5BEEA58F35}</a:tableStyleId>
              </a:tblPr>
              <a:tblGrid>
                <a:gridCol w="1377538"/>
                <a:gridCol w="1294410"/>
                <a:gridCol w="1195451"/>
              </a:tblGrid>
              <a:tr h="282486">
                <a:tc>
                  <a:txBody>
                    <a:bodyPr/>
                    <a:lstStyle/>
                    <a:p>
                      <a:pPr algn="ctr"/>
                      <a:endParaRPr lang="en-US" sz="1600" dirty="0"/>
                    </a:p>
                  </a:txBody>
                  <a:tcPr anchor="ctr"/>
                </a:tc>
                <a:tc>
                  <a:txBody>
                    <a:bodyPr/>
                    <a:lstStyle/>
                    <a:p>
                      <a:pPr algn="ctr"/>
                      <a:r>
                        <a:rPr lang="en-US" sz="1600" dirty="0" smtClean="0"/>
                        <a:t>EAM </a:t>
                      </a:r>
                      <a:r>
                        <a:rPr lang="en-US" sz="1600" baseline="30000" dirty="0" smtClean="0"/>
                        <a:t>1</a:t>
                      </a:r>
                      <a:endParaRPr lang="en-US" sz="1600" baseline="30000" dirty="0"/>
                    </a:p>
                  </a:txBody>
                  <a:tcPr anchor="ctr"/>
                </a:tc>
                <a:tc>
                  <a:txBody>
                    <a:bodyPr/>
                    <a:lstStyle/>
                    <a:p>
                      <a:pPr algn="ctr"/>
                      <a:r>
                        <a:rPr lang="en-US" sz="1600" dirty="0" smtClean="0"/>
                        <a:t>COMB </a:t>
                      </a:r>
                      <a:r>
                        <a:rPr lang="en-US" sz="1600" baseline="30000" dirty="0" smtClean="0"/>
                        <a:t>2</a:t>
                      </a:r>
                      <a:endParaRPr lang="en-US" sz="1600" baseline="30000" dirty="0"/>
                    </a:p>
                  </a:txBody>
                  <a:tcPr anchor="ctr"/>
                </a:tc>
              </a:tr>
              <a:tr h="282486">
                <a:tc>
                  <a:txBody>
                    <a:bodyPr/>
                    <a:lstStyle/>
                    <a:p>
                      <a:pPr algn="ctr"/>
                      <a:r>
                        <a:rPr lang="en-US" sz="1600" dirty="0" smtClean="0"/>
                        <a:t>a</a:t>
                      </a:r>
                      <a:r>
                        <a:rPr lang="en-US" sz="1600" baseline="-25000" dirty="0" smtClean="0"/>
                        <a:t>0</a:t>
                      </a:r>
                      <a:r>
                        <a:rPr lang="en-US" sz="1600" dirty="0" smtClean="0"/>
                        <a:t> (Å)</a:t>
                      </a:r>
                      <a:endParaRPr lang="en-US" sz="1600" dirty="0"/>
                    </a:p>
                  </a:txBody>
                  <a:tcPr anchor="ctr"/>
                </a:tc>
                <a:tc>
                  <a:txBody>
                    <a:bodyPr/>
                    <a:lstStyle/>
                    <a:p>
                      <a:pPr algn="ctr"/>
                      <a:r>
                        <a:rPr lang="en-US" sz="1600" dirty="0" smtClean="0"/>
                        <a:t>3.615</a:t>
                      </a:r>
                      <a:endParaRPr lang="en-US" sz="1600" dirty="0"/>
                    </a:p>
                  </a:txBody>
                  <a:tcPr anchor="ctr"/>
                </a:tc>
                <a:tc>
                  <a:txBody>
                    <a:bodyPr/>
                    <a:lstStyle/>
                    <a:p>
                      <a:pPr algn="ctr"/>
                      <a:r>
                        <a:rPr lang="en-US" sz="1600" dirty="0" smtClean="0"/>
                        <a:t>3.615</a:t>
                      </a:r>
                      <a:endParaRPr lang="en-US" sz="1600" dirty="0"/>
                    </a:p>
                  </a:txBody>
                  <a:tcPr anchor="ctr"/>
                </a:tc>
              </a:tr>
              <a:tr h="282486">
                <a:tc>
                  <a:txBody>
                    <a:bodyPr/>
                    <a:lstStyle/>
                    <a:p>
                      <a:pPr algn="ctr"/>
                      <a:r>
                        <a:rPr lang="en-US" sz="1600" dirty="0" err="1" smtClean="0"/>
                        <a:t>Ecoh</a:t>
                      </a:r>
                      <a:r>
                        <a:rPr lang="en-US" sz="1600" dirty="0" smtClean="0"/>
                        <a:t> (</a:t>
                      </a:r>
                      <a:r>
                        <a:rPr lang="en-US" sz="1600" dirty="0" err="1" smtClean="0"/>
                        <a:t>eV</a:t>
                      </a:r>
                      <a:r>
                        <a:rPr lang="en-US" sz="1600" dirty="0" smtClean="0"/>
                        <a:t>)</a:t>
                      </a:r>
                      <a:endParaRPr lang="en-US" sz="1600" dirty="0"/>
                    </a:p>
                  </a:txBody>
                  <a:tcPr anchor="ctr"/>
                </a:tc>
                <a:tc>
                  <a:txBody>
                    <a:bodyPr/>
                    <a:lstStyle/>
                    <a:p>
                      <a:pPr algn="ctr"/>
                      <a:r>
                        <a:rPr lang="en-US" sz="1600" dirty="0" smtClean="0"/>
                        <a:t>-3.54</a:t>
                      </a:r>
                      <a:endParaRPr lang="en-US" sz="1600" dirty="0"/>
                    </a:p>
                  </a:txBody>
                  <a:tcPr anchor="ctr"/>
                </a:tc>
                <a:tc>
                  <a:txBody>
                    <a:bodyPr/>
                    <a:lstStyle/>
                    <a:p>
                      <a:pPr algn="ctr"/>
                      <a:r>
                        <a:rPr lang="en-US" sz="1600" dirty="0" smtClean="0"/>
                        <a:t>-3.51</a:t>
                      </a:r>
                      <a:endParaRPr lang="en-US" sz="1600" dirty="0"/>
                    </a:p>
                  </a:txBody>
                  <a:tcPr anchor="ctr"/>
                </a:tc>
              </a:tr>
              <a:tr h="282486">
                <a:tc>
                  <a:txBody>
                    <a:bodyPr/>
                    <a:lstStyle/>
                    <a:p>
                      <a:pPr algn="ctr"/>
                      <a:r>
                        <a:rPr lang="en-US" sz="1600" dirty="0" smtClean="0"/>
                        <a:t>C</a:t>
                      </a:r>
                      <a:r>
                        <a:rPr lang="en-US" sz="1600" baseline="-25000" dirty="0" smtClean="0"/>
                        <a:t>11</a:t>
                      </a:r>
                      <a:r>
                        <a:rPr lang="en-US" sz="1600" dirty="0" smtClean="0"/>
                        <a:t> (</a:t>
                      </a:r>
                      <a:r>
                        <a:rPr lang="en-US" sz="1600" dirty="0" err="1" smtClean="0"/>
                        <a:t>Gpa</a:t>
                      </a:r>
                      <a:r>
                        <a:rPr lang="en-US" sz="1600" dirty="0" smtClean="0"/>
                        <a:t>)</a:t>
                      </a:r>
                      <a:endParaRPr lang="en-US" sz="1600" dirty="0"/>
                    </a:p>
                  </a:txBody>
                  <a:tcPr anchor="ctr"/>
                </a:tc>
                <a:tc>
                  <a:txBody>
                    <a:bodyPr/>
                    <a:lstStyle/>
                    <a:p>
                      <a:pPr algn="ctr"/>
                      <a:r>
                        <a:rPr lang="en-US" sz="1600" dirty="0" smtClean="0"/>
                        <a:t>170</a:t>
                      </a:r>
                      <a:endParaRPr lang="en-US" sz="1600" dirty="0"/>
                    </a:p>
                  </a:txBody>
                  <a:tcPr anchor="ctr"/>
                </a:tc>
                <a:tc>
                  <a:txBody>
                    <a:bodyPr/>
                    <a:lstStyle/>
                    <a:p>
                      <a:pPr algn="ctr"/>
                      <a:r>
                        <a:rPr lang="en-US" sz="1600" dirty="0" smtClean="0"/>
                        <a:t>169</a:t>
                      </a:r>
                      <a:endParaRPr lang="en-US" sz="1600" dirty="0"/>
                    </a:p>
                  </a:txBody>
                  <a:tcPr anchor="ctr"/>
                </a:tc>
              </a:tr>
              <a:tr h="282486">
                <a:tc>
                  <a:txBody>
                    <a:bodyPr/>
                    <a:lstStyle/>
                    <a:p>
                      <a:pPr algn="ctr"/>
                      <a:r>
                        <a:rPr lang="en-US" sz="1600" dirty="0" smtClean="0"/>
                        <a:t>C</a:t>
                      </a:r>
                      <a:r>
                        <a:rPr lang="en-US" sz="1600" baseline="-25000" dirty="0" smtClean="0"/>
                        <a:t>12</a:t>
                      </a:r>
                      <a:r>
                        <a:rPr lang="en-US" sz="1600" dirty="0" smtClean="0"/>
                        <a:t> (</a:t>
                      </a:r>
                      <a:r>
                        <a:rPr lang="en-US" sz="1600" dirty="0" err="1" smtClean="0"/>
                        <a:t>Gpa</a:t>
                      </a:r>
                      <a:r>
                        <a:rPr lang="en-US" sz="1600" dirty="0" smtClean="0"/>
                        <a:t>)</a:t>
                      </a:r>
                      <a:endParaRPr lang="en-US" sz="1600" dirty="0"/>
                    </a:p>
                  </a:txBody>
                  <a:tcPr anchor="ctr"/>
                </a:tc>
                <a:tc>
                  <a:txBody>
                    <a:bodyPr/>
                    <a:lstStyle/>
                    <a:p>
                      <a:pPr algn="ctr"/>
                      <a:r>
                        <a:rPr lang="en-US" sz="1600" dirty="0" smtClean="0"/>
                        <a:t>123</a:t>
                      </a:r>
                      <a:endParaRPr lang="en-US" sz="1600" dirty="0"/>
                    </a:p>
                  </a:txBody>
                  <a:tcPr anchor="ctr"/>
                </a:tc>
                <a:tc>
                  <a:txBody>
                    <a:bodyPr/>
                    <a:lstStyle/>
                    <a:p>
                      <a:pPr algn="ctr"/>
                      <a:r>
                        <a:rPr lang="en-US" sz="1600" dirty="0" smtClean="0"/>
                        <a:t>119</a:t>
                      </a:r>
                      <a:endParaRPr lang="en-US" sz="1600" dirty="0"/>
                    </a:p>
                  </a:txBody>
                  <a:tcPr anchor="ctr"/>
                </a:tc>
              </a:tr>
              <a:tr h="282486">
                <a:tc>
                  <a:txBody>
                    <a:bodyPr/>
                    <a:lstStyle/>
                    <a:p>
                      <a:pPr algn="ctr"/>
                      <a:r>
                        <a:rPr lang="en-US" sz="1600" dirty="0" smtClean="0"/>
                        <a:t>C</a:t>
                      </a:r>
                      <a:r>
                        <a:rPr lang="en-US" sz="1600" baseline="-25000" dirty="0" smtClean="0"/>
                        <a:t>44</a:t>
                      </a:r>
                      <a:r>
                        <a:rPr lang="en-US" sz="1600" dirty="0" smtClean="0"/>
                        <a:t> (</a:t>
                      </a:r>
                      <a:r>
                        <a:rPr lang="en-US" sz="1600" dirty="0" err="1" smtClean="0"/>
                        <a:t>Gpa</a:t>
                      </a:r>
                      <a:r>
                        <a:rPr lang="en-US" sz="1600" dirty="0" smtClean="0"/>
                        <a:t>)</a:t>
                      </a:r>
                      <a:endParaRPr lang="en-US" sz="1600" dirty="0"/>
                    </a:p>
                  </a:txBody>
                  <a:tcPr anchor="ctr"/>
                </a:tc>
                <a:tc>
                  <a:txBody>
                    <a:bodyPr/>
                    <a:lstStyle/>
                    <a:p>
                      <a:pPr algn="ctr"/>
                      <a:r>
                        <a:rPr lang="en-US" sz="1600" dirty="0" smtClean="0"/>
                        <a:t>76</a:t>
                      </a:r>
                      <a:endParaRPr lang="en-US" sz="1600" dirty="0"/>
                    </a:p>
                  </a:txBody>
                  <a:tcPr anchor="ctr"/>
                </a:tc>
                <a:tc>
                  <a:txBody>
                    <a:bodyPr/>
                    <a:lstStyle/>
                    <a:p>
                      <a:pPr algn="ctr"/>
                      <a:r>
                        <a:rPr lang="en-US" sz="1600" dirty="0" smtClean="0"/>
                        <a:t>52</a:t>
                      </a:r>
                      <a:endParaRPr lang="en-US" sz="1600" dirty="0"/>
                    </a:p>
                  </a:txBody>
                  <a:tcPr anchor="ctr"/>
                </a:tc>
              </a:tr>
              <a:tr h="282486">
                <a:tc>
                  <a:txBody>
                    <a:bodyPr/>
                    <a:lstStyle/>
                    <a:p>
                      <a:pPr algn="ctr"/>
                      <a:r>
                        <a:rPr lang="en-US" sz="1600" dirty="0" smtClean="0"/>
                        <a:t>MD Time</a:t>
                      </a:r>
                      <a:r>
                        <a:rPr lang="en-US" sz="1600" baseline="0" dirty="0" smtClean="0"/>
                        <a:t> (seconds．</a:t>
                      </a:r>
                    </a:p>
                    <a:p>
                      <a:pPr algn="ctr"/>
                      <a:r>
                        <a:rPr lang="en-US" sz="1600" baseline="0" dirty="0" smtClean="0"/>
                        <a:t>10</a:t>
                      </a:r>
                      <a:r>
                        <a:rPr lang="en-US" sz="1600" baseline="30000" dirty="0" smtClean="0"/>
                        <a:t>3 </a:t>
                      </a:r>
                      <a:r>
                        <a:rPr lang="en-US" sz="1600" baseline="0" dirty="0" smtClean="0"/>
                        <a:t>atom</a:t>
                      </a:r>
                      <a:r>
                        <a:rPr lang="en-US" sz="1600" baseline="30000" dirty="0" smtClean="0"/>
                        <a:t>-1</a:t>
                      </a:r>
                      <a:r>
                        <a:rPr lang="en-US" sz="1600" baseline="0" dirty="0" smtClean="0"/>
                        <a:t>．10</a:t>
                      </a:r>
                      <a:r>
                        <a:rPr lang="en-US" sz="1600" baseline="30000" dirty="0" smtClean="0"/>
                        <a:t>3 </a:t>
                      </a:r>
                      <a:r>
                        <a:rPr lang="en-US" sz="1600" baseline="0" dirty="0" smtClean="0"/>
                        <a:t>steps</a:t>
                      </a:r>
                      <a:r>
                        <a:rPr lang="en-US" sz="1600" baseline="30000" dirty="0" smtClean="0"/>
                        <a:t>-1</a:t>
                      </a:r>
                      <a:r>
                        <a:rPr lang="en-US" sz="1600" baseline="0" dirty="0" smtClean="0"/>
                        <a:t>)</a:t>
                      </a:r>
                      <a:endParaRPr lang="en-US" sz="1600" dirty="0" smtClean="0"/>
                    </a:p>
                  </a:txBody>
                  <a:tcPr anchor="ctr"/>
                </a:tc>
                <a:tc>
                  <a:txBody>
                    <a:bodyPr/>
                    <a:lstStyle/>
                    <a:p>
                      <a:pPr algn="ctr"/>
                      <a:r>
                        <a:rPr lang="en-US" sz="1600" dirty="0" smtClean="0"/>
                        <a:t>2.1</a:t>
                      </a:r>
                      <a:endParaRPr lang="en-US" sz="1600" dirty="0"/>
                    </a:p>
                  </a:txBody>
                  <a:tcPr anchor="ctr"/>
                </a:tc>
                <a:tc>
                  <a:txBody>
                    <a:bodyPr/>
                    <a:lstStyle/>
                    <a:p>
                      <a:pPr algn="ctr"/>
                      <a:r>
                        <a:rPr lang="en-US" sz="1600" dirty="0" smtClean="0"/>
                        <a:t>44.8</a:t>
                      </a:r>
                      <a:endParaRPr lang="en-US" sz="1600" dirty="0"/>
                    </a:p>
                  </a:txBody>
                  <a:tcPr anchor="ctr"/>
                </a:tc>
              </a:tr>
            </a:tbl>
          </a:graphicData>
        </a:graphic>
      </p:graphicFrame>
      <p:sp>
        <p:nvSpPr>
          <p:cNvPr id="7" name="Rectangle 5"/>
          <p:cNvSpPr/>
          <p:nvPr/>
        </p:nvSpPr>
        <p:spPr>
          <a:xfrm>
            <a:off x="5118265" y="5741598"/>
            <a:ext cx="4025735" cy="577081"/>
          </a:xfrm>
          <a:prstGeom prst="rect">
            <a:avLst/>
          </a:prstGeom>
        </p:spPr>
        <p:txBody>
          <a:bodyPr wrap="square">
            <a:spAutoFit/>
          </a:bodyPr>
          <a:lstStyle/>
          <a:p>
            <a:pPr algn="r"/>
            <a:r>
              <a:rPr lang="en-US" sz="1050" baseline="30000" dirty="0" smtClean="0">
                <a:solidFill>
                  <a:srgbClr val="C00000"/>
                </a:solidFill>
              </a:rPr>
              <a:t>1 </a:t>
            </a:r>
            <a:r>
              <a:rPr lang="en-US" sz="1050" dirty="0" smtClean="0">
                <a:solidFill>
                  <a:srgbClr val="C00000"/>
                </a:solidFill>
              </a:rPr>
              <a:t>Y. </a:t>
            </a:r>
            <a:r>
              <a:rPr lang="en-US" sz="1050" dirty="0" err="1" smtClean="0">
                <a:solidFill>
                  <a:srgbClr val="C00000"/>
                </a:solidFill>
              </a:rPr>
              <a:t>Mishin</a:t>
            </a:r>
            <a:r>
              <a:rPr lang="en-US" sz="1050" dirty="0" smtClean="0">
                <a:solidFill>
                  <a:srgbClr val="C00000"/>
                </a:solidFill>
              </a:rPr>
              <a:t>, JM </a:t>
            </a:r>
            <a:r>
              <a:rPr lang="en-US" sz="1050" dirty="0" err="1" smtClean="0">
                <a:solidFill>
                  <a:srgbClr val="C00000"/>
                </a:solidFill>
              </a:rPr>
              <a:t>Mehl</a:t>
            </a:r>
            <a:r>
              <a:rPr lang="en-US" sz="1050" dirty="0" smtClean="0">
                <a:solidFill>
                  <a:srgbClr val="C00000"/>
                </a:solidFill>
              </a:rPr>
              <a:t>, DA </a:t>
            </a:r>
            <a:r>
              <a:rPr lang="en-US" sz="1050" dirty="0" err="1" smtClean="0">
                <a:solidFill>
                  <a:srgbClr val="C00000"/>
                </a:solidFill>
              </a:rPr>
              <a:t>Papaconstantopoulos</a:t>
            </a:r>
            <a:r>
              <a:rPr lang="en-US" sz="1050" dirty="0" smtClean="0">
                <a:solidFill>
                  <a:srgbClr val="C00000"/>
                </a:solidFill>
              </a:rPr>
              <a:t>, AF Voter, JD Kress, </a:t>
            </a:r>
            <a:r>
              <a:rPr lang="en-US" sz="1050" b="1" i="1" dirty="0">
                <a:solidFill>
                  <a:srgbClr val="C00000"/>
                </a:solidFill>
              </a:rPr>
              <a:t>Phys. Rev. B </a:t>
            </a:r>
            <a:r>
              <a:rPr lang="en-US" sz="1050" dirty="0" smtClean="0">
                <a:solidFill>
                  <a:srgbClr val="C00000"/>
                </a:solidFill>
              </a:rPr>
              <a:t>63, 224106 </a:t>
            </a:r>
            <a:r>
              <a:rPr lang="en-US" sz="1050" dirty="0">
                <a:solidFill>
                  <a:srgbClr val="C00000"/>
                </a:solidFill>
              </a:rPr>
              <a:t>(</a:t>
            </a:r>
            <a:r>
              <a:rPr lang="en-US" sz="1050" dirty="0" smtClean="0">
                <a:solidFill>
                  <a:srgbClr val="C00000"/>
                </a:solidFill>
              </a:rPr>
              <a:t>2001).</a:t>
            </a:r>
          </a:p>
          <a:p>
            <a:pPr algn="r"/>
            <a:r>
              <a:rPr lang="en-US" sz="1050" baseline="30000" dirty="0" smtClean="0">
                <a:solidFill>
                  <a:srgbClr val="C00000"/>
                </a:solidFill>
              </a:rPr>
              <a:t>2</a:t>
            </a:r>
            <a:r>
              <a:rPr lang="en-US" sz="1050" dirty="0" smtClean="0">
                <a:solidFill>
                  <a:srgbClr val="C00000"/>
                </a:solidFill>
              </a:rPr>
              <a:t> J Yu, SR </a:t>
            </a:r>
            <a:r>
              <a:rPr lang="en-US" sz="1050" dirty="0" err="1" smtClean="0">
                <a:solidFill>
                  <a:srgbClr val="C00000"/>
                </a:solidFill>
              </a:rPr>
              <a:t>Phillpot</a:t>
            </a:r>
            <a:r>
              <a:rPr lang="en-US" sz="1050" dirty="0" smtClean="0">
                <a:solidFill>
                  <a:srgbClr val="C00000"/>
                </a:solidFill>
              </a:rPr>
              <a:t>, SB Sinnott, </a:t>
            </a:r>
            <a:r>
              <a:rPr lang="en-US" sz="1050" b="1" i="1" dirty="0" smtClean="0">
                <a:solidFill>
                  <a:srgbClr val="C00000"/>
                </a:solidFill>
              </a:rPr>
              <a:t>Phys. Rev. B </a:t>
            </a:r>
            <a:r>
              <a:rPr lang="en-US" sz="1050" dirty="0" smtClean="0">
                <a:solidFill>
                  <a:srgbClr val="C00000"/>
                </a:solidFill>
              </a:rPr>
              <a:t>75, 233203 (2007).</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smtClean="0"/>
              <a:t>Outline</a:t>
            </a:r>
            <a:endParaRPr lang="en-US"/>
          </a:p>
        </p:txBody>
      </p:sp>
      <p:sp>
        <p:nvSpPr>
          <p:cNvPr id="14" name="內容版面配置區 13"/>
          <p:cNvSpPr>
            <a:spLocks noGrp="1"/>
          </p:cNvSpPr>
          <p:nvPr>
            <p:ph idx="1"/>
          </p:nvPr>
        </p:nvSpPr>
        <p:spPr/>
        <p:txBody>
          <a:bodyPr/>
          <a:lstStyle/>
          <a:p>
            <a:r>
              <a:rPr lang="en-US" dirty="0" smtClean="0">
                <a:solidFill>
                  <a:schemeClr val="bg2">
                    <a:lumMod val="75000"/>
                  </a:schemeClr>
                </a:solidFill>
              </a:rPr>
              <a:t>Introduction to the COMB potential</a:t>
            </a:r>
          </a:p>
          <a:p>
            <a:r>
              <a:rPr lang="en-US" dirty="0" smtClean="0">
                <a:solidFill>
                  <a:schemeClr val="bg2">
                    <a:lumMod val="75000"/>
                  </a:schemeClr>
                </a:solidFill>
              </a:rPr>
              <a:t>Comparisons to other empirical potentials</a:t>
            </a:r>
          </a:p>
          <a:p>
            <a:r>
              <a:rPr lang="en-US" dirty="0" smtClean="0">
                <a:solidFill>
                  <a:srgbClr val="C00000"/>
                </a:solidFill>
              </a:rPr>
              <a:t>Applications of the developed potentials</a:t>
            </a:r>
          </a:p>
          <a:p>
            <a:pPr lvl="1"/>
            <a:r>
              <a:rPr lang="en-US" dirty="0" smtClean="0">
                <a:solidFill>
                  <a:schemeClr val="bg2">
                    <a:lumMod val="75000"/>
                  </a:schemeClr>
                </a:solidFill>
              </a:rPr>
              <a:t>Adhesion of Cu/SiO</a:t>
            </a:r>
            <a:r>
              <a:rPr lang="en-US" baseline="-25000" dirty="0" smtClean="0">
                <a:solidFill>
                  <a:schemeClr val="bg2">
                    <a:lumMod val="75000"/>
                  </a:schemeClr>
                </a:solidFill>
              </a:rPr>
              <a:t>2</a:t>
            </a:r>
            <a:r>
              <a:rPr lang="en-US" dirty="0" smtClean="0">
                <a:solidFill>
                  <a:schemeClr val="bg2">
                    <a:lumMod val="75000"/>
                  </a:schemeClr>
                </a:solidFill>
              </a:rPr>
              <a:t> interfaces</a:t>
            </a:r>
          </a:p>
          <a:p>
            <a:pPr lvl="1"/>
            <a:r>
              <a:rPr lang="en-US" dirty="0" smtClean="0">
                <a:solidFill>
                  <a:schemeClr val="bg2">
                    <a:lumMod val="75000"/>
                  </a:schemeClr>
                </a:solidFill>
              </a:rPr>
              <a:t>Nanoindentation and nanoscratch of Si/a-HfO</a:t>
            </a:r>
            <a:r>
              <a:rPr lang="en-US" baseline="-25000" dirty="0" smtClean="0">
                <a:solidFill>
                  <a:schemeClr val="bg2">
                    <a:lumMod val="75000"/>
                  </a:schemeClr>
                </a:solidFill>
              </a:rPr>
              <a:t>2</a:t>
            </a:r>
          </a:p>
          <a:p>
            <a:pPr lvl="1"/>
            <a:r>
              <a:rPr lang="en-US" dirty="0" smtClean="0">
                <a:solidFill>
                  <a:schemeClr val="bg2">
                    <a:lumMod val="75000"/>
                  </a:schemeClr>
                </a:solidFill>
              </a:rPr>
              <a:t>Modeling Cu/Cu</a:t>
            </a:r>
            <a:r>
              <a:rPr lang="en-US" baseline="-25000" dirty="0" smtClean="0">
                <a:solidFill>
                  <a:schemeClr val="bg2">
                    <a:lumMod val="75000"/>
                  </a:schemeClr>
                </a:solidFill>
              </a:rPr>
              <a:t>2</a:t>
            </a:r>
            <a:r>
              <a:rPr lang="en-US" dirty="0" smtClean="0">
                <a:solidFill>
                  <a:schemeClr val="bg2">
                    <a:lumMod val="75000"/>
                  </a:schemeClr>
                </a:solidFill>
              </a:rPr>
              <a:t>O interface</a:t>
            </a:r>
          </a:p>
          <a:p>
            <a:pPr lvl="1"/>
            <a:r>
              <a:rPr lang="en-US" dirty="0" smtClean="0">
                <a:solidFill>
                  <a:schemeClr val="bg2">
                    <a:lumMod val="75000"/>
                  </a:schemeClr>
                </a:solidFill>
              </a:rPr>
              <a:t>C/H/O, </a:t>
            </a:r>
            <a:r>
              <a:rPr lang="en-US" dirty="0" err="1" smtClean="0">
                <a:solidFill>
                  <a:schemeClr val="bg2">
                    <a:lumMod val="75000"/>
                  </a:schemeClr>
                </a:solidFill>
              </a:rPr>
              <a:t>Zr</a:t>
            </a:r>
            <a:r>
              <a:rPr lang="en-US" dirty="0" smtClean="0">
                <a:solidFill>
                  <a:schemeClr val="bg2">
                    <a:lumMod val="75000"/>
                  </a:schemeClr>
                </a:solidFill>
              </a:rPr>
              <a:t>/ZrO</a:t>
            </a:r>
            <a:r>
              <a:rPr lang="en-US" baseline="-25000" dirty="0" smtClean="0">
                <a:solidFill>
                  <a:schemeClr val="bg2">
                    <a:lumMod val="75000"/>
                  </a:schemeClr>
                </a:solidFill>
              </a:rPr>
              <a:t>2</a:t>
            </a:r>
            <a:r>
              <a:rPr lang="en-US" dirty="0" smtClean="0">
                <a:solidFill>
                  <a:schemeClr val="bg2">
                    <a:lumMod val="75000"/>
                  </a:schemeClr>
                </a:solidFill>
              </a:rPr>
              <a:t> and U/UO</a:t>
            </a:r>
            <a:r>
              <a:rPr lang="en-US" baseline="-25000" dirty="0" smtClean="0">
                <a:solidFill>
                  <a:schemeClr val="bg2">
                    <a:lumMod val="75000"/>
                  </a:schemeClr>
                </a:solidFill>
              </a:rPr>
              <a:t>2</a:t>
            </a:r>
            <a:r>
              <a:rPr lang="en-US" dirty="0" smtClean="0">
                <a:solidFill>
                  <a:schemeClr val="bg2">
                    <a:lumMod val="75000"/>
                  </a:schemeClr>
                </a:solidFill>
              </a:rPr>
              <a:t> potential development</a:t>
            </a:r>
          </a:p>
          <a:p>
            <a:pPr lvl="1"/>
            <a:r>
              <a:rPr lang="en-US" dirty="0" smtClean="0">
                <a:solidFill>
                  <a:schemeClr val="bg2">
                    <a:lumMod val="75000"/>
                  </a:schemeClr>
                </a:solidFill>
              </a:rPr>
              <a:t>Cu ad-atom on </a:t>
            </a:r>
            <a:r>
              <a:rPr lang="en-US" dirty="0" err="1" smtClean="0">
                <a:solidFill>
                  <a:schemeClr val="bg2">
                    <a:lumMod val="75000"/>
                  </a:schemeClr>
                </a:solidFill>
              </a:rPr>
              <a:t>ZnO</a:t>
            </a:r>
            <a:r>
              <a:rPr lang="en-US" dirty="0" smtClean="0">
                <a:solidFill>
                  <a:schemeClr val="bg2">
                    <a:lumMod val="75000"/>
                  </a:schemeClr>
                </a:solidFill>
              </a:rPr>
              <a:t> surface via adaptive kinetic Monte Carlo</a:t>
            </a:r>
          </a:p>
          <a:p>
            <a:r>
              <a:rPr lang="en-US" dirty="0" smtClean="0">
                <a:solidFill>
                  <a:schemeClr val="bg2">
                    <a:lumMod val="75000"/>
                  </a:schemeClr>
                </a:solidFill>
              </a:rPr>
              <a:t>Conclusions</a:t>
            </a:r>
          </a:p>
        </p:txBody>
      </p:sp>
      <p:sp>
        <p:nvSpPr>
          <p:cNvPr id="4" name="投影片編號版面配置區 3"/>
          <p:cNvSpPr>
            <a:spLocks noGrp="1"/>
          </p:cNvSpPr>
          <p:nvPr>
            <p:ph type="sldNum" sz="quarter" idx="10"/>
          </p:nvPr>
        </p:nvSpPr>
        <p:spPr/>
        <p:txBody>
          <a:bodyPr/>
          <a:lstStyle/>
          <a:p>
            <a:fld id="{060AF508-47E9-4415-93F3-F747458C8D36}" type="slidenum">
              <a:rPr lang="en-US" smtClean="0"/>
              <a:pPr/>
              <a:t>12</a:t>
            </a:fld>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dirty="0"/>
              <a:t>Cu (001</a:t>
            </a:r>
            <a:r>
              <a:rPr lang="en-US" dirty="0" smtClean="0"/>
              <a:t>)/a-SiO</a:t>
            </a:r>
            <a:r>
              <a:rPr lang="en-US" baseline="-25000" dirty="0" smtClean="0"/>
              <a:t>2</a:t>
            </a:r>
            <a:r>
              <a:rPr lang="en-US" dirty="0" smtClean="0"/>
              <a:t> Interfaces</a:t>
            </a:r>
            <a:endParaRPr lang="en-US" dirty="0"/>
          </a:p>
        </p:txBody>
      </p:sp>
      <p:sp>
        <p:nvSpPr>
          <p:cNvPr id="10" name="Content Placeholder 9"/>
          <p:cNvSpPr>
            <a:spLocks noGrp="1"/>
          </p:cNvSpPr>
          <p:nvPr>
            <p:ph idx="1"/>
          </p:nvPr>
        </p:nvSpPr>
        <p:spPr>
          <a:xfrm>
            <a:off x="209550" y="933451"/>
            <a:ext cx="8743950" cy="5353050"/>
          </a:xfrm>
        </p:spPr>
        <p:txBody>
          <a:bodyPr/>
          <a:lstStyle/>
          <a:p>
            <a:r>
              <a:rPr lang="en-US" dirty="0" smtClean="0"/>
              <a:t>Structural properties of the interface</a:t>
            </a:r>
          </a:p>
          <a:p>
            <a:pPr lvl="1"/>
            <a:r>
              <a:rPr lang="en-US" dirty="0" smtClean="0"/>
              <a:t>Oxidation of Cu is limited to the first two Cu layers; formation of Cu</a:t>
            </a:r>
            <a:r>
              <a:rPr lang="en-US" baseline="-25000" dirty="0" smtClean="0"/>
              <a:t>2</a:t>
            </a:r>
            <a:r>
              <a:rPr lang="en-US" dirty="0" smtClean="0"/>
              <a:t>O</a:t>
            </a:r>
          </a:p>
        </p:txBody>
      </p:sp>
      <p:sp>
        <p:nvSpPr>
          <p:cNvPr id="4" name="投影片編號版面配置區 3"/>
          <p:cNvSpPr>
            <a:spLocks noGrp="1"/>
          </p:cNvSpPr>
          <p:nvPr>
            <p:ph type="sldNum" sz="quarter" idx="10"/>
          </p:nvPr>
        </p:nvSpPr>
        <p:spPr/>
        <p:txBody>
          <a:bodyPr/>
          <a:lstStyle/>
          <a:p>
            <a:fld id="{060AF508-47E9-4415-93F3-F747458C8D36}" type="slidenum">
              <a:rPr lang="en-US" smtClean="0"/>
              <a:pPr/>
              <a:t>13</a:t>
            </a:fld>
            <a:endParaRPr lang="en-US"/>
          </a:p>
        </p:txBody>
      </p:sp>
      <p:pic>
        <p:nvPicPr>
          <p:cNvPr id="216066" name="圖片 28" descr="CuaS_q_c1.png"/>
          <p:cNvPicPr>
            <a:picLocks noChangeAspect="1" noChangeArrowheads="1"/>
          </p:cNvPicPr>
          <p:nvPr/>
        </p:nvPicPr>
        <p:blipFill>
          <a:blip r:embed="rId3" cstate="print"/>
          <a:srcRect/>
          <a:stretch>
            <a:fillRect/>
          </a:stretch>
        </p:blipFill>
        <p:spPr bwMode="auto">
          <a:xfrm>
            <a:off x="189135" y="1852973"/>
            <a:ext cx="3811588" cy="3811588"/>
          </a:xfrm>
          <a:prstGeom prst="rect">
            <a:avLst/>
          </a:prstGeom>
          <a:noFill/>
          <a:ln w="9525">
            <a:noFill/>
            <a:miter lim="800000"/>
            <a:headEnd/>
            <a:tailEnd/>
          </a:ln>
        </p:spPr>
      </p:pic>
      <p:graphicFrame>
        <p:nvGraphicFramePr>
          <p:cNvPr id="6" name="表格 5"/>
          <p:cNvGraphicFramePr>
            <a:graphicFrameLocks noGrp="1"/>
          </p:cNvGraphicFramePr>
          <p:nvPr>
            <p:extLst>
              <p:ext uri="{D42A27DB-BD31-4B8C-83A1-F6EECF244321}">
                <p14:modId xmlns:p14="http://schemas.microsoft.com/office/powerpoint/2010/main" val="2928581035"/>
              </p:ext>
            </p:extLst>
          </p:nvPr>
        </p:nvGraphicFramePr>
        <p:xfrm>
          <a:off x="4160564" y="2552690"/>
          <a:ext cx="4890977" cy="1904835"/>
        </p:xfrm>
        <a:graphic>
          <a:graphicData uri="http://schemas.openxmlformats.org/drawingml/2006/table">
            <a:tbl>
              <a:tblPr/>
              <a:tblGrid>
                <a:gridCol w="1774410"/>
                <a:gridCol w="1147314"/>
                <a:gridCol w="1086928"/>
                <a:gridCol w="882325"/>
              </a:tblGrid>
              <a:tr h="380967">
                <a:tc rowSpan="2">
                  <a:txBody>
                    <a:bodyPr/>
                    <a:lstStyle/>
                    <a:p>
                      <a:pPr marL="0" marR="0" algn="ctr">
                        <a:lnSpc>
                          <a:spcPct val="150000"/>
                        </a:lnSpc>
                        <a:spcBef>
                          <a:spcPts val="0"/>
                        </a:spcBef>
                        <a:spcAft>
                          <a:spcPts val="0"/>
                        </a:spcAft>
                      </a:pPr>
                      <a:r>
                        <a:rPr lang="en-US" sz="1600" dirty="0">
                          <a:latin typeface="Times New Roman"/>
                          <a:ea typeface="SimSun"/>
                          <a:cs typeface="Times New Roman"/>
                        </a:rPr>
                        <a:t>Type of interface</a:t>
                      </a: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50000"/>
                        </a:lnSpc>
                        <a:spcBef>
                          <a:spcPts val="0"/>
                        </a:spcBef>
                        <a:spcAft>
                          <a:spcPts val="0"/>
                        </a:spcAft>
                      </a:pPr>
                      <a:r>
                        <a:rPr lang="en-US" sz="1600" dirty="0">
                          <a:latin typeface="Times New Roman"/>
                          <a:ea typeface="SimSun"/>
                          <a:cs typeface="Times New Roman"/>
                        </a:rPr>
                        <a:t>W (J/m</a:t>
                      </a:r>
                      <a:r>
                        <a:rPr lang="en-US" sz="1600" baseline="30000" dirty="0">
                          <a:latin typeface="Times New Roman"/>
                          <a:ea typeface="SimSun"/>
                          <a:cs typeface="Times New Roman"/>
                        </a:rPr>
                        <a:t>2</a:t>
                      </a:r>
                      <a:r>
                        <a:rPr lang="en-US" sz="1600" dirty="0">
                          <a:latin typeface="Times New Roman"/>
                          <a:ea typeface="SimSun"/>
                          <a:cs typeface="Times New Roman"/>
                        </a:rPr>
                        <a:t>)</a:t>
                      </a:r>
                    </a:p>
                  </a:txBody>
                  <a:tcPr marL="73025" marR="73025"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lgn="ctr">
                        <a:lnSpc>
                          <a:spcPct val="150000"/>
                        </a:lnSpc>
                        <a:spcBef>
                          <a:spcPts val="0"/>
                        </a:spcBef>
                        <a:spcAft>
                          <a:spcPts val="0"/>
                        </a:spcAft>
                      </a:pPr>
                      <a:endParaRPr lang="en-US" sz="2000" dirty="0">
                        <a:latin typeface="Times New Roman"/>
                        <a:ea typeface="SimSun"/>
                        <a:cs typeface="Times New Roman"/>
                      </a:endParaRPr>
                    </a:p>
                  </a:txBody>
                  <a:tcPr marL="73025" marR="73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lnSpc>
                          <a:spcPct val="150000"/>
                        </a:lnSpc>
                        <a:spcBef>
                          <a:spcPts val="0"/>
                        </a:spcBef>
                        <a:spcAft>
                          <a:spcPts val="0"/>
                        </a:spcAft>
                      </a:pPr>
                      <a:r>
                        <a:rPr lang="en-US" sz="1600" dirty="0" smtClean="0">
                          <a:latin typeface="Times New Roman"/>
                          <a:ea typeface="SimSun"/>
                          <a:cs typeface="Times New Roman"/>
                        </a:rPr>
                        <a:t>Cu-O (%)</a:t>
                      </a:r>
                      <a:endParaRPr lang="en-US" sz="1600" dirty="0">
                        <a:latin typeface="Times New Roman"/>
                        <a:ea typeface="SimSun"/>
                        <a:cs typeface="Times New Roman"/>
                      </a:endParaRPr>
                    </a:p>
                  </a:txBody>
                  <a:tcPr marL="73025" marR="73025"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0967">
                <a:tc vMerge="1">
                  <a:txBody>
                    <a:bodyPr/>
                    <a:lstStyle/>
                    <a:p>
                      <a:endParaRPr lang="en-US"/>
                    </a:p>
                  </a:txBody>
                  <a:tcPr/>
                </a:tc>
                <a:tc>
                  <a:txBody>
                    <a:bodyPr/>
                    <a:lstStyle/>
                    <a:p>
                      <a:pPr marL="0" marR="0" algn="ctr">
                        <a:lnSpc>
                          <a:spcPct val="150000"/>
                        </a:lnSpc>
                        <a:spcBef>
                          <a:spcPts val="0"/>
                        </a:spcBef>
                        <a:spcAft>
                          <a:spcPts val="0"/>
                        </a:spcAft>
                      </a:pPr>
                      <a:r>
                        <a:rPr lang="en-US" sz="1600">
                          <a:latin typeface="Times New Roman"/>
                          <a:ea typeface="SimSun"/>
                          <a:cs typeface="Times New Roman"/>
                        </a:rPr>
                        <a:t>Exp</a:t>
                      </a:r>
                    </a:p>
                  </a:txBody>
                  <a:tcPr marL="73025" marR="73025"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600" dirty="0">
                          <a:latin typeface="Times New Roman"/>
                          <a:ea typeface="SimSun"/>
                          <a:cs typeface="Times New Roman"/>
                        </a:rPr>
                        <a:t>COMB</a:t>
                      </a:r>
                    </a:p>
                  </a:txBody>
                  <a:tcPr marL="73025" marR="73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lnSpc>
                          <a:spcPct val="150000"/>
                        </a:lnSpc>
                        <a:spcBef>
                          <a:spcPts val="0"/>
                        </a:spcBef>
                        <a:spcAft>
                          <a:spcPts val="0"/>
                        </a:spcAft>
                      </a:pPr>
                      <a:endParaRPr lang="en-US" sz="2000" dirty="0">
                        <a:latin typeface="Times New Roman"/>
                        <a:ea typeface="SimSun"/>
                        <a:cs typeface="Times New Roman"/>
                      </a:endParaRPr>
                    </a:p>
                  </a:txBody>
                  <a:tcPr marL="73025" marR="73025"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0967">
                <a:tc>
                  <a:txBody>
                    <a:bodyPr/>
                    <a:lstStyle/>
                    <a:p>
                      <a:pPr marL="0" marR="0" algn="ctr">
                        <a:lnSpc>
                          <a:spcPct val="150000"/>
                        </a:lnSpc>
                        <a:spcBef>
                          <a:spcPts val="0"/>
                        </a:spcBef>
                        <a:spcAft>
                          <a:spcPts val="0"/>
                        </a:spcAft>
                      </a:pPr>
                      <a:r>
                        <a:rPr lang="en-US" sz="1600">
                          <a:latin typeface="Times New Roman"/>
                          <a:ea typeface="SimSun"/>
                          <a:cs typeface="Times New Roman"/>
                        </a:rPr>
                        <a:t>Cu/a-SiO</a:t>
                      </a:r>
                      <a:r>
                        <a:rPr lang="en-US" sz="1600" baseline="-25000">
                          <a:latin typeface="Times New Roman"/>
                          <a:ea typeface="SimSun"/>
                          <a:cs typeface="Times New Roman"/>
                        </a:rPr>
                        <a:t>2 </a:t>
                      </a:r>
                      <a:r>
                        <a:rPr lang="en-US" sz="1600">
                          <a:latin typeface="Times New Roman"/>
                          <a:ea typeface="SimSun"/>
                          <a:cs typeface="Times New Roman"/>
                        </a:rPr>
                        <a:t>+ 0 V</a:t>
                      </a:r>
                      <a:r>
                        <a:rPr lang="en-US" sz="1600" baseline="-25000">
                          <a:latin typeface="Times New Roman"/>
                          <a:ea typeface="SimSun"/>
                          <a:cs typeface="Times New Roman"/>
                        </a:rPr>
                        <a:t>O </a:t>
                      </a:r>
                      <a:endParaRPr lang="en-US" sz="1600">
                        <a:latin typeface="Times New Roman"/>
                        <a:ea typeface="SimSun"/>
                        <a:cs typeface="Times New Roman"/>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gn="ctr">
                        <a:lnSpc>
                          <a:spcPct val="150000"/>
                        </a:lnSpc>
                        <a:spcBef>
                          <a:spcPts val="0"/>
                        </a:spcBef>
                        <a:spcAft>
                          <a:spcPts val="0"/>
                        </a:spcAft>
                      </a:pPr>
                      <a:r>
                        <a:rPr lang="en-US" sz="1600" dirty="0">
                          <a:latin typeface="Times New Roman"/>
                          <a:ea typeface="SimSun"/>
                          <a:cs typeface="Times New Roman"/>
                        </a:rPr>
                        <a:t>0.5 - 1.2 </a:t>
                      </a:r>
                      <a:r>
                        <a:rPr lang="en-US" sz="1600" baseline="30000" dirty="0" smtClean="0">
                          <a:latin typeface="Times New Roman"/>
                          <a:ea typeface="SimSun"/>
                          <a:cs typeface="Times New Roman"/>
                        </a:rPr>
                        <a:t>b</a:t>
                      </a:r>
                      <a:endParaRPr lang="en-US" sz="1600" dirty="0">
                        <a:latin typeface="Times New Roman"/>
                        <a:ea typeface="SimSun"/>
                        <a:cs typeface="Times New Roman"/>
                      </a:endParaRPr>
                    </a:p>
                    <a:p>
                      <a:pPr marL="0" marR="0" algn="ctr">
                        <a:lnSpc>
                          <a:spcPct val="150000"/>
                        </a:lnSpc>
                        <a:spcBef>
                          <a:spcPts val="0"/>
                        </a:spcBef>
                        <a:spcAft>
                          <a:spcPts val="0"/>
                        </a:spcAft>
                      </a:pPr>
                      <a:r>
                        <a:rPr lang="en-US" sz="1600" dirty="0">
                          <a:latin typeface="Times New Roman"/>
                          <a:ea typeface="SimSun"/>
                          <a:cs typeface="Times New Roman"/>
                        </a:rPr>
                        <a:t>0.6 - 1.4 </a:t>
                      </a:r>
                      <a:r>
                        <a:rPr lang="en-US" sz="1600" baseline="30000" dirty="0" smtClean="0">
                          <a:latin typeface="Times New Roman"/>
                          <a:ea typeface="SimSun"/>
                          <a:cs typeface="Times New Roman"/>
                        </a:rPr>
                        <a:t>c</a:t>
                      </a:r>
                      <a:endParaRPr lang="en-US" sz="1600" dirty="0">
                        <a:latin typeface="Times New Roman"/>
                        <a:ea typeface="SimSun"/>
                        <a:cs typeface="Times New Roman"/>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600" dirty="0">
                          <a:latin typeface="Times New Roman"/>
                          <a:ea typeface="SimSun"/>
                          <a:cs typeface="Times New Roman"/>
                        </a:rPr>
                        <a:t>1.810</a:t>
                      </a: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600" dirty="0" smtClean="0">
                          <a:latin typeface="Times New Roman"/>
                          <a:ea typeface="SimSun"/>
                          <a:cs typeface="Times New Roman"/>
                        </a:rPr>
                        <a:t>22</a:t>
                      </a:r>
                      <a:endParaRPr lang="en-US" sz="1600" dirty="0">
                        <a:latin typeface="Times New Roman"/>
                        <a:ea typeface="SimSun"/>
                        <a:cs typeface="Times New Roman"/>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0967">
                <a:tc>
                  <a:txBody>
                    <a:bodyPr/>
                    <a:lstStyle/>
                    <a:p>
                      <a:pPr marL="0" marR="0" algn="ctr">
                        <a:lnSpc>
                          <a:spcPct val="150000"/>
                        </a:lnSpc>
                        <a:spcBef>
                          <a:spcPts val="0"/>
                        </a:spcBef>
                        <a:spcAft>
                          <a:spcPts val="0"/>
                        </a:spcAft>
                      </a:pPr>
                      <a:r>
                        <a:rPr lang="en-US" sz="1600">
                          <a:latin typeface="Times New Roman"/>
                          <a:ea typeface="SimSun"/>
                          <a:cs typeface="Times New Roman"/>
                        </a:rPr>
                        <a:t>Cu/a-SiO</a:t>
                      </a:r>
                      <a:r>
                        <a:rPr lang="en-US" sz="1600" baseline="-25000">
                          <a:latin typeface="Times New Roman"/>
                          <a:ea typeface="SimSun"/>
                          <a:cs typeface="Times New Roman"/>
                        </a:rPr>
                        <a:t>2 </a:t>
                      </a:r>
                      <a:r>
                        <a:rPr lang="en-US" sz="1600">
                          <a:latin typeface="Times New Roman"/>
                          <a:ea typeface="SimSun"/>
                          <a:cs typeface="Times New Roman"/>
                        </a:rPr>
                        <a:t>+ 10 V</a:t>
                      </a:r>
                      <a:r>
                        <a:rPr lang="en-US" sz="1600" baseline="-25000">
                          <a:latin typeface="Times New Roman"/>
                          <a:ea typeface="SimSun"/>
                          <a:cs typeface="Times New Roman"/>
                        </a:rPr>
                        <a:t>O</a:t>
                      </a:r>
                      <a:endParaRPr lang="en-US" sz="1600">
                        <a:latin typeface="Times New Roman"/>
                        <a:ea typeface="SimSun"/>
                        <a:cs typeface="Times New Roman"/>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0" marR="0" algn="ctr">
                        <a:lnSpc>
                          <a:spcPct val="150000"/>
                        </a:lnSpc>
                        <a:spcBef>
                          <a:spcPts val="0"/>
                        </a:spcBef>
                        <a:spcAft>
                          <a:spcPts val="0"/>
                        </a:spcAft>
                      </a:pPr>
                      <a:r>
                        <a:rPr lang="en-US" sz="1600" dirty="0">
                          <a:latin typeface="Times New Roman"/>
                          <a:ea typeface="SimSun"/>
                          <a:cs typeface="Times New Roman"/>
                        </a:rPr>
                        <a:t>0.629</a:t>
                      </a: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600" dirty="0" smtClean="0">
                          <a:latin typeface="Times New Roman"/>
                          <a:ea typeface="SimSun"/>
                          <a:cs typeface="Times New Roman"/>
                        </a:rPr>
                        <a:t>13</a:t>
                      </a:r>
                      <a:endParaRPr lang="en-US" sz="1600" dirty="0">
                        <a:latin typeface="Times New Roman"/>
                        <a:ea typeface="SimSun"/>
                        <a:cs typeface="Times New Roman"/>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0967">
                <a:tc>
                  <a:txBody>
                    <a:bodyPr/>
                    <a:lstStyle/>
                    <a:p>
                      <a:pPr marL="0" marR="0" algn="ctr">
                        <a:lnSpc>
                          <a:spcPct val="150000"/>
                        </a:lnSpc>
                        <a:spcBef>
                          <a:spcPts val="0"/>
                        </a:spcBef>
                        <a:spcAft>
                          <a:spcPts val="0"/>
                        </a:spcAft>
                      </a:pPr>
                      <a:r>
                        <a:rPr lang="en-US" sz="1600">
                          <a:latin typeface="Times New Roman"/>
                          <a:ea typeface="SimSun"/>
                          <a:cs typeface="Times New Roman"/>
                        </a:rPr>
                        <a:t>Cu/a-SiO</a:t>
                      </a:r>
                      <a:r>
                        <a:rPr lang="en-US" sz="1600" baseline="-25000">
                          <a:latin typeface="Times New Roman"/>
                          <a:ea typeface="SimSun"/>
                          <a:cs typeface="Times New Roman"/>
                        </a:rPr>
                        <a:t>2 </a:t>
                      </a:r>
                      <a:r>
                        <a:rPr lang="en-US" sz="1600">
                          <a:latin typeface="Times New Roman"/>
                          <a:ea typeface="SimSun"/>
                          <a:cs typeface="Times New Roman"/>
                        </a:rPr>
                        <a:t>+ 20 V</a:t>
                      </a:r>
                      <a:r>
                        <a:rPr lang="en-US" sz="1600" baseline="-25000">
                          <a:latin typeface="Times New Roman"/>
                          <a:ea typeface="SimSun"/>
                          <a:cs typeface="Times New Roman"/>
                        </a:rPr>
                        <a:t>O</a:t>
                      </a:r>
                      <a:endParaRPr lang="en-US" sz="1600">
                        <a:latin typeface="Times New Roman"/>
                        <a:ea typeface="SimSun"/>
                        <a:cs typeface="Times New Roman"/>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0" marR="0" algn="ctr">
                        <a:lnSpc>
                          <a:spcPct val="150000"/>
                        </a:lnSpc>
                        <a:spcBef>
                          <a:spcPts val="0"/>
                        </a:spcBef>
                        <a:spcAft>
                          <a:spcPts val="0"/>
                        </a:spcAft>
                      </a:pPr>
                      <a:r>
                        <a:rPr lang="en-US" sz="1600" dirty="0">
                          <a:latin typeface="Times New Roman"/>
                          <a:ea typeface="SimSun"/>
                          <a:cs typeface="Times New Roman"/>
                        </a:rPr>
                        <a:t>0.289</a:t>
                      </a: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600" dirty="0" smtClean="0">
                          <a:latin typeface="Times New Roman"/>
                          <a:ea typeface="SimSun"/>
                          <a:cs typeface="Times New Roman"/>
                        </a:rPr>
                        <a:t>11</a:t>
                      </a:r>
                      <a:endParaRPr lang="en-US" sz="1600" dirty="0">
                        <a:latin typeface="Times New Roman"/>
                        <a:ea typeface="SimSun"/>
                        <a:cs typeface="Times New Roman"/>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7" name="TextBox 7"/>
          <p:cNvSpPr txBox="1">
            <a:spLocks noChangeArrowheads="1"/>
          </p:cNvSpPr>
          <p:nvPr/>
        </p:nvSpPr>
        <p:spPr bwMode="auto">
          <a:xfrm>
            <a:off x="231775" y="5760903"/>
            <a:ext cx="8912225" cy="577081"/>
          </a:xfrm>
          <a:prstGeom prst="rect">
            <a:avLst/>
          </a:prstGeom>
          <a:noFill/>
          <a:ln w="9525">
            <a:noFill/>
            <a:miter lim="800000"/>
            <a:headEnd/>
            <a:tailEnd/>
          </a:ln>
        </p:spPr>
        <p:txBody>
          <a:bodyPr>
            <a:spAutoFit/>
          </a:bodyPr>
          <a:lstStyle/>
          <a:p>
            <a:pPr marL="342900" indent="-342900" algn="r"/>
            <a:r>
              <a:rPr lang="en-US" sz="1050" baseline="30000" dirty="0" smtClean="0">
                <a:solidFill>
                  <a:srgbClr val="000066"/>
                </a:solidFill>
              </a:rPr>
              <a:t>a </a:t>
            </a:r>
            <a:r>
              <a:rPr lang="en-US" sz="1050" dirty="0" smtClean="0">
                <a:solidFill>
                  <a:srgbClr val="000066"/>
                </a:solidFill>
              </a:rPr>
              <a:t>T.-R. Shan, B. D. Devine, S. R. Phillpot, and S. B. Sinnott, </a:t>
            </a:r>
            <a:r>
              <a:rPr lang="en-US" sz="1050" b="1" i="1" dirty="0" smtClean="0">
                <a:solidFill>
                  <a:srgbClr val="000066"/>
                </a:solidFill>
              </a:rPr>
              <a:t>Phys. Rev. B</a:t>
            </a:r>
            <a:r>
              <a:rPr lang="en-US" sz="1050" dirty="0" smtClean="0">
                <a:solidFill>
                  <a:srgbClr val="000066"/>
                </a:solidFill>
              </a:rPr>
              <a:t> 83 115327 (2011).</a:t>
            </a:r>
            <a:endParaRPr lang="en-US" sz="1050" baseline="30000" dirty="0" smtClean="0">
              <a:solidFill>
                <a:srgbClr val="000066"/>
              </a:solidFill>
            </a:endParaRPr>
          </a:p>
          <a:p>
            <a:pPr marL="342900" indent="-342900" algn="r"/>
            <a:r>
              <a:rPr lang="en-US" sz="1050" baseline="30000" dirty="0" smtClean="0">
                <a:solidFill>
                  <a:srgbClr val="000066"/>
                </a:solidFill>
              </a:rPr>
              <a:t>b </a:t>
            </a:r>
            <a:r>
              <a:rPr lang="en-US" sz="1050" dirty="0" smtClean="0">
                <a:solidFill>
                  <a:srgbClr val="000066"/>
                </a:solidFill>
              </a:rPr>
              <a:t>T. S. Oh, R. M. Cannon, and R. O. Ritchie, </a:t>
            </a:r>
            <a:r>
              <a:rPr lang="en-US" sz="1050" b="1" i="1" dirty="0" smtClean="0">
                <a:solidFill>
                  <a:srgbClr val="000066"/>
                </a:solidFill>
              </a:rPr>
              <a:t>J. Am. Ceram. Soc</a:t>
            </a:r>
            <a:r>
              <a:rPr lang="en-US" sz="1050" dirty="0" smtClean="0">
                <a:solidFill>
                  <a:srgbClr val="000066"/>
                </a:solidFill>
              </a:rPr>
              <a:t>. 70, C352 (1987).</a:t>
            </a:r>
          </a:p>
          <a:p>
            <a:pPr marL="342900" indent="-342900" algn="r"/>
            <a:r>
              <a:rPr lang="en-US" sz="1050" baseline="30000" dirty="0" smtClean="0">
                <a:solidFill>
                  <a:srgbClr val="000066"/>
                </a:solidFill>
              </a:rPr>
              <a:t>c </a:t>
            </a:r>
            <a:r>
              <a:rPr lang="en-US" sz="1050" dirty="0" smtClean="0">
                <a:solidFill>
                  <a:srgbClr val="000066"/>
                </a:solidFill>
              </a:rPr>
              <a:t>M. Z. Pang and S. P. Baker, </a:t>
            </a:r>
            <a:r>
              <a:rPr lang="en-US" sz="1050" b="1" i="1" dirty="0" smtClean="0">
                <a:solidFill>
                  <a:srgbClr val="000066"/>
                </a:solidFill>
              </a:rPr>
              <a:t>J. Mater. Res</a:t>
            </a:r>
            <a:r>
              <a:rPr lang="en-US" sz="1050" dirty="0" smtClean="0">
                <a:solidFill>
                  <a:srgbClr val="000066"/>
                </a:solidFill>
              </a:rPr>
              <a:t>. 20, 2420 (2005).</a:t>
            </a:r>
          </a:p>
        </p:txBody>
      </p:sp>
      <p:sp>
        <p:nvSpPr>
          <p:cNvPr id="8" name="文字方塊 7"/>
          <p:cNvSpPr txBox="1"/>
          <p:nvPr/>
        </p:nvSpPr>
        <p:spPr>
          <a:xfrm>
            <a:off x="4142862" y="4523017"/>
            <a:ext cx="4792607" cy="1354217"/>
          </a:xfrm>
          <a:prstGeom prst="rect">
            <a:avLst/>
          </a:prstGeom>
          <a:noFill/>
        </p:spPr>
        <p:txBody>
          <a:bodyPr wrap="square" rtlCol="0">
            <a:spAutoFit/>
          </a:bodyPr>
          <a:lstStyle/>
          <a:p>
            <a:pPr marL="342900" lvl="1" indent="-342900">
              <a:spcAft>
                <a:spcPts val="1200"/>
              </a:spcAft>
              <a:buFont typeface="Arial" pitchFamily="34" charset="0"/>
              <a:buChar char="•"/>
            </a:pPr>
            <a:r>
              <a:rPr lang="en-US" sz="1800" dirty="0"/>
              <a:t>Cu-O bonds play crucial roles </a:t>
            </a:r>
            <a:r>
              <a:rPr lang="en-US" sz="1800" dirty="0" smtClean="0"/>
              <a:t>in adhesion of the interface</a:t>
            </a:r>
          </a:p>
          <a:p>
            <a:pPr marL="342900" indent="-342900">
              <a:spcAft>
                <a:spcPts val="1200"/>
              </a:spcAft>
              <a:buFont typeface="Arial" pitchFamily="34" charset="0"/>
              <a:buChar char="•"/>
            </a:pPr>
            <a:r>
              <a:rPr lang="en-US" sz="1800" dirty="0" smtClean="0"/>
              <a:t>Adhesion of Cu/dielectric layer decreases with O defects</a:t>
            </a:r>
          </a:p>
        </p:txBody>
      </p:sp>
      <p:sp>
        <p:nvSpPr>
          <p:cNvPr id="9" name="文字方塊 8"/>
          <p:cNvSpPr txBox="1"/>
          <p:nvPr/>
        </p:nvSpPr>
        <p:spPr>
          <a:xfrm>
            <a:off x="4065225" y="1852973"/>
            <a:ext cx="4870244" cy="707886"/>
          </a:xfrm>
          <a:prstGeom prst="rect">
            <a:avLst/>
          </a:prstGeom>
          <a:noFill/>
        </p:spPr>
        <p:txBody>
          <a:bodyPr wrap="none" rtlCol="0">
            <a:spAutoFit/>
          </a:bodyPr>
          <a:lstStyle/>
          <a:p>
            <a:pPr>
              <a:buClr>
                <a:srgbClr val="FF0000"/>
              </a:buClr>
              <a:buFont typeface="Arial" pitchFamily="34" charset="0"/>
              <a:buChar char="•"/>
            </a:pPr>
            <a:r>
              <a:rPr lang="en-US" dirty="0" smtClean="0">
                <a:solidFill>
                  <a:srgbClr val="000099"/>
                </a:solidFill>
              </a:rPr>
              <a:t>  </a:t>
            </a:r>
            <a:r>
              <a:rPr lang="en-US" dirty="0" smtClean="0">
                <a:solidFill>
                  <a:srgbClr val="000066"/>
                </a:solidFill>
              </a:rPr>
              <a:t>Introduced O vacancies at the interface</a:t>
            </a:r>
          </a:p>
          <a:p>
            <a:pPr lvl="1">
              <a:buFont typeface="Arial" pitchFamily="34" charset="0"/>
              <a:buChar char="•"/>
            </a:pPr>
            <a:r>
              <a:rPr lang="en-US" dirty="0" smtClean="0">
                <a:solidFill>
                  <a:srgbClr val="000066"/>
                </a:solidFill>
              </a:rPr>
              <a:t>  0, 10 and 20 V</a:t>
            </a:r>
            <a:r>
              <a:rPr lang="en-US" baseline="-25000" dirty="0" smtClean="0">
                <a:solidFill>
                  <a:srgbClr val="000066"/>
                </a:solidFill>
              </a:rPr>
              <a:t>O</a:t>
            </a:r>
            <a:endParaRPr lang="en-US" baseline="-25000" dirty="0">
              <a:solidFill>
                <a:srgbClr val="000066"/>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sz="3200" dirty="0" smtClean="0"/>
              <a:t>Cu(100) [</a:t>
            </a:r>
            <a:r>
              <a:rPr lang="en-US" sz="3200" dirty="0" smtClean="0">
                <a:solidFill>
                  <a:schemeClr val="tx1"/>
                </a:solidFill>
              </a:rPr>
              <a:t>001</a:t>
            </a:r>
            <a:r>
              <a:rPr lang="en-US" sz="3200" dirty="0" smtClean="0"/>
              <a:t>]∥Cu</a:t>
            </a:r>
            <a:r>
              <a:rPr lang="en-US" sz="3200" baseline="-25000" dirty="0" smtClean="0"/>
              <a:t>2</a:t>
            </a:r>
            <a:r>
              <a:rPr lang="en-US" sz="3200" dirty="0" smtClean="0"/>
              <a:t>O(111)[</a:t>
            </a:r>
            <a:r>
              <a:rPr lang="en-US" sz="3200" dirty="0" smtClean="0">
                <a:solidFill>
                  <a:schemeClr val="tx1"/>
                </a:solidFill>
                <a:latin typeface="Times New Roman" pitchFamily="18" charset="0"/>
                <a:cs typeface="Times New Roman" pitchFamily="18" charset="0"/>
              </a:rPr>
              <a:t>112</a:t>
            </a:r>
            <a:r>
              <a:rPr lang="en-US" sz="3200" dirty="0" smtClean="0"/>
              <a:t>] Interface</a:t>
            </a:r>
            <a:endParaRPr lang="en-US" sz="3200" dirty="0"/>
          </a:p>
        </p:txBody>
      </p:sp>
      <p:sp>
        <p:nvSpPr>
          <p:cNvPr id="3" name="內容版面配置區 2"/>
          <p:cNvSpPr>
            <a:spLocks noGrp="1"/>
          </p:cNvSpPr>
          <p:nvPr>
            <p:ph idx="1"/>
          </p:nvPr>
        </p:nvSpPr>
        <p:spPr>
          <a:xfrm>
            <a:off x="4500748" y="1128156"/>
            <a:ext cx="4452752" cy="4821382"/>
          </a:xfrm>
        </p:spPr>
        <p:txBody>
          <a:bodyPr/>
          <a:lstStyle/>
          <a:p>
            <a:r>
              <a:rPr lang="en-US" dirty="0" smtClean="0"/>
              <a:t>Electrochemically deposited Cu</a:t>
            </a:r>
            <a:r>
              <a:rPr lang="en-US" baseline="-25000" dirty="0" smtClean="0"/>
              <a:t>2</a:t>
            </a:r>
            <a:r>
              <a:rPr lang="en-US" dirty="0" smtClean="0"/>
              <a:t>O film grows in (111) direction on Cu(100)</a:t>
            </a:r>
          </a:p>
          <a:p>
            <a:pPr lvl="1"/>
            <a:r>
              <a:rPr lang="en-US" dirty="0" smtClean="0"/>
              <a:t>Atomically sharp, semi-coherent</a:t>
            </a:r>
          </a:p>
          <a:p>
            <a:r>
              <a:rPr lang="en-US" dirty="0" err="1" smtClean="0"/>
              <a:t>Modelled</a:t>
            </a:r>
            <a:r>
              <a:rPr lang="en-US" dirty="0" smtClean="0"/>
              <a:t> with COMB potential</a:t>
            </a:r>
          </a:p>
          <a:p>
            <a:pPr lvl="1"/>
            <a:r>
              <a:rPr lang="en-US" dirty="0" smtClean="0"/>
              <a:t>Coherent, 3.6% lattice mismatch</a:t>
            </a:r>
          </a:p>
          <a:p>
            <a:pPr lvl="1"/>
            <a:r>
              <a:rPr lang="en-US" dirty="0" smtClean="0"/>
              <a:t>Negligible charge transfer between phases</a:t>
            </a:r>
          </a:p>
          <a:p>
            <a:pPr lvl="1"/>
            <a:r>
              <a:rPr lang="en-US" dirty="0" smtClean="0"/>
              <a:t>No unphysical charge leaks</a:t>
            </a:r>
          </a:p>
          <a:p>
            <a:pPr lvl="1"/>
            <a:r>
              <a:rPr lang="en-US" dirty="0" smtClean="0"/>
              <a:t>May be applied to study Cu</a:t>
            </a:r>
            <a:r>
              <a:rPr lang="en-US" baseline="-25000" dirty="0" smtClean="0"/>
              <a:t>2</a:t>
            </a:r>
            <a:r>
              <a:rPr lang="en-US" dirty="0" smtClean="0"/>
              <a:t>O growth on Cu surfaces</a:t>
            </a:r>
          </a:p>
        </p:txBody>
      </p:sp>
      <p:sp>
        <p:nvSpPr>
          <p:cNvPr id="4" name="投影片編號版面配置區 3"/>
          <p:cNvSpPr>
            <a:spLocks noGrp="1"/>
          </p:cNvSpPr>
          <p:nvPr>
            <p:ph type="sldNum" sz="quarter" idx="10"/>
          </p:nvPr>
        </p:nvSpPr>
        <p:spPr/>
        <p:txBody>
          <a:bodyPr/>
          <a:lstStyle/>
          <a:p>
            <a:pPr>
              <a:defRPr/>
            </a:pPr>
            <a:fld id="{060AF508-47E9-4415-93F3-F747458C8D36}" type="slidenum">
              <a:rPr lang="en-US" smtClean="0"/>
              <a:pPr>
                <a:defRPr/>
              </a:pPr>
              <a:t>14</a:t>
            </a:fld>
            <a:endParaRPr lang="en-US"/>
          </a:p>
        </p:txBody>
      </p:sp>
      <p:pic>
        <p:nvPicPr>
          <p:cNvPr id="5" name="Picture 36" descr="1258"/>
          <p:cNvPicPr>
            <a:picLocks noChangeAspect="1"/>
          </p:cNvPicPr>
          <p:nvPr/>
        </p:nvPicPr>
        <p:blipFill>
          <a:blip r:embed="rId3" cstate="print"/>
          <a:srcRect t="7680"/>
          <a:stretch>
            <a:fillRect/>
          </a:stretch>
        </p:blipFill>
        <p:spPr bwMode="auto">
          <a:xfrm>
            <a:off x="322616" y="1093834"/>
            <a:ext cx="4133850" cy="3297555"/>
          </a:xfrm>
          <a:prstGeom prst="rect">
            <a:avLst/>
          </a:prstGeom>
          <a:noFill/>
          <a:ln w="9525">
            <a:noFill/>
            <a:miter lim="800000"/>
            <a:headEnd/>
            <a:tailEnd/>
          </a:ln>
        </p:spPr>
      </p:pic>
      <p:sp>
        <p:nvSpPr>
          <p:cNvPr id="6" name="Rectangle 11"/>
          <p:cNvSpPr/>
          <p:nvPr/>
        </p:nvSpPr>
        <p:spPr>
          <a:xfrm>
            <a:off x="3657600" y="5866411"/>
            <a:ext cx="5486400" cy="461665"/>
          </a:xfrm>
          <a:prstGeom prst="rect">
            <a:avLst/>
          </a:prstGeom>
        </p:spPr>
        <p:txBody>
          <a:bodyPr wrap="square">
            <a:spAutoFit/>
          </a:bodyPr>
          <a:lstStyle/>
          <a:p>
            <a:r>
              <a:rPr lang="en-US" sz="1200" dirty="0" smtClean="0">
                <a:solidFill>
                  <a:srgbClr val="C00000"/>
                </a:solidFill>
              </a:rPr>
              <a:t>B. D. Devine, T.-R. Shan, Y.-T. Cheng, M.-Y. Lee, A. J. </a:t>
            </a:r>
            <a:r>
              <a:rPr lang="en-US" sz="1200" dirty="0" err="1" smtClean="0">
                <a:solidFill>
                  <a:srgbClr val="C00000"/>
                </a:solidFill>
              </a:rPr>
              <a:t>McGaughey</a:t>
            </a:r>
            <a:r>
              <a:rPr lang="en-US" sz="1200" dirty="0" smtClean="0">
                <a:solidFill>
                  <a:srgbClr val="C00000"/>
                </a:solidFill>
              </a:rPr>
              <a:t>, S</a:t>
            </a:r>
            <a:r>
              <a:rPr lang="en-US" sz="1200" dirty="0">
                <a:solidFill>
                  <a:srgbClr val="C00000"/>
                </a:solidFill>
              </a:rPr>
              <a:t>. R. </a:t>
            </a:r>
            <a:r>
              <a:rPr lang="en-US" sz="1200" dirty="0" err="1">
                <a:solidFill>
                  <a:srgbClr val="C00000"/>
                </a:solidFill>
              </a:rPr>
              <a:t>Phillpot</a:t>
            </a:r>
            <a:r>
              <a:rPr lang="en-US" sz="1200" dirty="0">
                <a:solidFill>
                  <a:srgbClr val="C00000"/>
                </a:solidFill>
              </a:rPr>
              <a:t>, and S. B. Sinnott, </a:t>
            </a:r>
            <a:r>
              <a:rPr lang="en-US" sz="1200" dirty="0" smtClean="0">
                <a:solidFill>
                  <a:srgbClr val="C00000"/>
                </a:solidFill>
              </a:rPr>
              <a:t>Phys. Rev. B, in press</a:t>
            </a:r>
            <a:endParaRPr lang="en-US" sz="1200" dirty="0">
              <a:solidFill>
                <a:srgbClr val="C00000"/>
              </a:solidFill>
            </a:endParaRPr>
          </a:p>
        </p:txBody>
      </p:sp>
      <p:sp>
        <p:nvSpPr>
          <p:cNvPr id="7" name="文字方塊 6"/>
          <p:cNvSpPr txBox="1"/>
          <p:nvPr/>
        </p:nvSpPr>
        <p:spPr>
          <a:xfrm>
            <a:off x="724395" y="4583875"/>
            <a:ext cx="3358612" cy="1015663"/>
          </a:xfrm>
          <a:prstGeom prst="rect">
            <a:avLst/>
          </a:prstGeom>
          <a:noFill/>
        </p:spPr>
        <p:txBody>
          <a:bodyPr wrap="none" rtlCol="0">
            <a:spAutoFit/>
          </a:bodyPr>
          <a:lstStyle/>
          <a:p>
            <a:r>
              <a:rPr lang="en-US" dirty="0" smtClean="0">
                <a:solidFill>
                  <a:srgbClr val="C00000"/>
                </a:solidFill>
              </a:rPr>
              <a:t>Interface adhesion strength:</a:t>
            </a:r>
          </a:p>
          <a:p>
            <a:r>
              <a:rPr lang="en-US" dirty="0" smtClean="0">
                <a:solidFill>
                  <a:srgbClr val="C00000"/>
                </a:solidFill>
              </a:rPr>
              <a:t>   DFT:       1.96 J/m</a:t>
            </a:r>
            <a:r>
              <a:rPr lang="en-US" baseline="30000" dirty="0" smtClean="0">
                <a:solidFill>
                  <a:srgbClr val="C00000"/>
                </a:solidFill>
              </a:rPr>
              <a:t>2</a:t>
            </a:r>
          </a:p>
          <a:p>
            <a:r>
              <a:rPr lang="en-US" dirty="0" smtClean="0">
                <a:solidFill>
                  <a:srgbClr val="C00000"/>
                </a:solidFill>
              </a:rPr>
              <a:t>   COMB:   2.77 J/m</a:t>
            </a:r>
            <a:r>
              <a:rPr lang="en-US" baseline="30000" dirty="0" smtClean="0">
                <a:solidFill>
                  <a:srgbClr val="C00000"/>
                </a:solidFill>
              </a:rPr>
              <a:t>2</a:t>
            </a:r>
            <a:endParaRPr lang="en-US" baseline="30000" dirty="0">
              <a:solidFill>
                <a:srgbClr val="C00000"/>
              </a:solidFill>
            </a:endParaRPr>
          </a:p>
        </p:txBody>
      </p:sp>
      <p:graphicFrame>
        <p:nvGraphicFramePr>
          <p:cNvPr id="13" name="物件 12"/>
          <p:cNvGraphicFramePr>
            <a:graphicFrameLocks noChangeAspect="1"/>
          </p:cNvGraphicFramePr>
          <p:nvPr>
            <p:extLst>
              <p:ext uri="{D42A27DB-BD31-4B8C-83A1-F6EECF244321}">
                <p14:modId xmlns:p14="http://schemas.microsoft.com/office/powerpoint/2010/main" val="2671303902"/>
              </p:ext>
            </p:extLst>
          </p:nvPr>
        </p:nvGraphicFramePr>
        <p:xfrm>
          <a:off x="5411158" y="68097"/>
          <a:ext cx="311150" cy="547688"/>
        </p:xfrm>
        <a:graphic>
          <a:graphicData uri="http://schemas.openxmlformats.org/presentationml/2006/ole">
            <mc:AlternateContent xmlns:mc="http://schemas.openxmlformats.org/markup-compatibility/2006">
              <mc:Choice xmlns:v="urn:schemas-microsoft-com:vml" Requires="v">
                <p:oleObj spid="_x0000_s623641" name="方程式" r:id="rId4" imgW="126720" imgH="190440" progId="Equation.3">
                  <p:embed/>
                </p:oleObj>
              </mc:Choice>
              <mc:Fallback>
                <p:oleObj name="方程式" r:id="rId4" imgW="126720" imgH="190440" progId="Equation.3">
                  <p:embed/>
                  <p:pic>
                    <p:nvPicPr>
                      <p:cNvPr id="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1158" y="68097"/>
                        <a:ext cx="311150" cy="547688"/>
                      </a:xfrm>
                      <a:prstGeom prst="rect">
                        <a:avLst/>
                      </a:prstGeom>
                      <a:solidFill>
                        <a:schemeClr val="bg1"/>
                      </a:solidFill>
                    </p:spPr>
                  </p:pic>
                </p:oleObj>
              </mc:Fallback>
            </mc:AlternateContent>
          </a:graphicData>
        </a:graphic>
      </p:graphicFrame>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dirty="0" smtClean="0"/>
              <a:t>Nanoindentation of Si/a-SiO</a:t>
            </a:r>
            <a:r>
              <a:rPr lang="en-US" baseline="-25000" dirty="0" smtClean="0"/>
              <a:t>2</a:t>
            </a:r>
            <a:endParaRPr lang="en-US" baseline="-25000" dirty="0"/>
          </a:p>
        </p:txBody>
      </p:sp>
      <p:sp>
        <p:nvSpPr>
          <p:cNvPr id="3" name="內容版面配置區 2"/>
          <p:cNvSpPr>
            <a:spLocks noGrp="1"/>
          </p:cNvSpPr>
          <p:nvPr>
            <p:ph idx="1"/>
          </p:nvPr>
        </p:nvSpPr>
        <p:spPr>
          <a:xfrm>
            <a:off x="752474" y="952501"/>
            <a:ext cx="7639051" cy="5276849"/>
          </a:xfrm>
        </p:spPr>
        <p:txBody>
          <a:bodyPr/>
          <a:lstStyle/>
          <a:p>
            <a:r>
              <a:rPr lang="en-US" dirty="0" smtClean="0"/>
              <a:t>Snapshot of the system</a:t>
            </a:r>
          </a:p>
          <a:p>
            <a:pPr lvl="1"/>
            <a:endParaRPr lang="en-US" sz="1800" dirty="0" smtClean="0"/>
          </a:p>
          <a:p>
            <a:pPr lvl="1"/>
            <a:endParaRPr lang="en-US" sz="1800" dirty="0" smtClean="0"/>
          </a:p>
          <a:p>
            <a:pPr lvl="1">
              <a:buNone/>
            </a:pPr>
            <a:endParaRPr lang="en-US" sz="1800" dirty="0" smtClean="0"/>
          </a:p>
          <a:p>
            <a:pPr lvl="1">
              <a:buNone/>
            </a:pPr>
            <a:endParaRPr lang="en-US" sz="1800" dirty="0" smtClean="0"/>
          </a:p>
          <a:p>
            <a:pPr lvl="1">
              <a:buNone/>
            </a:pPr>
            <a:endParaRPr lang="en-US" sz="1800" dirty="0" smtClean="0"/>
          </a:p>
          <a:p>
            <a:pPr lvl="1">
              <a:buNone/>
            </a:pPr>
            <a:endParaRPr lang="en-US" sz="1800" dirty="0" smtClean="0"/>
          </a:p>
          <a:p>
            <a:pPr lvl="1"/>
            <a:endParaRPr lang="en-US" sz="1800" dirty="0" smtClean="0"/>
          </a:p>
          <a:p>
            <a:pPr lvl="1"/>
            <a:endParaRPr lang="en-US" sz="1800" dirty="0" smtClean="0"/>
          </a:p>
          <a:p>
            <a:pPr lvl="1">
              <a:buNone/>
            </a:pPr>
            <a:r>
              <a:rPr lang="en-US" sz="1800" dirty="0" smtClean="0"/>
              <a:t>	</a:t>
            </a:r>
          </a:p>
          <a:p>
            <a:pPr>
              <a:spcAft>
                <a:spcPts val="600"/>
              </a:spcAft>
            </a:pPr>
            <a:r>
              <a:rPr lang="en-US" sz="2000" dirty="0" smtClean="0"/>
              <a:t>Simulation set ups</a:t>
            </a:r>
          </a:p>
          <a:p>
            <a:pPr lvl="1">
              <a:spcAft>
                <a:spcPts val="600"/>
              </a:spcAft>
            </a:pPr>
            <a:r>
              <a:rPr lang="en-US" sz="1800" dirty="0" smtClean="0"/>
              <a:t>Rigid Si indenter, 1 m/s indentation rate at 300K</a:t>
            </a:r>
          </a:p>
          <a:p>
            <a:pPr lvl="1">
              <a:spcAft>
                <a:spcPts val="600"/>
              </a:spcAft>
            </a:pPr>
            <a:r>
              <a:rPr lang="en-US" sz="1800" dirty="0" smtClean="0"/>
              <a:t>Movie: 10 </a:t>
            </a:r>
            <a:r>
              <a:rPr lang="en-US" sz="1800" dirty="0" err="1" smtClean="0"/>
              <a:t>ps</a:t>
            </a:r>
            <a:r>
              <a:rPr lang="en-US" sz="1800" dirty="0" smtClean="0"/>
              <a:t>/frame, 2 ns MD time</a:t>
            </a:r>
          </a:p>
          <a:p>
            <a:pPr>
              <a:spcAft>
                <a:spcPts val="600"/>
              </a:spcAft>
            </a:pPr>
            <a:r>
              <a:rPr lang="en-US" sz="2000" u="sng" dirty="0" smtClean="0">
                <a:solidFill>
                  <a:srgbClr val="C00000"/>
                </a:solidFill>
              </a:rPr>
              <a:t>Interface stronger and stiffer with variable charge</a:t>
            </a:r>
          </a:p>
          <a:p>
            <a:pPr lvl="2">
              <a:spcAft>
                <a:spcPts val="600"/>
              </a:spcAft>
            </a:pPr>
            <a:endParaRPr lang="en-US" dirty="0" smtClean="0"/>
          </a:p>
        </p:txBody>
      </p:sp>
      <p:sp>
        <p:nvSpPr>
          <p:cNvPr id="13" name="內容版面配置區 12"/>
          <p:cNvSpPr>
            <a:spLocks noGrp="1"/>
          </p:cNvSpPr>
          <p:nvPr>
            <p:ph idx="11"/>
          </p:nvPr>
        </p:nvSpPr>
        <p:spPr>
          <a:xfrm>
            <a:off x="4838700" y="942976"/>
            <a:ext cx="4124325" cy="5276849"/>
          </a:xfrm>
        </p:spPr>
        <p:txBody>
          <a:bodyPr/>
          <a:lstStyle/>
          <a:p>
            <a:r>
              <a:rPr lang="en-US" dirty="0" smtClean="0"/>
              <a:t>Load-displacement curves</a:t>
            </a:r>
            <a:endParaRPr lang="en-US" dirty="0"/>
          </a:p>
        </p:txBody>
      </p:sp>
      <p:pic>
        <p:nvPicPr>
          <p:cNvPr id="18" name="圖片 17" descr="0.png.cmap.eps"/>
          <p:cNvPicPr>
            <a:picLocks noChangeAspect="1"/>
          </p:cNvPicPr>
          <p:nvPr/>
        </p:nvPicPr>
        <p:blipFill>
          <a:blip r:embed="rId5" cstate="print"/>
          <a:stretch>
            <a:fillRect/>
          </a:stretch>
        </p:blipFill>
        <p:spPr>
          <a:xfrm>
            <a:off x="85725" y="1428444"/>
            <a:ext cx="664248" cy="4226315"/>
          </a:xfrm>
          <a:prstGeom prst="rect">
            <a:avLst/>
          </a:prstGeom>
        </p:spPr>
      </p:pic>
      <p:pic>
        <p:nvPicPr>
          <p:cNvPr id="11" name="Picture 2"/>
          <p:cNvPicPr>
            <a:picLocks noChangeAspect="1" noChangeArrowheads="1"/>
          </p:cNvPicPr>
          <p:nvPr/>
        </p:nvPicPr>
        <p:blipFill>
          <a:blip r:embed="rId6" cstate="print"/>
          <a:srcRect/>
          <a:stretch>
            <a:fillRect/>
          </a:stretch>
        </p:blipFill>
        <p:spPr bwMode="auto">
          <a:xfrm>
            <a:off x="4441698" y="1424490"/>
            <a:ext cx="4702302" cy="3351848"/>
          </a:xfrm>
          <a:prstGeom prst="rect">
            <a:avLst/>
          </a:prstGeom>
          <a:noFill/>
          <a:ln w="9525">
            <a:noFill/>
            <a:miter lim="800000"/>
            <a:headEnd/>
            <a:tailEnd/>
          </a:ln>
        </p:spPr>
      </p:pic>
      <p:grpSp>
        <p:nvGrpSpPr>
          <p:cNvPr id="5" name="群組 14"/>
          <p:cNvGrpSpPr/>
          <p:nvPr/>
        </p:nvGrpSpPr>
        <p:grpSpPr>
          <a:xfrm>
            <a:off x="180975" y="2403330"/>
            <a:ext cx="563992" cy="1237252"/>
            <a:chOff x="362109" y="2904690"/>
            <a:chExt cx="813043" cy="1237252"/>
          </a:xfrm>
        </p:grpSpPr>
        <p:cxnSp>
          <p:nvCxnSpPr>
            <p:cNvPr id="8" name="Straight Arrow Connector 7"/>
            <p:cNvCxnSpPr/>
            <p:nvPr/>
          </p:nvCxnSpPr>
          <p:spPr bwMode="auto">
            <a:xfrm rot="5400000">
              <a:off x="626701" y="3678785"/>
              <a:ext cx="916738" cy="9576"/>
            </a:xfrm>
            <a:prstGeom prst="straightConnector1">
              <a:avLst/>
            </a:prstGeom>
            <a:noFill/>
            <a:ln w="34925" cap="flat" cmpd="sng" algn="ctr">
              <a:solidFill>
                <a:srgbClr val="C00000"/>
              </a:solidFill>
              <a:prstDash val="solid"/>
              <a:round/>
              <a:headEnd type="triangle" w="med" len="med"/>
              <a:tailEnd type="triangle"/>
            </a:ln>
            <a:effectLst/>
          </p:spPr>
        </p:cxnSp>
        <p:sp>
          <p:nvSpPr>
            <p:cNvPr id="10" name="TextBox 9"/>
            <p:cNvSpPr txBox="1"/>
            <p:nvPr/>
          </p:nvSpPr>
          <p:spPr>
            <a:xfrm>
              <a:off x="362109" y="2904690"/>
              <a:ext cx="813043" cy="338554"/>
            </a:xfrm>
            <a:prstGeom prst="rect">
              <a:avLst/>
            </a:prstGeom>
            <a:noFill/>
          </p:spPr>
          <p:txBody>
            <a:bodyPr wrap="none" rtlCol="0">
              <a:spAutoFit/>
            </a:bodyPr>
            <a:lstStyle/>
            <a:p>
              <a:r>
                <a:rPr lang="en-US" sz="1600" i="1" dirty="0" smtClean="0">
                  <a:solidFill>
                    <a:srgbClr val="C00000"/>
                  </a:solidFill>
                </a:rPr>
                <a:t>1.2 nm</a:t>
              </a:r>
              <a:endParaRPr lang="en-US" sz="1600" i="1" dirty="0">
                <a:solidFill>
                  <a:srgbClr val="C00000"/>
                </a:solidFill>
              </a:endParaRPr>
            </a:p>
          </p:txBody>
        </p:sp>
      </p:grpSp>
      <p:sp>
        <p:nvSpPr>
          <p:cNvPr id="19" name="矩形 18"/>
          <p:cNvSpPr/>
          <p:nvPr/>
        </p:nvSpPr>
        <p:spPr>
          <a:xfrm>
            <a:off x="4276725" y="6007269"/>
            <a:ext cx="4867275" cy="276999"/>
          </a:xfrm>
          <a:prstGeom prst="rect">
            <a:avLst/>
          </a:prstGeom>
        </p:spPr>
        <p:txBody>
          <a:bodyPr wrap="square">
            <a:spAutoFit/>
          </a:bodyPr>
          <a:lstStyle/>
          <a:p>
            <a:r>
              <a:rPr lang="en-US" sz="1200" dirty="0" smtClean="0">
                <a:solidFill>
                  <a:srgbClr val="000066"/>
                </a:solidFill>
              </a:rPr>
              <a:t>T.-R. Shan, X. Sun, S. R. Phillpot, and S. B. Sinnott, </a:t>
            </a:r>
            <a:r>
              <a:rPr lang="en-US" sz="1200" b="1" i="1" dirty="0" smtClean="0">
                <a:solidFill>
                  <a:srgbClr val="000066"/>
                </a:solidFill>
              </a:rPr>
              <a:t>in preparation</a:t>
            </a:r>
            <a:endParaRPr lang="en-US" sz="1200" dirty="0">
              <a:solidFill>
                <a:srgbClr val="000066"/>
              </a:solidFill>
            </a:endParaRPr>
          </a:p>
        </p:txBody>
      </p:sp>
      <p:pic>
        <p:nvPicPr>
          <p:cNvPr id="4" name="Slide 14 aS.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920750" y="1555750"/>
            <a:ext cx="3657600" cy="27432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dirty="0" smtClean="0"/>
              <a:t>Modeling Polycrystalline </a:t>
            </a:r>
            <a:r>
              <a:rPr lang="en-US" dirty="0" err="1" smtClean="0"/>
              <a:t>Zr</a:t>
            </a:r>
            <a:r>
              <a:rPr lang="en-US" dirty="0" smtClean="0"/>
              <a:t> with COMB</a:t>
            </a:r>
            <a:endParaRPr lang="en-US" dirty="0"/>
          </a:p>
        </p:txBody>
      </p:sp>
      <p:sp>
        <p:nvSpPr>
          <p:cNvPr id="3" name="內容版面配置區 2"/>
          <p:cNvSpPr>
            <a:spLocks noGrp="1"/>
          </p:cNvSpPr>
          <p:nvPr>
            <p:ph idx="1"/>
          </p:nvPr>
        </p:nvSpPr>
        <p:spPr/>
        <p:txBody>
          <a:bodyPr/>
          <a:lstStyle/>
          <a:p>
            <a:r>
              <a:rPr lang="en-US" dirty="0" smtClean="0"/>
              <a:t>On-going mechanical testing on polycrystalline </a:t>
            </a:r>
            <a:r>
              <a:rPr lang="en-US" dirty="0" err="1" smtClean="0"/>
              <a:t>Zr</a:t>
            </a:r>
            <a:r>
              <a:rPr lang="en-US" dirty="0" smtClean="0"/>
              <a:t> metal</a:t>
            </a:r>
          </a:p>
          <a:p>
            <a:pPr lvl="1"/>
            <a:r>
              <a:rPr lang="en-US" dirty="0" smtClean="0"/>
              <a:t>2D columnar grains, 17 nm in diameter</a:t>
            </a:r>
            <a:endParaRPr lang="en-US" dirty="0"/>
          </a:p>
        </p:txBody>
      </p:sp>
      <p:sp>
        <p:nvSpPr>
          <p:cNvPr id="4" name="投影片編號版面配置區 3"/>
          <p:cNvSpPr>
            <a:spLocks noGrp="1"/>
          </p:cNvSpPr>
          <p:nvPr>
            <p:ph type="sldNum" sz="quarter" idx="10"/>
          </p:nvPr>
        </p:nvSpPr>
        <p:spPr/>
        <p:txBody>
          <a:bodyPr/>
          <a:lstStyle/>
          <a:p>
            <a:pPr>
              <a:defRPr/>
            </a:pPr>
            <a:fld id="{060AF508-47E9-4415-93F3-F747458C8D36}" type="slidenum">
              <a:rPr lang="en-US" smtClean="0"/>
              <a:pPr>
                <a:defRPr/>
              </a:pPr>
              <a:t>16</a:t>
            </a:fld>
            <a:endParaRPr lang="en-US"/>
          </a:p>
        </p:txBody>
      </p:sp>
      <p:grpSp>
        <p:nvGrpSpPr>
          <p:cNvPr id="7" name="群組 6"/>
          <p:cNvGrpSpPr/>
          <p:nvPr/>
        </p:nvGrpSpPr>
        <p:grpSpPr>
          <a:xfrm>
            <a:off x="1329071" y="1881957"/>
            <a:ext cx="7814929" cy="4444393"/>
            <a:chOff x="935665" y="2020186"/>
            <a:chExt cx="7814929" cy="4444393"/>
          </a:xfrm>
        </p:grpSpPr>
        <p:pic>
          <p:nvPicPr>
            <p:cNvPr id="5" name="圖片 4" descr="Zr_poly.png"/>
            <p:cNvPicPr>
              <a:picLocks noChangeAspect="1"/>
            </p:cNvPicPr>
            <p:nvPr/>
          </p:nvPicPr>
          <p:blipFill>
            <a:blip r:embed="rId2" cstate="print"/>
            <a:srcRect l="1360" t="1727" r="1610" b="1610"/>
            <a:stretch>
              <a:fillRect/>
            </a:stretch>
          </p:blipFill>
          <p:spPr>
            <a:xfrm>
              <a:off x="935665" y="2020186"/>
              <a:ext cx="4805916" cy="4189228"/>
            </a:xfrm>
            <a:prstGeom prst="rect">
              <a:avLst/>
            </a:prstGeom>
          </p:spPr>
        </p:pic>
        <p:sp>
          <p:nvSpPr>
            <p:cNvPr id="6" name="文字方塊 5"/>
            <p:cNvSpPr txBox="1"/>
            <p:nvPr/>
          </p:nvSpPr>
          <p:spPr>
            <a:xfrm>
              <a:off x="4814901" y="5879804"/>
              <a:ext cx="3935693" cy="584775"/>
            </a:xfrm>
            <a:prstGeom prst="rect">
              <a:avLst/>
            </a:prstGeom>
            <a:noFill/>
          </p:spPr>
          <p:txBody>
            <a:bodyPr wrap="none" rtlCol="0">
              <a:spAutoFit/>
            </a:bodyPr>
            <a:lstStyle/>
            <a:p>
              <a:pPr algn="r"/>
              <a:r>
                <a:rPr lang="en-US" sz="1600" i="1" dirty="0" smtClean="0">
                  <a:solidFill>
                    <a:srgbClr val="C00000"/>
                  </a:solidFill>
                </a:rPr>
                <a:t>Color coded by coordination, </a:t>
              </a:r>
            </a:p>
            <a:p>
              <a:pPr algn="r"/>
              <a:r>
                <a:rPr lang="en-US" sz="1600" i="1" dirty="0" smtClean="0">
                  <a:solidFill>
                    <a:srgbClr val="C00000"/>
                  </a:solidFill>
                </a:rPr>
                <a:t>courtesy of Dong-Hyun Kim and </a:t>
              </a:r>
              <a:r>
                <a:rPr lang="en-US" sz="1600" i="1" dirty="0" err="1" smtClean="0">
                  <a:solidFill>
                    <a:srgbClr val="C00000"/>
                  </a:solidFill>
                </a:rPr>
                <a:t>Zizhe</a:t>
              </a:r>
              <a:r>
                <a:rPr lang="en-US" sz="1600" i="1" dirty="0" smtClean="0">
                  <a:solidFill>
                    <a:srgbClr val="C00000"/>
                  </a:solidFill>
                </a:rPr>
                <a:t> Lu</a:t>
              </a:r>
              <a:endParaRPr lang="en-US" sz="1600" i="1" dirty="0">
                <a:solidFill>
                  <a:srgbClr val="C00000"/>
                </a:solidFill>
              </a:endParaRPr>
            </a:p>
          </p:txBody>
        </p:sp>
      </p:gr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dirty="0" smtClean="0"/>
              <a:t>COMB Potentials for CHO Systems</a:t>
            </a:r>
            <a:endParaRPr lang="en-US" dirty="0"/>
          </a:p>
        </p:txBody>
      </p:sp>
      <p:sp>
        <p:nvSpPr>
          <p:cNvPr id="15" name="內容版面配置區 14"/>
          <p:cNvSpPr>
            <a:spLocks noGrp="1"/>
          </p:cNvSpPr>
          <p:nvPr>
            <p:ph idx="1"/>
          </p:nvPr>
        </p:nvSpPr>
        <p:spPr/>
        <p:txBody>
          <a:bodyPr/>
          <a:lstStyle/>
          <a:p>
            <a:pPr lvl="0">
              <a:lnSpc>
                <a:spcPct val="100000"/>
              </a:lnSpc>
            </a:pPr>
            <a:r>
              <a:rPr lang="en-US" dirty="0" smtClean="0"/>
              <a:t>CH</a:t>
            </a:r>
            <a:r>
              <a:rPr lang="en-US" baseline="-25000" dirty="0" smtClean="0"/>
              <a:t>3</a:t>
            </a:r>
            <a:r>
              <a:rPr lang="en-US" dirty="0" smtClean="0"/>
              <a:t>CHO (acetaldehyde)</a:t>
            </a:r>
          </a:p>
          <a:p>
            <a:pPr lvl="0">
              <a:lnSpc>
                <a:spcPct val="100000"/>
              </a:lnSpc>
            </a:pPr>
            <a:endParaRPr lang="en-US" dirty="0" smtClean="0"/>
          </a:p>
          <a:p>
            <a:pPr lvl="0">
              <a:lnSpc>
                <a:spcPct val="100000"/>
              </a:lnSpc>
            </a:pPr>
            <a:endParaRPr lang="en-US" dirty="0" smtClean="0"/>
          </a:p>
          <a:p>
            <a:pPr lvl="1">
              <a:lnSpc>
                <a:spcPct val="100000"/>
              </a:lnSpc>
            </a:pPr>
            <a:endParaRPr lang="en-US" dirty="0" smtClean="0"/>
          </a:p>
          <a:p>
            <a:pPr lvl="4">
              <a:lnSpc>
                <a:spcPct val="100000"/>
              </a:lnSpc>
            </a:pPr>
            <a:endParaRPr lang="en-US" dirty="0" smtClean="0"/>
          </a:p>
          <a:p>
            <a:pPr lvl="4">
              <a:lnSpc>
                <a:spcPct val="100000"/>
              </a:lnSpc>
            </a:pPr>
            <a:endParaRPr lang="en-US" dirty="0" smtClean="0"/>
          </a:p>
          <a:p>
            <a:pPr lvl="4">
              <a:lnSpc>
                <a:spcPct val="100000"/>
              </a:lnSpc>
            </a:pPr>
            <a:endParaRPr lang="en-US" dirty="0" smtClean="0"/>
          </a:p>
          <a:p>
            <a:pPr lvl="2">
              <a:lnSpc>
                <a:spcPct val="100000"/>
              </a:lnSpc>
            </a:pPr>
            <a:endParaRPr lang="en-US" dirty="0" smtClean="0"/>
          </a:p>
          <a:p>
            <a:pPr lvl="0">
              <a:lnSpc>
                <a:spcPct val="100000"/>
              </a:lnSpc>
            </a:pPr>
            <a:endParaRPr lang="en-US" dirty="0" smtClean="0"/>
          </a:p>
          <a:p>
            <a:pPr>
              <a:lnSpc>
                <a:spcPct val="100000"/>
              </a:lnSpc>
            </a:pPr>
            <a:r>
              <a:rPr lang="en-US" sz="2000" dirty="0" smtClean="0"/>
              <a:t>Development ongoing, considering more CH and CHO molecules</a:t>
            </a:r>
          </a:p>
          <a:p>
            <a:pPr>
              <a:lnSpc>
                <a:spcPct val="100000"/>
              </a:lnSpc>
            </a:pPr>
            <a:r>
              <a:rPr lang="en-US" sz="2000" dirty="0" smtClean="0"/>
              <a:t>Combining with COMB potentials for metals and oxides</a:t>
            </a:r>
          </a:p>
          <a:p>
            <a:pPr lvl="1">
              <a:lnSpc>
                <a:spcPct val="100000"/>
              </a:lnSpc>
            </a:pPr>
            <a:r>
              <a:rPr lang="en-US" sz="1800" dirty="0" smtClean="0"/>
              <a:t>Able to model complex organic/inorganic systems</a:t>
            </a:r>
          </a:p>
        </p:txBody>
      </p:sp>
      <p:sp>
        <p:nvSpPr>
          <p:cNvPr id="4" name="投影片編號版面配置區 3"/>
          <p:cNvSpPr>
            <a:spLocks noGrp="1"/>
          </p:cNvSpPr>
          <p:nvPr>
            <p:ph type="sldNum" sz="quarter" idx="10"/>
          </p:nvPr>
        </p:nvSpPr>
        <p:spPr/>
        <p:txBody>
          <a:bodyPr/>
          <a:lstStyle/>
          <a:p>
            <a:fld id="{D649ABFC-D1C5-4AA5-ABE8-EEC69A266751}" type="slidenum">
              <a:rPr lang="en-US" smtClean="0"/>
              <a:pPr/>
              <a:t>17</a:t>
            </a:fld>
            <a:endParaRPr lang="en-US"/>
          </a:p>
        </p:txBody>
      </p:sp>
      <p:sp>
        <p:nvSpPr>
          <p:cNvPr id="11" name="TextBox 10"/>
          <p:cNvSpPr txBox="1">
            <a:spLocks noChangeArrowheads="1"/>
          </p:cNvSpPr>
          <p:nvPr/>
        </p:nvSpPr>
        <p:spPr bwMode="auto">
          <a:xfrm>
            <a:off x="5224463" y="1611313"/>
            <a:ext cx="3643312" cy="3784600"/>
          </a:xfrm>
          <a:prstGeom prst="rect">
            <a:avLst/>
          </a:prstGeom>
          <a:noFill/>
          <a:ln w="9525">
            <a:noFill/>
            <a:miter lim="800000"/>
            <a:headEnd/>
            <a:tailEnd/>
          </a:ln>
        </p:spPr>
        <p:txBody>
          <a:bodyPr>
            <a:spAutoFit/>
          </a:bodyPr>
          <a:lstStyle/>
          <a:p>
            <a:r>
              <a:rPr lang="en-US" dirty="0"/>
              <a:t>               B3LYP   </a:t>
            </a:r>
            <a:r>
              <a:rPr lang="en-US" dirty="0" smtClean="0"/>
              <a:t> COMB</a:t>
            </a:r>
            <a:endParaRPr lang="en-US" dirty="0"/>
          </a:p>
          <a:p>
            <a:endParaRPr lang="en-US" dirty="0">
              <a:solidFill>
                <a:schemeClr val="tx1"/>
              </a:solidFill>
            </a:endParaRPr>
          </a:p>
          <a:p>
            <a:r>
              <a:rPr lang="en-US" dirty="0">
                <a:solidFill>
                  <a:schemeClr val="tx1"/>
                </a:solidFill>
              </a:rPr>
              <a:t>En (eV) </a:t>
            </a:r>
            <a:r>
              <a:rPr lang="en-US" dirty="0" smtClean="0">
                <a:solidFill>
                  <a:schemeClr val="tx1"/>
                </a:solidFill>
              </a:rPr>
              <a:t>   -4.14        -4.26</a:t>
            </a:r>
            <a:endParaRPr lang="en-US" dirty="0">
              <a:solidFill>
                <a:schemeClr val="tx1"/>
              </a:solidFill>
            </a:endParaRPr>
          </a:p>
          <a:p>
            <a:endParaRPr lang="en-US" dirty="0">
              <a:solidFill>
                <a:schemeClr val="tx1"/>
              </a:solidFill>
            </a:endParaRPr>
          </a:p>
          <a:p>
            <a:r>
              <a:rPr lang="en-US" dirty="0" smtClean="0">
                <a:solidFill>
                  <a:schemeClr val="tx1"/>
                </a:solidFill>
              </a:rPr>
              <a:t>q</a:t>
            </a:r>
            <a:r>
              <a:rPr lang="en-US" baseline="-25000" dirty="0" smtClean="0">
                <a:solidFill>
                  <a:schemeClr val="tx1"/>
                </a:solidFill>
              </a:rPr>
              <a:t>C1</a:t>
            </a:r>
            <a:r>
              <a:rPr lang="en-US" dirty="0" smtClean="0">
                <a:solidFill>
                  <a:schemeClr val="tx1"/>
                </a:solidFill>
              </a:rPr>
              <a:t> </a:t>
            </a:r>
            <a:r>
              <a:rPr lang="en-US" dirty="0">
                <a:solidFill>
                  <a:schemeClr val="tx1"/>
                </a:solidFill>
              </a:rPr>
              <a:t>(</a:t>
            </a:r>
            <a:r>
              <a:rPr lang="en-US" i="1" dirty="0">
                <a:solidFill>
                  <a:schemeClr val="tx1"/>
                </a:solidFill>
              </a:rPr>
              <a:t>e</a:t>
            </a:r>
            <a:r>
              <a:rPr lang="en-US" dirty="0">
                <a:solidFill>
                  <a:schemeClr val="tx1"/>
                </a:solidFill>
              </a:rPr>
              <a:t>) </a:t>
            </a:r>
            <a:r>
              <a:rPr lang="en-US" dirty="0" smtClean="0">
                <a:solidFill>
                  <a:schemeClr val="tx1"/>
                </a:solidFill>
              </a:rPr>
              <a:t>     -0.68        -0.56</a:t>
            </a:r>
            <a:endParaRPr lang="en-US" dirty="0">
              <a:solidFill>
                <a:schemeClr val="tx1"/>
              </a:solidFill>
            </a:endParaRPr>
          </a:p>
          <a:p>
            <a:r>
              <a:rPr lang="en-US" dirty="0" smtClean="0">
                <a:solidFill>
                  <a:schemeClr val="tx1"/>
                </a:solidFill>
              </a:rPr>
              <a:t>q</a:t>
            </a:r>
            <a:r>
              <a:rPr lang="en-US" baseline="-25000" dirty="0" smtClean="0">
                <a:solidFill>
                  <a:schemeClr val="tx1"/>
                </a:solidFill>
              </a:rPr>
              <a:t>C2</a:t>
            </a:r>
            <a:r>
              <a:rPr lang="en-US" dirty="0" smtClean="0">
                <a:solidFill>
                  <a:schemeClr val="tx1"/>
                </a:solidFill>
              </a:rPr>
              <a:t> </a:t>
            </a:r>
            <a:r>
              <a:rPr lang="en-US" dirty="0">
                <a:solidFill>
                  <a:schemeClr val="tx1"/>
                </a:solidFill>
              </a:rPr>
              <a:t>(</a:t>
            </a:r>
            <a:r>
              <a:rPr lang="en-US" i="1" dirty="0">
                <a:solidFill>
                  <a:schemeClr val="tx1"/>
                </a:solidFill>
              </a:rPr>
              <a:t>e</a:t>
            </a:r>
            <a:r>
              <a:rPr lang="en-US" dirty="0">
                <a:solidFill>
                  <a:schemeClr val="tx1"/>
                </a:solidFill>
              </a:rPr>
              <a:t>) </a:t>
            </a:r>
            <a:r>
              <a:rPr lang="en-US" dirty="0" smtClean="0">
                <a:solidFill>
                  <a:schemeClr val="tx1"/>
                </a:solidFill>
              </a:rPr>
              <a:t>      0.12        -0.01</a:t>
            </a:r>
            <a:endParaRPr lang="en-US" dirty="0">
              <a:solidFill>
                <a:schemeClr val="tx1"/>
              </a:solidFill>
            </a:endParaRPr>
          </a:p>
          <a:p>
            <a:r>
              <a:rPr lang="en-US" dirty="0" smtClean="0">
                <a:solidFill>
                  <a:schemeClr val="tx1"/>
                </a:solidFill>
              </a:rPr>
              <a:t>q</a:t>
            </a:r>
            <a:r>
              <a:rPr lang="en-US" baseline="-25000" dirty="0" smtClean="0">
                <a:solidFill>
                  <a:schemeClr val="tx1"/>
                </a:solidFill>
              </a:rPr>
              <a:t>O1</a:t>
            </a:r>
            <a:r>
              <a:rPr lang="en-US" dirty="0" smtClean="0">
                <a:solidFill>
                  <a:schemeClr val="tx1"/>
                </a:solidFill>
              </a:rPr>
              <a:t> </a:t>
            </a:r>
            <a:r>
              <a:rPr lang="en-US" dirty="0">
                <a:solidFill>
                  <a:schemeClr val="tx1"/>
                </a:solidFill>
              </a:rPr>
              <a:t>(</a:t>
            </a:r>
            <a:r>
              <a:rPr lang="en-US" i="1" dirty="0">
                <a:solidFill>
                  <a:schemeClr val="tx1"/>
                </a:solidFill>
              </a:rPr>
              <a:t>e</a:t>
            </a:r>
            <a:r>
              <a:rPr lang="en-US" dirty="0" smtClean="0">
                <a:solidFill>
                  <a:schemeClr val="tx1"/>
                </a:solidFill>
              </a:rPr>
              <a:t>)      -0.27        -0.21</a:t>
            </a:r>
            <a:endParaRPr lang="en-US" dirty="0">
              <a:solidFill>
                <a:schemeClr val="tx1"/>
              </a:solidFill>
            </a:endParaRPr>
          </a:p>
          <a:p>
            <a:endParaRPr lang="en-US" dirty="0">
              <a:solidFill>
                <a:schemeClr val="tx1"/>
              </a:solidFill>
            </a:endParaRPr>
          </a:p>
          <a:p>
            <a:r>
              <a:rPr lang="en-US" dirty="0">
                <a:solidFill>
                  <a:schemeClr val="tx1"/>
                </a:solidFill>
              </a:rPr>
              <a:t>R1 (Å) </a:t>
            </a:r>
            <a:r>
              <a:rPr lang="en-US" dirty="0" smtClean="0">
                <a:solidFill>
                  <a:schemeClr val="tx1"/>
                </a:solidFill>
              </a:rPr>
              <a:t>      1.09         1.15</a:t>
            </a:r>
            <a:endParaRPr lang="en-US" dirty="0">
              <a:solidFill>
                <a:schemeClr val="tx1"/>
              </a:solidFill>
            </a:endParaRPr>
          </a:p>
          <a:p>
            <a:r>
              <a:rPr lang="en-US" dirty="0">
                <a:solidFill>
                  <a:schemeClr val="tx1"/>
                </a:solidFill>
              </a:rPr>
              <a:t>R2 (Å) </a:t>
            </a:r>
            <a:r>
              <a:rPr lang="en-US" dirty="0" smtClean="0">
                <a:solidFill>
                  <a:schemeClr val="tx1"/>
                </a:solidFill>
              </a:rPr>
              <a:t>      1.51         1.49</a:t>
            </a:r>
            <a:endParaRPr lang="en-US" dirty="0">
              <a:solidFill>
                <a:schemeClr val="tx1"/>
              </a:solidFill>
            </a:endParaRPr>
          </a:p>
          <a:p>
            <a:r>
              <a:rPr lang="en-US" dirty="0">
                <a:solidFill>
                  <a:schemeClr val="tx1"/>
                </a:solidFill>
              </a:rPr>
              <a:t>R3 (Å) </a:t>
            </a:r>
            <a:r>
              <a:rPr lang="en-US" dirty="0" smtClean="0">
                <a:solidFill>
                  <a:schemeClr val="tx1"/>
                </a:solidFill>
              </a:rPr>
              <a:t>      1.20         1.17</a:t>
            </a:r>
            <a:endParaRPr lang="en-US" dirty="0">
              <a:solidFill>
                <a:schemeClr val="tx1"/>
              </a:solidFill>
            </a:endParaRPr>
          </a:p>
          <a:p>
            <a:endParaRPr lang="en-US" dirty="0"/>
          </a:p>
        </p:txBody>
      </p:sp>
      <p:pic>
        <p:nvPicPr>
          <p:cNvPr id="30" name="Picture 11" descr="259.jpg"/>
          <p:cNvPicPr>
            <a:picLocks noChangeAspect="1"/>
          </p:cNvPicPr>
          <p:nvPr/>
        </p:nvPicPr>
        <p:blipFill>
          <a:blip r:embed="rId2" cstate="print"/>
          <a:srcRect l="12000" t="17500" r="3999" b="10001"/>
          <a:stretch>
            <a:fillRect/>
          </a:stretch>
        </p:blipFill>
        <p:spPr bwMode="auto">
          <a:xfrm>
            <a:off x="0" y="1782763"/>
            <a:ext cx="4978400" cy="3438525"/>
          </a:xfrm>
          <a:prstGeom prst="rect">
            <a:avLst/>
          </a:prstGeom>
          <a:noFill/>
          <a:ln w="9525">
            <a:noFill/>
            <a:miter lim="800000"/>
            <a:headEnd/>
            <a:tailEnd/>
          </a:ln>
        </p:spPr>
      </p:pic>
      <p:sp>
        <p:nvSpPr>
          <p:cNvPr id="31" name="TextBox 7"/>
          <p:cNvSpPr txBox="1">
            <a:spLocks noChangeArrowheads="1"/>
          </p:cNvSpPr>
          <p:nvPr/>
        </p:nvSpPr>
        <p:spPr bwMode="auto">
          <a:xfrm rot="3533333">
            <a:off x="1166019" y="2359819"/>
            <a:ext cx="588962" cy="400050"/>
          </a:xfrm>
          <a:prstGeom prst="rect">
            <a:avLst/>
          </a:prstGeom>
          <a:noFill/>
          <a:ln w="9525">
            <a:noFill/>
            <a:miter lim="800000"/>
            <a:headEnd/>
            <a:tailEnd/>
          </a:ln>
        </p:spPr>
        <p:txBody>
          <a:bodyPr>
            <a:spAutoFit/>
          </a:bodyPr>
          <a:lstStyle/>
          <a:p>
            <a:r>
              <a:rPr lang="en-US"/>
              <a:t>R1</a:t>
            </a:r>
          </a:p>
        </p:txBody>
      </p:sp>
      <p:sp>
        <p:nvSpPr>
          <p:cNvPr id="32" name="TextBox 8"/>
          <p:cNvSpPr txBox="1">
            <a:spLocks noChangeArrowheads="1"/>
          </p:cNvSpPr>
          <p:nvPr/>
        </p:nvSpPr>
        <p:spPr bwMode="auto">
          <a:xfrm>
            <a:off x="2025650" y="2733675"/>
            <a:ext cx="588963" cy="400050"/>
          </a:xfrm>
          <a:prstGeom prst="rect">
            <a:avLst/>
          </a:prstGeom>
          <a:noFill/>
          <a:ln w="9525">
            <a:noFill/>
            <a:miter lim="800000"/>
            <a:headEnd/>
            <a:tailEnd/>
          </a:ln>
        </p:spPr>
        <p:txBody>
          <a:bodyPr>
            <a:spAutoFit/>
          </a:bodyPr>
          <a:lstStyle/>
          <a:p>
            <a:r>
              <a:rPr lang="en-US"/>
              <a:t>R2</a:t>
            </a:r>
          </a:p>
        </p:txBody>
      </p:sp>
      <p:sp>
        <p:nvSpPr>
          <p:cNvPr id="33" name="TextBox 9"/>
          <p:cNvSpPr txBox="1">
            <a:spLocks noChangeArrowheads="1"/>
          </p:cNvSpPr>
          <p:nvPr/>
        </p:nvSpPr>
        <p:spPr bwMode="auto">
          <a:xfrm rot="-2980180">
            <a:off x="2930525" y="2192338"/>
            <a:ext cx="588963" cy="401637"/>
          </a:xfrm>
          <a:prstGeom prst="rect">
            <a:avLst/>
          </a:prstGeom>
          <a:noFill/>
          <a:ln w="9525">
            <a:noFill/>
            <a:miter lim="800000"/>
            <a:headEnd/>
            <a:tailEnd/>
          </a:ln>
        </p:spPr>
        <p:txBody>
          <a:bodyPr>
            <a:spAutoFit/>
          </a:bodyPr>
          <a:lstStyle/>
          <a:p>
            <a:r>
              <a:rPr lang="en-US"/>
              <a:t>R3</a:t>
            </a:r>
          </a:p>
        </p:txBody>
      </p:sp>
      <p:sp>
        <p:nvSpPr>
          <p:cNvPr id="34" name="TextBox 12"/>
          <p:cNvSpPr txBox="1">
            <a:spLocks noChangeArrowheads="1"/>
          </p:cNvSpPr>
          <p:nvPr/>
        </p:nvSpPr>
        <p:spPr bwMode="auto">
          <a:xfrm>
            <a:off x="1165225" y="3333750"/>
            <a:ext cx="354013" cy="307975"/>
          </a:xfrm>
          <a:prstGeom prst="rect">
            <a:avLst/>
          </a:prstGeom>
          <a:solidFill>
            <a:schemeClr val="bg1"/>
          </a:solidFill>
          <a:ln w="9525">
            <a:noFill/>
            <a:miter lim="800000"/>
            <a:headEnd/>
            <a:tailEnd/>
          </a:ln>
        </p:spPr>
        <p:txBody>
          <a:bodyPr lIns="0" tIns="0" rIns="0" bIns="0">
            <a:spAutoFit/>
          </a:bodyPr>
          <a:lstStyle/>
          <a:p>
            <a:r>
              <a:rPr lang="en-US"/>
              <a:t>C1</a:t>
            </a:r>
          </a:p>
        </p:txBody>
      </p:sp>
      <p:sp>
        <p:nvSpPr>
          <p:cNvPr id="35" name="TextBox 13"/>
          <p:cNvSpPr txBox="1">
            <a:spLocks noChangeArrowheads="1"/>
          </p:cNvSpPr>
          <p:nvPr/>
        </p:nvSpPr>
        <p:spPr bwMode="auto">
          <a:xfrm>
            <a:off x="3043238" y="3324225"/>
            <a:ext cx="354012" cy="306388"/>
          </a:xfrm>
          <a:prstGeom prst="rect">
            <a:avLst/>
          </a:prstGeom>
          <a:solidFill>
            <a:schemeClr val="bg1"/>
          </a:solidFill>
          <a:ln w="9525">
            <a:noFill/>
            <a:miter lim="800000"/>
            <a:headEnd/>
            <a:tailEnd/>
          </a:ln>
        </p:spPr>
        <p:txBody>
          <a:bodyPr lIns="0" tIns="0" rIns="0" bIns="0">
            <a:spAutoFit/>
          </a:bodyPr>
          <a:lstStyle/>
          <a:p>
            <a:r>
              <a:rPr lang="en-US"/>
              <a:t>C2</a:t>
            </a:r>
          </a:p>
        </p:txBody>
      </p:sp>
      <p:sp>
        <p:nvSpPr>
          <p:cNvPr id="36" name="TextBox 14"/>
          <p:cNvSpPr txBox="1">
            <a:spLocks noChangeArrowheads="1"/>
          </p:cNvSpPr>
          <p:nvPr/>
        </p:nvSpPr>
        <p:spPr bwMode="auto">
          <a:xfrm>
            <a:off x="3992563" y="2473325"/>
            <a:ext cx="354012" cy="307975"/>
          </a:xfrm>
          <a:prstGeom prst="rect">
            <a:avLst/>
          </a:prstGeom>
          <a:solidFill>
            <a:schemeClr val="bg1"/>
          </a:solidFill>
          <a:ln w="9525">
            <a:noFill/>
            <a:miter lim="800000"/>
            <a:headEnd/>
            <a:tailEnd/>
          </a:ln>
        </p:spPr>
        <p:txBody>
          <a:bodyPr lIns="0" tIns="0" rIns="0" bIns="0">
            <a:spAutoFit/>
          </a:bodyPr>
          <a:lstStyle/>
          <a:p>
            <a:r>
              <a:rPr lang="en-US"/>
              <a:t>O1</a:t>
            </a:r>
          </a:p>
        </p:txBody>
      </p:sp>
      <p:sp>
        <p:nvSpPr>
          <p:cNvPr id="13" name="矩形 12"/>
          <p:cNvSpPr/>
          <p:nvPr/>
        </p:nvSpPr>
        <p:spPr>
          <a:xfrm>
            <a:off x="6565089" y="5972146"/>
            <a:ext cx="2578911" cy="307777"/>
          </a:xfrm>
          <a:prstGeom prst="rect">
            <a:avLst/>
          </a:prstGeom>
        </p:spPr>
        <p:txBody>
          <a:bodyPr wrap="none">
            <a:spAutoFit/>
          </a:bodyPr>
          <a:lstStyle/>
          <a:p>
            <a:r>
              <a:rPr lang="en-US" sz="1400" dirty="0" smtClean="0">
                <a:solidFill>
                  <a:srgbClr val="C00000"/>
                </a:solidFill>
              </a:rPr>
              <a:t>T. </a:t>
            </a:r>
            <a:r>
              <a:rPr lang="en-US" sz="1400" b="1" dirty="0" smtClean="0">
                <a:solidFill>
                  <a:srgbClr val="C00000"/>
                </a:solidFill>
              </a:rPr>
              <a:t>Liang</a:t>
            </a:r>
            <a:r>
              <a:rPr lang="en-US" sz="1400" dirty="0" smtClean="0">
                <a:solidFill>
                  <a:srgbClr val="C00000"/>
                </a:solidFill>
              </a:rPr>
              <a:t>, et al., in preparation </a:t>
            </a:r>
            <a:endParaRPr lang="en-US" sz="1400" dirty="0"/>
          </a:p>
        </p:txBody>
      </p:sp>
    </p:spTree>
    <p:extLst>
      <p:ext uri="{BB962C8B-B14F-4D97-AF65-F5344CB8AC3E}">
        <p14:creationId xmlns:p14="http://schemas.microsoft.com/office/powerpoint/2010/main" val="395839652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ight Arrow 5"/>
          <p:cNvSpPr/>
          <p:nvPr/>
        </p:nvSpPr>
        <p:spPr bwMode="auto">
          <a:xfrm>
            <a:off x="3866800" y="2866648"/>
            <a:ext cx="1143233" cy="316004"/>
          </a:xfrm>
          <a:prstGeom prst="right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l" rtl="0" fontAlgn="base">
              <a:spcBef>
                <a:spcPct val="0"/>
              </a:spcBef>
              <a:spcAft>
                <a:spcPct val="0"/>
              </a:spcAft>
              <a:defRPr sz="2400" kern="1200">
                <a:solidFill>
                  <a:schemeClr val="tx1"/>
                </a:solidFill>
                <a:latin typeface="Times New Roman" pitchFamily="18" charset="0"/>
                <a:ea typeface="굴림" pitchFamily="34" charset="-127"/>
                <a:cs typeface="+mn-cs"/>
              </a:defRPr>
            </a:lvl1pPr>
            <a:lvl2pPr marL="457200" algn="l" rtl="0" fontAlgn="base">
              <a:spcBef>
                <a:spcPct val="0"/>
              </a:spcBef>
              <a:spcAft>
                <a:spcPct val="0"/>
              </a:spcAft>
              <a:defRPr sz="2400" kern="1200">
                <a:solidFill>
                  <a:schemeClr val="tx1"/>
                </a:solidFill>
                <a:latin typeface="Times New Roman" pitchFamily="18" charset="0"/>
                <a:ea typeface="굴림" pitchFamily="34" charset="-127"/>
                <a:cs typeface="+mn-cs"/>
              </a:defRPr>
            </a:lvl2pPr>
            <a:lvl3pPr marL="914400" algn="l" rtl="0" fontAlgn="base">
              <a:spcBef>
                <a:spcPct val="0"/>
              </a:spcBef>
              <a:spcAft>
                <a:spcPct val="0"/>
              </a:spcAft>
              <a:defRPr sz="2400" kern="1200">
                <a:solidFill>
                  <a:schemeClr val="tx1"/>
                </a:solidFill>
                <a:latin typeface="Times New Roman" pitchFamily="18" charset="0"/>
                <a:ea typeface="굴림" pitchFamily="34" charset="-127"/>
                <a:cs typeface="+mn-cs"/>
              </a:defRPr>
            </a:lvl3pPr>
            <a:lvl4pPr marL="1371600" algn="l" rtl="0" fontAlgn="base">
              <a:spcBef>
                <a:spcPct val="0"/>
              </a:spcBef>
              <a:spcAft>
                <a:spcPct val="0"/>
              </a:spcAft>
              <a:defRPr sz="2400" kern="1200">
                <a:solidFill>
                  <a:schemeClr val="tx1"/>
                </a:solidFill>
                <a:latin typeface="Times New Roman" pitchFamily="18" charset="0"/>
                <a:ea typeface="굴림" pitchFamily="34" charset="-127"/>
                <a:cs typeface="+mn-cs"/>
              </a:defRPr>
            </a:lvl4pPr>
            <a:lvl5pPr marL="1828800" algn="l" rtl="0" fontAlgn="base">
              <a:spcBef>
                <a:spcPct val="0"/>
              </a:spcBef>
              <a:spcAft>
                <a:spcPct val="0"/>
              </a:spcAft>
              <a:defRPr sz="2400" kern="1200">
                <a:solidFill>
                  <a:schemeClr val="tx1"/>
                </a:solidFill>
                <a:latin typeface="Times New Roman" pitchFamily="18" charset="0"/>
                <a:ea typeface="굴림" pitchFamily="34" charset="-127"/>
                <a:cs typeface="+mn-cs"/>
              </a:defRPr>
            </a:lvl5pPr>
            <a:lvl6pPr marL="2286000" algn="l" defTabSz="914400" rtl="0" eaLnBrk="1" latinLnBrk="0" hangingPunct="1">
              <a:defRPr sz="2400" kern="1200">
                <a:solidFill>
                  <a:schemeClr val="tx1"/>
                </a:solidFill>
                <a:latin typeface="Times New Roman" pitchFamily="18" charset="0"/>
                <a:ea typeface="굴림" pitchFamily="34" charset="-127"/>
                <a:cs typeface="+mn-cs"/>
              </a:defRPr>
            </a:lvl6pPr>
            <a:lvl7pPr marL="2743200" algn="l" defTabSz="914400" rtl="0" eaLnBrk="1" latinLnBrk="0" hangingPunct="1">
              <a:defRPr sz="2400" kern="1200">
                <a:solidFill>
                  <a:schemeClr val="tx1"/>
                </a:solidFill>
                <a:latin typeface="Times New Roman" pitchFamily="18" charset="0"/>
                <a:ea typeface="굴림" pitchFamily="34" charset="-127"/>
                <a:cs typeface="+mn-cs"/>
              </a:defRPr>
            </a:lvl7pPr>
            <a:lvl8pPr marL="3200400" algn="l" defTabSz="914400" rtl="0" eaLnBrk="1" latinLnBrk="0" hangingPunct="1">
              <a:defRPr sz="2400" kern="1200">
                <a:solidFill>
                  <a:schemeClr val="tx1"/>
                </a:solidFill>
                <a:latin typeface="Times New Roman" pitchFamily="18" charset="0"/>
                <a:ea typeface="굴림" pitchFamily="34" charset="-127"/>
                <a:cs typeface="+mn-cs"/>
              </a:defRPr>
            </a:lvl8pPr>
            <a:lvl9pPr marL="3657600" algn="l" defTabSz="914400" rtl="0" eaLnBrk="1" latinLnBrk="0" hangingPunct="1">
              <a:defRPr sz="2400" kern="1200">
                <a:solidFill>
                  <a:schemeClr val="tx1"/>
                </a:solidFill>
                <a:latin typeface="Times New Roman" pitchFamily="18" charset="0"/>
                <a:ea typeface="굴림" pitchFamily="34" charset="-127"/>
                <a:cs typeface="+mn-cs"/>
              </a:defRPr>
            </a:lvl9p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a typeface="굴림" pitchFamily="34" charset="-127"/>
            </a:endParaRPr>
          </a:p>
        </p:txBody>
      </p:sp>
      <p:sp>
        <p:nvSpPr>
          <p:cNvPr id="7" name="TextBox 236"/>
          <p:cNvSpPr txBox="1"/>
          <p:nvPr/>
        </p:nvSpPr>
        <p:spPr>
          <a:xfrm>
            <a:off x="5506409" y="4693384"/>
            <a:ext cx="2875591" cy="1631216"/>
          </a:xfrm>
          <a:prstGeom prst="rect">
            <a:avLst/>
          </a:prstGeom>
          <a:noFill/>
        </p:spPr>
        <p:txBody>
          <a:bodyPr wrap="square" rtlCol="0">
            <a:spAutoFit/>
          </a:bodyPr>
          <a:lstStyle>
            <a:defPPr>
              <a:defRPr lang="en-US"/>
            </a:defPPr>
            <a:lvl1pPr algn="l" rtl="0" fontAlgn="base">
              <a:spcBef>
                <a:spcPct val="0"/>
              </a:spcBef>
              <a:spcAft>
                <a:spcPct val="0"/>
              </a:spcAft>
              <a:defRPr sz="2400" kern="1200">
                <a:solidFill>
                  <a:schemeClr val="tx1"/>
                </a:solidFill>
                <a:latin typeface="Times New Roman" pitchFamily="18" charset="0"/>
                <a:ea typeface="굴림" pitchFamily="34" charset="-127"/>
                <a:cs typeface="+mn-cs"/>
              </a:defRPr>
            </a:lvl1pPr>
            <a:lvl2pPr marL="457200" algn="l" rtl="0" fontAlgn="base">
              <a:spcBef>
                <a:spcPct val="0"/>
              </a:spcBef>
              <a:spcAft>
                <a:spcPct val="0"/>
              </a:spcAft>
              <a:defRPr sz="2400" kern="1200">
                <a:solidFill>
                  <a:schemeClr val="tx1"/>
                </a:solidFill>
                <a:latin typeface="Times New Roman" pitchFamily="18" charset="0"/>
                <a:ea typeface="굴림" pitchFamily="34" charset="-127"/>
                <a:cs typeface="+mn-cs"/>
              </a:defRPr>
            </a:lvl2pPr>
            <a:lvl3pPr marL="914400" algn="l" rtl="0" fontAlgn="base">
              <a:spcBef>
                <a:spcPct val="0"/>
              </a:spcBef>
              <a:spcAft>
                <a:spcPct val="0"/>
              </a:spcAft>
              <a:defRPr sz="2400" kern="1200">
                <a:solidFill>
                  <a:schemeClr val="tx1"/>
                </a:solidFill>
                <a:latin typeface="Times New Roman" pitchFamily="18" charset="0"/>
                <a:ea typeface="굴림" pitchFamily="34" charset="-127"/>
                <a:cs typeface="+mn-cs"/>
              </a:defRPr>
            </a:lvl3pPr>
            <a:lvl4pPr marL="1371600" algn="l" rtl="0" fontAlgn="base">
              <a:spcBef>
                <a:spcPct val="0"/>
              </a:spcBef>
              <a:spcAft>
                <a:spcPct val="0"/>
              </a:spcAft>
              <a:defRPr sz="2400" kern="1200">
                <a:solidFill>
                  <a:schemeClr val="tx1"/>
                </a:solidFill>
                <a:latin typeface="Times New Roman" pitchFamily="18" charset="0"/>
                <a:ea typeface="굴림" pitchFamily="34" charset="-127"/>
                <a:cs typeface="+mn-cs"/>
              </a:defRPr>
            </a:lvl4pPr>
            <a:lvl5pPr marL="1828800" algn="l" rtl="0" fontAlgn="base">
              <a:spcBef>
                <a:spcPct val="0"/>
              </a:spcBef>
              <a:spcAft>
                <a:spcPct val="0"/>
              </a:spcAft>
              <a:defRPr sz="2400" kern="1200">
                <a:solidFill>
                  <a:schemeClr val="tx1"/>
                </a:solidFill>
                <a:latin typeface="Times New Roman" pitchFamily="18" charset="0"/>
                <a:ea typeface="굴림" pitchFamily="34" charset="-127"/>
                <a:cs typeface="+mn-cs"/>
              </a:defRPr>
            </a:lvl5pPr>
            <a:lvl6pPr marL="2286000" algn="l" defTabSz="914400" rtl="0" eaLnBrk="1" latinLnBrk="0" hangingPunct="1">
              <a:defRPr sz="2400" kern="1200">
                <a:solidFill>
                  <a:schemeClr val="tx1"/>
                </a:solidFill>
                <a:latin typeface="Times New Roman" pitchFamily="18" charset="0"/>
                <a:ea typeface="굴림" pitchFamily="34" charset="-127"/>
                <a:cs typeface="+mn-cs"/>
              </a:defRPr>
            </a:lvl6pPr>
            <a:lvl7pPr marL="2743200" algn="l" defTabSz="914400" rtl="0" eaLnBrk="1" latinLnBrk="0" hangingPunct="1">
              <a:defRPr sz="2400" kern="1200">
                <a:solidFill>
                  <a:schemeClr val="tx1"/>
                </a:solidFill>
                <a:latin typeface="Times New Roman" pitchFamily="18" charset="0"/>
                <a:ea typeface="굴림" pitchFamily="34" charset="-127"/>
                <a:cs typeface="+mn-cs"/>
              </a:defRPr>
            </a:lvl7pPr>
            <a:lvl8pPr marL="3200400" algn="l" defTabSz="914400" rtl="0" eaLnBrk="1" latinLnBrk="0" hangingPunct="1">
              <a:defRPr sz="2400" kern="1200">
                <a:solidFill>
                  <a:schemeClr val="tx1"/>
                </a:solidFill>
                <a:latin typeface="Times New Roman" pitchFamily="18" charset="0"/>
                <a:ea typeface="굴림" pitchFamily="34" charset="-127"/>
                <a:cs typeface="+mn-cs"/>
              </a:defRPr>
            </a:lvl8pPr>
            <a:lvl9pPr marL="3657600" algn="l" defTabSz="914400" rtl="0" eaLnBrk="1" latinLnBrk="0" hangingPunct="1">
              <a:defRPr sz="2400" kern="1200">
                <a:solidFill>
                  <a:schemeClr val="tx1"/>
                </a:solidFill>
                <a:latin typeface="Times New Roman" pitchFamily="18" charset="0"/>
                <a:ea typeface="굴림" pitchFamily="34" charset="-127"/>
                <a:cs typeface="+mn-cs"/>
              </a:defRPr>
            </a:lvl9pPr>
          </a:lstStyle>
          <a:p>
            <a:pPr algn="ctr"/>
            <a:r>
              <a:rPr lang="en-US" sz="2000" dirty="0" smtClean="0">
                <a:latin typeface="Arial" pitchFamily="34" charset="0"/>
                <a:cs typeface="Arial" pitchFamily="34" charset="0"/>
              </a:rPr>
              <a:t>Charge of Cu cluster on ZnO(10-10) predicted by COMB</a:t>
            </a:r>
          </a:p>
          <a:p>
            <a:pPr algn="ctr"/>
            <a:r>
              <a:rPr lang="en-US" sz="1800" dirty="0" smtClean="0">
                <a:latin typeface="Arial" pitchFamily="34" charset="0"/>
                <a:cs typeface="Arial" pitchFamily="34" charset="0"/>
              </a:rPr>
              <a:t>Diameter: ~ 15 Å</a:t>
            </a:r>
          </a:p>
          <a:p>
            <a:pPr algn="ctr"/>
            <a:r>
              <a:rPr lang="en-US" sz="1800" dirty="0" smtClean="0">
                <a:latin typeface="Arial" pitchFamily="34" charset="0"/>
                <a:cs typeface="Arial" pitchFamily="34" charset="0"/>
              </a:rPr>
              <a:t>Height:  ~ 6 </a:t>
            </a:r>
            <a:r>
              <a:rPr lang="en-US" sz="1800" dirty="0">
                <a:latin typeface="Arial" pitchFamily="34" charset="0"/>
                <a:cs typeface="Arial" pitchFamily="34" charset="0"/>
              </a:rPr>
              <a:t>Å</a:t>
            </a:r>
          </a:p>
        </p:txBody>
      </p:sp>
      <p:pic>
        <p:nvPicPr>
          <p:cNvPr id="8" name="Picture 7"/>
          <p:cNvPicPr>
            <a:picLocks noChangeAspect="1" noChangeArrowheads="1"/>
          </p:cNvPicPr>
          <p:nvPr/>
        </p:nvPicPr>
        <p:blipFill>
          <a:blip r:embed="rId2" cstate="print"/>
          <a:srcRect/>
          <a:stretch>
            <a:fillRect/>
          </a:stretch>
        </p:blipFill>
        <p:spPr bwMode="auto">
          <a:xfrm>
            <a:off x="574582" y="1465632"/>
            <a:ext cx="3118036" cy="3118036"/>
          </a:xfrm>
          <a:prstGeom prst="rect">
            <a:avLst/>
          </a:prstGeom>
          <a:noFill/>
          <a:ln w="9525">
            <a:solidFill>
              <a:schemeClr val="tx1"/>
            </a:solidFill>
            <a:miter lim="800000"/>
            <a:headEnd/>
            <a:tailEnd/>
          </a:ln>
          <a:effectLst/>
        </p:spPr>
      </p:pic>
      <p:sp>
        <p:nvSpPr>
          <p:cNvPr id="9" name="TextBox 228"/>
          <p:cNvSpPr txBox="1"/>
          <p:nvPr/>
        </p:nvSpPr>
        <p:spPr>
          <a:xfrm>
            <a:off x="876759" y="4699337"/>
            <a:ext cx="2513682" cy="1015663"/>
          </a:xfrm>
          <a:prstGeom prst="rect">
            <a:avLst/>
          </a:prstGeom>
          <a:noFill/>
        </p:spPr>
        <p:txBody>
          <a:bodyPr wrap="square" rtlCol="0">
            <a:spAutoFit/>
          </a:bodyPr>
          <a:lstStyle>
            <a:defPPr>
              <a:defRPr lang="en-US"/>
            </a:defPPr>
            <a:lvl1pPr algn="l" rtl="0" fontAlgn="base">
              <a:spcBef>
                <a:spcPct val="0"/>
              </a:spcBef>
              <a:spcAft>
                <a:spcPct val="0"/>
              </a:spcAft>
              <a:defRPr sz="2400" kern="1200">
                <a:solidFill>
                  <a:schemeClr val="tx1"/>
                </a:solidFill>
                <a:latin typeface="Times New Roman" pitchFamily="18" charset="0"/>
                <a:ea typeface="굴림" pitchFamily="34" charset="-127"/>
                <a:cs typeface="+mn-cs"/>
              </a:defRPr>
            </a:lvl1pPr>
            <a:lvl2pPr marL="457200" algn="l" rtl="0" fontAlgn="base">
              <a:spcBef>
                <a:spcPct val="0"/>
              </a:spcBef>
              <a:spcAft>
                <a:spcPct val="0"/>
              </a:spcAft>
              <a:defRPr sz="2400" kern="1200">
                <a:solidFill>
                  <a:schemeClr val="tx1"/>
                </a:solidFill>
                <a:latin typeface="Times New Roman" pitchFamily="18" charset="0"/>
                <a:ea typeface="굴림" pitchFamily="34" charset="-127"/>
                <a:cs typeface="+mn-cs"/>
              </a:defRPr>
            </a:lvl2pPr>
            <a:lvl3pPr marL="914400" algn="l" rtl="0" fontAlgn="base">
              <a:spcBef>
                <a:spcPct val="0"/>
              </a:spcBef>
              <a:spcAft>
                <a:spcPct val="0"/>
              </a:spcAft>
              <a:defRPr sz="2400" kern="1200">
                <a:solidFill>
                  <a:schemeClr val="tx1"/>
                </a:solidFill>
                <a:latin typeface="Times New Roman" pitchFamily="18" charset="0"/>
                <a:ea typeface="굴림" pitchFamily="34" charset="-127"/>
                <a:cs typeface="+mn-cs"/>
              </a:defRPr>
            </a:lvl3pPr>
            <a:lvl4pPr marL="1371600" algn="l" rtl="0" fontAlgn="base">
              <a:spcBef>
                <a:spcPct val="0"/>
              </a:spcBef>
              <a:spcAft>
                <a:spcPct val="0"/>
              </a:spcAft>
              <a:defRPr sz="2400" kern="1200">
                <a:solidFill>
                  <a:schemeClr val="tx1"/>
                </a:solidFill>
                <a:latin typeface="Times New Roman" pitchFamily="18" charset="0"/>
                <a:ea typeface="굴림" pitchFamily="34" charset="-127"/>
                <a:cs typeface="+mn-cs"/>
              </a:defRPr>
            </a:lvl4pPr>
            <a:lvl5pPr marL="1828800" algn="l" rtl="0" fontAlgn="base">
              <a:spcBef>
                <a:spcPct val="0"/>
              </a:spcBef>
              <a:spcAft>
                <a:spcPct val="0"/>
              </a:spcAft>
              <a:defRPr sz="2400" kern="1200">
                <a:solidFill>
                  <a:schemeClr val="tx1"/>
                </a:solidFill>
                <a:latin typeface="Times New Roman" pitchFamily="18" charset="0"/>
                <a:ea typeface="굴림" pitchFamily="34" charset="-127"/>
                <a:cs typeface="+mn-cs"/>
              </a:defRPr>
            </a:lvl5pPr>
            <a:lvl6pPr marL="2286000" algn="l" defTabSz="914400" rtl="0" eaLnBrk="1" latinLnBrk="0" hangingPunct="1">
              <a:defRPr sz="2400" kern="1200">
                <a:solidFill>
                  <a:schemeClr val="tx1"/>
                </a:solidFill>
                <a:latin typeface="Times New Roman" pitchFamily="18" charset="0"/>
                <a:ea typeface="굴림" pitchFamily="34" charset="-127"/>
                <a:cs typeface="+mn-cs"/>
              </a:defRPr>
            </a:lvl6pPr>
            <a:lvl7pPr marL="2743200" algn="l" defTabSz="914400" rtl="0" eaLnBrk="1" latinLnBrk="0" hangingPunct="1">
              <a:defRPr sz="2400" kern="1200">
                <a:solidFill>
                  <a:schemeClr val="tx1"/>
                </a:solidFill>
                <a:latin typeface="Times New Roman" pitchFamily="18" charset="0"/>
                <a:ea typeface="굴림" pitchFamily="34" charset="-127"/>
                <a:cs typeface="+mn-cs"/>
              </a:defRPr>
            </a:lvl7pPr>
            <a:lvl8pPr marL="3200400" algn="l" defTabSz="914400" rtl="0" eaLnBrk="1" latinLnBrk="0" hangingPunct="1">
              <a:defRPr sz="2400" kern="1200">
                <a:solidFill>
                  <a:schemeClr val="tx1"/>
                </a:solidFill>
                <a:latin typeface="Times New Roman" pitchFamily="18" charset="0"/>
                <a:ea typeface="굴림" pitchFamily="34" charset="-127"/>
                <a:cs typeface="+mn-cs"/>
              </a:defRPr>
            </a:lvl8pPr>
            <a:lvl9pPr marL="3657600" algn="l" defTabSz="914400" rtl="0" eaLnBrk="1" latinLnBrk="0" hangingPunct="1">
              <a:defRPr sz="2400" kern="1200">
                <a:solidFill>
                  <a:schemeClr val="tx1"/>
                </a:solidFill>
                <a:latin typeface="Times New Roman" pitchFamily="18" charset="0"/>
                <a:ea typeface="굴림" pitchFamily="34" charset="-127"/>
                <a:cs typeface="+mn-cs"/>
              </a:defRPr>
            </a:lvl9pPr>
          </a:lstStyle>
          <a:p>
            <a:pPr algn="ctr"/>
            <a:r>
              <a:rPr lang="en-US" sz="2000" dirty="0" smtClean="0">
                <a:latin typeface="Arial" pitchFamily="34" charset="0"/>
                <a:cs typeface="Arial" pitchFamily="34" charset="0"/>
              </a:rPr>
              <a:t>STM image of  Cu clusters on </a:t>
            </a:r>
          </a:p>
          <a:p>
            <a:pPr algn="ctr"/>
            <a:r>
              <a:rPr lang="en-US" sz="2000" dirty="0" smtClean="0">
                <a:latin typeface="Arial" pitchFamily="34" charset="0"/>
                <a:cs typeface="Arial" pitchFamily="34" charset="0"/>
              </a:rPr>
              <a:t>ZnO(10-10) surface</a:t>
            </a:r>
            <a:endParaRPr lang="en-US" sz="2000" dirty="0">
              <a:latin typeface="Arial" pitchFamily="34" charset="0"/>
              <a:cs typeface="Arial" pitchFamily="34" charset="0"/>
            </a:endParaRPr>
          </a:p>
        </p:txBody>
      </p:sp>
      <p:pic>
        <p:nvPicPr>
          <p:cNvPr id="34819" name="Picture 3" descr="C:\Users\cyt701129\Application Data\SSH\temp\100.eps.cmap.eps"/>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74535"/>
          <a:stretch/>
        </p:blipFill>
        <p:spPr bwMode="auto">
          <a:xfrm>
            <a:off x="8257900" y="1452602"/>
            <a:ext cx="200300" cy="304319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382000" y="1219200"/>
            <a:ext cx="1143000" cy="307777"/>
          </a:xfrm>
          <a:prstGeom prst="rect">
            <a:avLst/>
          </a:prstGeom>
          <a:noFill/>
        </p:spPr>
        <p:txBody>
          <a:bodyPr wrap="square" rtlCol="0">
            <a:spAutoFit/>
          </a:bodyPr>
          <a:lstStyle/>
          <a:p>
            <a:r>
              <a:rPr lang="en-US" sz="1400" dirty="0" smtClean="0">
                <a:latin typeface="+mn-lt"/>
              </a:rPr>
              <a:t>0.4587</a:t>
            </a:r>
            <a:endParaRPr lang="en-US" sz="1400" dirty="0">
              <a:latin typeface="+mn-lt"/>
            </a:endParaRPr>
          </a:p>
        </p:txBody>
      </p:sp>
      <p:sp>
        <p:nvSpPr>
          <p:cNvPr id="12" name="TextBox 11"/>
          <p:cNvSpPr txBox="1"/>
          <p:nvPr/>
        </p:nvSpPr>
        <p:spPr>
          <a:xfrm>
            <a:off x="8382000" y="4384119"/>
            <a:ext cx="1143000" cy="307777"/>
          </a:xfrm>
          <a:prstGeom prst="rect">
            <a:avLst/>
          </a:prstGeom>
          <a:noFill/>
        </p:spPr>
        <p:txBody>
          <a:bodyPr wrap="square" rtlCol="0">
            <a:spAutoFit/>
          </a:bodyPr>
          <a:lstStyle/>
          <a:p>
            <a:r>
              <a:rPr lang="en-US" sz="1400" dirty="0" smtClean="0">
                <a:latin typeface="+mn-lt"/>
              </a:rPr>
              <a:t>-0.4581</a:t>
            </a:r>
            <a:endParaRPr lang="en-US" sz="1400" dirty="0">
              <a:latin typeface="+mn-lt"/>
            </a:endParaRPr>
          </a:p>
        </p:txBody>
      </p:sp>
      <p:pic>
        <p:nvPicPr>
          <p:cNvPr id="5" name="Picture 2" descr="C:\Users\cyt701129\Application Data\SSH\temp\1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63871" y="1430071"/>
            <a:ext cx="3065729" cy="306572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3" name="Title 2"/>
          <p:cNvSpPr txBox="1">
            <a:spLocks/>
          </p:cNvSpPr>
          <p:nvPr/>
        </p:nvSpPr>
        <p:spPr>
          <a:xfrm>
            <a:off x="120868" y="152400"/>
            <a:ext cx="8991600" cy="5715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smtClean="0">
                <a:latin typeface="Arial" pitchFamily="34" charset="0"/>
                <a:cs typeface="Arial" pitchFamily="34" charset="0"/>
              </a:rPr>
              <a:t>Charge Transfer at Cu/</a:t>
            </a:r>
            <a:r>
              <a:rPr lang="en-US" sz="3200" dirty="0" err="1" smtClean="0">
                <a:latin typeface="Arial" pitchFamily="34" charset="0"/>
                <a:cs typeface="Arial" pitchFamily="34" charset="0"/>
              </a:rPr>
              <a:t>ZnO</a:t>
            </a:r>
            <a:r>
              <a:rPr lang="en-US" sz="3200" dirty="0" smtClean="0">
                <a:latin typeface="Arial" pitchFamily="34" charset="0"/>
                <a:cs typeface="Arial" pitchFamily="34" charset="0"/>
              </a:rPr>
              <a:t> Interfaces as Predicted by the COMB Potential </a:t>
            </a:r>
            <a:endParaRPr lang="en-US" sz="3200" dirty="0">
              <a:latin typeface="Arial" pitchFamily="34" charset="0"/>
              <a:cs typeface="Arial" pitchFamily="34" charset="0"/>
            </a:endParaRPr>
          </a:p>
        </p:txBody>
      </p:sp>
      <p:sp>
        <p:nvSpPr>
          <p:cNvPr id="16" name="投影片編號版面配置區 3"/>
          <p:cNvSpPr>
            <a:spLocks noGrp="1"/>
          </p:cNvSpPr>
          <p:nvPr>
            <p:ph type="sldNum" sz="quarter" idx="10"/>
          </p:nvPr>
        </p:nvSpPr>
        <p:spPr>
          <a:xfrm>
            <a:off x="8439150" y="0"/>
            <a:ext cx="704850" cy="676275"/>
          </a:xfrm>
        </p:spPr>
        <p:txBody>
          <a:bodyPr anchor="ctr"/>
          <a:lstStyle/>
          <a:p>
            <a:pPr algn="ctr"/>
            <a:fld id="{060AF508-47E9-4415-93F3-F747458C8D36}" type="slidenum">
              <a:rPr lang="en-US" smtClean="0">
                <a:solidFill>
                  <a:schemeClr val="tx1"/>
                </a:solidFill>
                <a:latin typeface="Times New Roman" pitchFamily="18" charset="0"/>
                <a:cs typeface="Times New Roman" pitchFamily="18" charset="0"/>
              </a:rPr>
              <a:pPr algn="ctr"/>
              <a:t>18</a:t>
            </a:fld>
            <a:endParaRPr lang="en-US" dirty="0">
              <a:solidFill>
                <a:schemeClr val="tx1"/>
              </a:solidFill>
              <a:latin typeface="Times New Roman" pitchFamily="18" charset="0"/>
              <a:cs typeface="Times New Roman" pitchFamily="18" charset="0"/>
            </a:endParaRPr>
          </a:p>
        </p:txBody>
      </p:sp>
      <p:sp>
        <p:nvSpPr>
          <p:cNvPr id="14" name="文字方塊 13"/>
          <p:cNvSpPr txBox="1"/>
          <p:nvPr/>
        </p:nvSpPr>
        <p:spPr>
          <a:xfrm>
            <a:off x="0" y="6044433"/>
            <a:ext cx="2656176" cy="338554"/>
          </a:xfrm>
          <a:prstGeom prst="rect">
            <a:avLst/>
          </a:prstGeom>
          <a:noFill/>
        </p:spPr>
        <p:txBody>
          <a:bodyPr wrap="none" rtlCol="0">
            <a:spAutoFit/>
          </a:bodyPr>
          <a:lstStyle/>
          <a:p>
            <a:r>
              <a:rPr lang="en-US" sz="1600" dirty="0" smtClean="0">
                <a:solidFill>
                  <a:srgbClr val="C00000"/>
                </a:solidFill>
              </a:rPr>
              <a:t>Courtesy of Yu-Ting Cheng</a:t>
            </a:r>
            <a:endParaRPr lang="en-US" sz="1600" dirty="0">
              <a:solidFill>
                <a:srgbClr val="C00000"/>
              </a:solidFill>
            </a:endParaRPr>
          </a:p>
        </p:txBody>
      </p:sp>
    </p:spTree>
    <p:extLst>
      <p:ext uri="{BB962C8B-B14F-4D97-AF65-F5344CB8AC3E}">
        <p14:creationId xmlns:p14="http://schemas.microsoft.com/office/powerpoint/2010/main" val="218570818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p:cNvPicPr>
            <a:picLocks noChangeAspect="1" noChangeArrowheads="1"/>
          </p:cNvPicPr>
          <p:nvPr/>
        </p:nvPicPr>
        <p:blipFill rotWithShape="1">
          <a:blip r:embed="rId2" cstate="print"/>
          <a:srcRect l="3968" r="6283"/>
          <a:stretch/>
        </p:blipFill>
        <p:spPr bwMode="auto">
          <a:xfrm>
            <a:off x="5571352" y="378359"/>
            <a:ext cx="3575713" cy="1987286"/>
          </a:xfrm>
          <a:prstGeom prst="rect">
            <a:avLst/>
          </a:prstGeom>
          <a:noFill/>
          <a:ln w="9525">
            <a:noFill/>
            <a:miter lim="800000"/>
            <a:headEnd/>
            <a:tailEnd/>
          </a:ln>
        </p:spPr>
      </p:pic>
      <p:sp>
        <p:nvSpPr>
          <p:cNvPr id="36" name="Rectangle 35"/>
          <p:cNvSpPr/>
          <p:nvPr/>
        </p:nvSpPr>
        <p:spPr>
          <a:xfrm>
            <a:off x="0" y="115669"/>
            <a:ext cx="9109460" cy="707886"/>
          </a:xfrm>
          <a:prstGeom prst="rect">
            <a:avLst/>
          </a:prstGeom>
        </p:spPr>
        <p:txBody>
          <a:bodyPr wrap="square">
            <a:spAutoFit/>
          </a:bodyPr>
          <a:lstStyle/>
          <a:p>
            <a:r>
              <a:rPr lang="en-US" sz="4000" dirty="0">
                <a:solidFill>
                  <a:srgbClr val="FF0000"/>
                </a:solidFill>
                <a:latin typeface="Calisto MT" pitchFamily="18" charset="0"/>
                <a:cs typeface="Arial" pitchFamily="34" charset="0"/>
              </a:rPr>
              <a:t>Adaptive </a:t>
            </a:r>
            <a:r>
              <a:rPr lang="en-US" sz="4000" dirty="0" smtClean="0">
                <a:solidFill>
                  <a:srgbClr val="FF0000"/>
                </a:solidFill>
                <a:latin typeface="Calisto MT" pitchFamily="18" charset="0"/>
                <a:cs typeface="Arial" pitchFamily="34" charset="0"/>
              </a:rPr>
              <a:t>Kinetic Monte Carlo</a:t>
            </a:r>
            <a:endParaRPr lang="en-US" sz="4000" dirty="0">
              <a:solidFill>
                <a:srgbClr val="FF0000"/>
              </a:solidFill>
              <a:latin typeface="Calisto MT" pitchFamily="18" charset="0"/>
              <a:cs typeface="Arial" pitchFamily="34" charset="0"/>
            </a:endParaRPr>
          </a:p>
        </p:txBody>
      </p:sp>
      <p:cxnSp>
        <p:nvCxnSpPr>
          <p:cNvPr id="22" name="Straight Arrow Connector 21"/>
          <p:cNvCxnSpPr/>
          <p:nvPr/>
        </p:nvCxnSpPr>
        <p:spPr>
          <a:xfrm>
            <a:off x="457200" y="1671125"/>
            <a:ext cx="0" cy="4724400"/>
          </a:xfrm>
          <a:prstGeom prst="straightConnector1">
            <a:avLst/>
          </a:prstGeom>
          <a:ln w="38100">
            <a:solidFill>
              <a:schemeClr val="tx1"/>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a:off x="457200" y="6395525"/>
            <a:ext cx="7620000" cy="0"/>
          </a:xfrm>
          <a:prstGeom prst="straightConnector1">
            <a:avLst/>
          </a:prstGeom>
          <a:ln w="38100">
            <a:solidFill>
              <a:schemeClr val="tx1"/>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bwMode="auto">
          <a:xfrm>
            <a:off x="4290216" y="2067223"/>
            <a:ext cx="54589" cy="3945833"/>
          </a:xfrm>
          <a:prstGeom prst="straightConnector1">
            <a:avLst/>
          </a:prstGeom>
          <a:noFill/>
          <a:ln w="12700" cap="flat" cmpd="sng" algn="ctr">
            <a:solidFill>
              <a:schemeClr val="tx1"/>
            </a:solidFill>
            <a:prstDash val="solid"/>
            <a:round/>
            <a:headEnd type="triangle" w="lg" len="lg"/>
            <a:tailEnd type="triangle" w="lg" len="lg"/>
          </a:ln>
          <a:effectLst/>
        </p:spPr>
      </p:cxnSp>
      <p:cxnSp>
        <p:nvCxnSpPr>
          <p:cNvPr id="39" name="Straight Connector 38"/>
          <p:cNvCxnSpPr/>
          <p:nvPr/>
        </p:nvCxnSpPr>
        <p:spPr bwMode="auto">
          <a:xfrm>
            <a:off x="2005679" y="6001838"/>
            <a:ext cx="2311831" cy="0"/>
          </a:xfrm>
          <a:prstGeom prst="line">
            <a:avLst/>
          </a:prstGeom>
          <a:noFill/>
          <a:ln w="12700" cap="flat" cmpd="sng" algn="ctr">
            <a:solidFill>
              <a:schemeClr val="tx1"/>
            </a:solidFill>
            <a:prstDash val="solid"/>
            <a:round/>
            <a:headEnd type="none" w="med" len="med"/>
            <a:tailEnd type="none" w="med" len="med"/>
          </a:ln>
          <a:effectLst/>
        </p:spPr>
      </p:cxnSp>
      <p:sp>
        <p:nvSpPr>
          <p:cNvPr id="40" name="TextBox 39"/>
          <p:cNvSpPr txBox="1"/>
          <p:nvPr/>
        </p:nvSpPr>
        <p:spPr>
          <a:xfrm>
            <a:off x="3951564" y="4033325"/>
            <a:ext cx="600499" cy="461665"/>
          </a:xfrm>
          <a:prstGeom prst="rect">
            <a:avLst/>
          </a:prstGeom>
          <a:noFill/>
        </p:spPr>
        <p:txBody>
          <a:bodyPr wrap="square" rtlCol="0">
            <a:spAutoFit/>
          </a:bodyPr>
          <a:lstStyle/>
          <a:p>
            <a:r>
              <a:rPr lang="en-US" sz="2400" dirty="0" err="1" smtClean="0">
                <a:solidFill>
                  <a:srgbClr val="C00000"/>
                </a:solidFill>
              </a:rPr>
              <a:t>E</a:t>
            </a:r>
            <a:r>
              <a:rPr lang="en-US" sz="2400" baseline="-25000" dirty="0" err="1" smtClean="0">
                <a:solidFill>
                  <a:srgbClr val="C00000"/>
                </a:solidFill>
              </a:rPr>
              <a:t>a</a:t>
            </a:r>
            <a:endParaRPr lang="en-US" sz="2400" baseline="-25000" dirty="0">
              <a:solidFill>
                <a:srgbClr val="C00000"/>
              </a:solidFill>
            </a:endParaRPr>
          </a:p>
        </p:txBody>
      </p:sp>
      <p:pic>
        <p:nvPicPr>
          <p:cNvPr id="4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0874" y="4292271"/>
            <a:ext cx="1184540" cy="1179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80750" y="2838062"/>
            <a:ext cx="1202077" cy="1202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72852" y="4292271"/>
            <a:ext cx="1189222" cy="1179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 name="TextBox 45"/>
          <p:cNvSpPr txBox="1"/>
          <p:nvPr/>
        </p:nvSpPr>
        <p:spPr>
          <a:xfrm>
            <a:off x="1219199" y="1057437"/>
            <a:ext cx="4571637" cy="646331"/>
          </a:xfrm>
          <a:prstGeom prst="rect">
            <a:avLst/>
          </a:prstGeom>
          <a:noFill/>
        </p:spPr>
        <p:txBody>
          <a:bodyPr wrap="square" rtlCol="0">
            <a:spAutoFit/>
          </a:bodyPr>
          <a:lstStyle/>
          <a:p>
            <a:r>
              <a:rPr lang="en-US" dirty="0" smtClean="0">
                <a:latin typeface="Arial" pitchFamily="34" charset="0"/>
                <a:cs typeface="Arial" pitchFamily="34" charset="0"/>
              </a:rPr>
              <a:t>Pathway for </a:t>
            </a:r>
            <a:r>
              <a:rPr lang="en-US" dirty="0">
                <a:latin typeface="Arial" pitchFamily="34" charset="0"/>
                <a:cs typeface="Arial" pitchFamily="34" charset="0"/>
              </a:rPr>
              <a:t>s</a:t>
            </a:r>
            <a:r>
              <a:rPr lang="en-US" dirty="0" smtClean="0">
                <a:latin typeface="Arial" pitchFamily="34" charset="0"/>
                <a:cs typeface="Arial" pitchFamily="34" charset="0"/>
              </a:rPr>
              <a:t>ingle Cu atom diffusion on Cu(100) from the </a:t>
            </a:r>
            <a:r>
              <a:rPr lang="en-US" dirty="0" err="1" smtClean="0">
                <a:latin typeface="Arial" pitchFamily="34" charset="0"/>
                <a:cs typeface="Arial" pitchFamily="34" charset="0"/>
              </a:rPr>
              <a:t>aKMC</a:t>
            </a:r>
            <a:r>
              <a:rPr lang="en-US" dirty="0" smtClean="0">
                <a:latin typeface="Arial" pitchFamily="34" charset="0"/>
                <a:cs typeface="Arial" pitchFamily="34" charset="0"/>
              </a:rPr>
              <a:t> calculations</a:t>
            </a:r>
            <a:endParaRPr lang="en-US" dirty="0">
              <a:latin typeface="Arial" pitchFamily="34" charset="0"/>
              <a:cs typeface="Arial" pitchFamily="34" charset="0"/>
            </a:endParaRPr>
          </a:p>
        </p:txBody>
      </p:sp>
      <p:cxnSp>
        <p:nvCxnSpPr>
          <p:cNvPr id="47" name="Straight Connector 46"/>
          <p:cNvCxnSpPr/>
          <p:nvPr/>
        </p:nvCxnSpPr>
        <p:spPr>
          <a:xfrm>
            <a:off x="284863" y="6001838"/>
            <a:ext cx="32473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284862" y="2082989"/>
            <a:ext cx="32473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685800" y="1885890"/>
            <a:ext cx="990600" cy="338554"/>
          </a:xfrm>
          <a:prstGeom prst="rect">
            <a:avLst/>
          </a:prstGeom>
          <a:noFill/>
        </p:spPr>
        <p:txBody>
          <a:bodyPr wrap="square" rtlCol="0">
            <a:spAutoFit/>
          </a:bodyPr>
          <a:lstStyle/>
          <a:p>
            <a:r>
              <a:rPr lang="en-US" sz="1600" dirty="0" smtClean="0">
                <a:latin typeface="Arial" pitchFamily="34" charset="0"/>
                <a:cs typeface="Arial" pitchFamily="34" charset="0"/>
              </a:rPr>
              <a:t>0.88</a:t>
            </a:r>
            <a:endParaRPr lang="en-US" sz="1600" dirty="0">
              <a:latin typeface="Arial" pitchFamily="34" charset="0"/>
              <a:cs typeface="Arial" pitchFamily="34" charset="0"/>
            </a:endParaRPr>
          </a:p>
        </p:txBody>
      </p:sp>
      <p:sp>
        <p:nvSpPr>
          <p:cNvPr id="50" name="TextBox 49"/>
          <p:cNvSpPr txBox="1"/>
          <p:nvPr/>
        </p:nvSpPr>
        <p:spPr>
          <a:xfrm>
            <a:off x="685800" y="5801783"/>
            <a:ext cx="533400" cy="338554"/>
          </a:xfrm>
          <a:prstGeom prst="rect">
            <a:avLst/>
          </a:prstGeom>
          <a:noFill/>
        </p:spPr>
        <p:txBody>
          <a:bodyPr wrap="square" rtlCol="0">
            <a:spAutoFit/>
          </a:bodyPr>
          <a:lstStyle/>
          <a:p>
            <a:r>
              <a:rPr lang="en-US" sz="1600" dirty="0">
                <a:latin typeface="Arial" pitchFamily="34" charset="0"/>
                <a:cs typeface="Arial" pitchFamily="34" charset="0"/>
              </a:rPr>
              <a:t>0</a:t>
            </a:r>
            <a:endParaRPr lang="en-US" sz="2000" dirty="0">
              <a:latin typeface="Arial" pitchFamily="34" charset="0"/>
              <a:cs typeface="Arial" pitchFamily="34" charset="0"/>
            </a:endParaRPr>
          </a:p>
        </p:txBody>
      </p:sp>
      <p:sp>
        <p:nvSpPr>
          <p:cNvPr id="51" name="TextBox 50"/>
          <p:cNvSpPr txBox="1"/>
          <p:nvPr/>
        </p:nvSpPr>
        <p:spPr>
          <a:xfrm>
            <a:off x="157655" y="1303658"/>
            <a:ext cx="990600" cy="369332"/>
          </a:xfrm>
          <a:prstGeom prst="rect">
            <a:avLst/>
          </a:prstGeom>
          <a:noFill/>
        </p:spPr>
        <p:txBody>
          <a:bodyPr wrap="square" rtlCol="0">
            <a:spAutoFit/>
          </a:bodyPr>
          <a:lstStyle/>
          <a:p>
            <a:r>
              <a:rPr lang="en-US" dirty="0" smtClean="0">
                <a:latin typeface="Arial" pitchFamily="34" charset="0"/>
                <a:cs typeface="Arial" pitchFamily="34" charset="0"/>
              </a:rPr>
              <a:t>(eV)</a:t>
            </a:r>
            <a:endParaRPr lang="en-US" dirty="0">
              <a:latin typeface="Arial" pitchFamily="34" charset="0"/>
              <a:cs typeface="Arial" pitchFamily="34" charset="0"/>
            </a:endParaRPr>
          </a:p>
        </p:txBody>
      </p:sp>
      <p:sp>
        <p:nvSpPr>
          <p:cNvPr id="52" name="TextBox 51"/>
          <p:cNvSpPr txBox="1"/>
          <p:nvPr/>
        </p:nvSpPr>
        <p:spPr>
          <a:xfrm>
            <a:off x="6544352" y="5963884"/>
            <a:ext cx="2599648" cy="369332"/>
          </a:xfrm>
          <a:prstGeom prst="rect">
            <a:avLst/>
          </a:prstGeom>
          <a:noFill/>
        </p:spPr>
        <p:txBody>
          <a:bodyPr wrap="square" rtlCol="0">
            <a:spAutoFit/>
          </a:bodyPr>
          <a:lstStyle/>
          <a:p>
            <a:r>
              <a:rPr lang="en-US" dirty="0" smtClean="0">
                <a:latin typeface="Arial" pitchFamily="34" charset="0"/>
                <a:cs typeface="Arial" pitchFamily="34" charset="0"/>
              </a:rPr>
              <a:t>(displacement)</a:t>
            </a:r>
            <a:endParaRPr lang="en-US" dirty="0">
              <a:latin typeface="Arial" pitchFamily="34" charset="0"/>
              <a:cs typeface="Arial" pitchFamily="34" charset="0"/>
            </a:endParaRPr>
          </a:p>
        </p:txBody>
      </p:sp>
      <p:sp>
        <p:nvSpPr>
          <p:cNvPr id="54" name="Oval 53"/>
          <p:cNvSpPr/>
          <p:nvPr/>
        </p:nvSpPr>
        <p:spPr>
          <a:xfrm>
            <a:off x="1963144" y="5907163"/>
            <a:ext cx="170456" cy="188837"/>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4191000" y="1981200"/>
            <a:ext cx="170456" cy="188837"/>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6482235" y="5907162"/>
            <a:ext cx="170456" cy="188837"/>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30"/>
          <p:cNvGrpSpPr/>
          <p:nvPr/>
        </p:nvGrpSpPr>
        <p:grpSpPr>
          <a:xfrm>
            <a:off x="1370874" y="2057006"/>
            <a:ext cx="5868126" cy="3956050"/>
            <a:chOff x="2286000" y="1168021"/>
            <a:chExt cx="6656779" cy="4565650"/>
          </a:xfrm>
        </p:grpSpPr>
        <p:pic>
          <p:nvPicPr>
            <p:cNvPr id="35"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7548"/>
            <a:stretch/>
          </p:blipFill>
          <p:spPr bwMode="auto">
            <a:xfrm>
              <a:off x="5657198" y="1168021"/>
              <a:ext cx="3285581" cy="456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7548"/>
            <a:stretch/>
          </p:blipFill>
          <p:spPr bwMode="auto">
            <a:xfrm flipH="1">
              <a:off x="2286000" y="1168021"/>
              <a:ext cx="3302130" cy="456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aphicFrame>
        <p:nvGraphicFramePr>
          <p:cNvPr id="57" name="Table 56"/>
          <p:cNvGraphicFramePr>
            <a:graphicFrameLocks noGrp="1"/>
          </p:cNvGraphicFramePr>
          <p:nvPr>
            <p:extLst>
              <p:ext uri="{D42A27DB-BD31-4B8C-83A1-F6EECF244321}">
                <p14:modId xmlns:p14="http://schemas.microsoft.com/office/powerpoint/2010/main" val="1316378794"/>
              </p:ext>
            </p:extLst>
          </p:nvPr>
        </p:nvGraphicFramePr>
        <p:xfrm>
          <a:off x="5790836" y="2636520"/>
          <a:ext cx="3006031" cy="1249680"/>
        </p:xfrm>
        <a:graphic>
          <a:graphicData uri="http://schemas.openxmlformats.org/drawingml/2006/table">
            <a:tbl>
              <a:tblPr firstRow="1" bandRow="1"/>
              <a:tblGrid>
                <a:gridCol w="1670623"/>
                <a:gridCol w="1335408"/>
              </a:tblGrid>
              <a:tr h="120650">
                <a:tc>
                  <a:txBody>
                    <a:bodyPr/>
                    <a:lstStyle/>
                    <a:p>
                      <a:pPr algn="ctr"/>
                      <a:endParaRPr lang="en-US" sz="2400" dirty="0">
                        <a:solidFill>
                          <a:schemeClr val="bg1"/>
                        </a:solidFill>
                        <a:latin typeface="Arial" pitchFamily="34" charset="0"/>
                        <a:cs typeface="Arial" pitchFamily="34" charset="0"/>
                      </a:endParaRPr>
                    </a:p>
                  </a:txBody>
                  <a:tcPr anchor="ct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4228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smtClean="0">
                          <a:ln>
                            <a:noFill/>
                          </a:ln>
                          <a:solidFill>
                            <a:schemeClr val="lt1"/>
                          </a:solidFill>
                          <a:latin typeface="Arial" pitchFamily="34" charset="0"/>
                          <a:cs typeface="Arial" pitchFamily="34" charset="0"/>
                        </a:rPr>
                        <a:t>Activation</a:t>
                      </a:r>
                      <a:r>
                        <a:rPr lang="en-US" sz="1600" b="1" baseline="0" dirty="0" smtClean="0">
                          <a:ln>
                            <a:noFill/>
                          </a:ln>
                          <a:solidFill>
                            <a:schemeClr val="lt1"/>
                          </a:solidFill>
                          <a:latin typeface="Arial" pitchFamily="34" charset="0"/>
                          <a:cs typeface="Arial" pitchFamily="34" charset="0"/>
                        </a:rPr>
                        <a:t> energy (eV)</a:t>
                      </a:r>
                      <a:endParaRPr lang="en-US" sz="1600" b="0" dirty="0" smtClean="0">
                        <a:ln>
                          <a:solidFill>
                            <a:sysClr val="windowText" lastClr="000000"/>
                          </a:solidFill>
                        </a:ln>
                        <a:solidFill>
                          <a:schemeClr val="bg1"/>
                        </a:solidFill>
                        <a:latin typeface="Arial" pitchFamily="34" charset="0"/>
                        <a:cs typeface="Arial" pitchFamily="34" charset="0"/>
                      </a:endParaRP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42282"/>
                    </a:solidFill>
                  </a:tcPr>
                </a:tc>
              </a:tr>
              <a:tr h="182563">
                <a:tc>
                  <a:txBody>
                    <a:bodyPr/>
                    <a:lstStyle/>
                    <a:p>
                      <a:pPr algn="ctr"/>
                      <a:r>
                        <a:rPr lang="en-US" sz="1600" dirty="0" smtClean="0">
                          <a:latin typeface="Arial" pitchFamily="34" charset="0"/>
                          <a:cs typeface="Arial" pitchFamily="34" charset="0"/>
                        </a:rPr>
                        <a:t>COMB</a:t>
                      </a:r>
                      <a:endParaRPr lang="en-US" sz="1600" dirty="0">
                        <a:latin typeface="Arial" pitchFamily="34" charset="0"/>
                        <a:cs typeface="Arial" pitchFamily="34" charset="0"/>
                      </a:endParaRPr>
                    </a:p>
                  </a:txBody>
                  <a:tcPr>
                    <a:lnL w="12700" cmpd="sng">
                      <a:solidFill>
                        <a:srgbClr val="FFFFFF"/>
                      </a:solidFill>
                    </a:lnL>
                    <a:lnR w="12700" cap="flat" cmpd="sng" algn="ctr">
                      <a:solidFill>
                        <a:srgbClr val="FFFFFF"/>
                      </a:solidFill>
                      <a:prstDash val="solid"/>
                      <a:round/>
                      <a:headEnd type="none" w="med" len="med"/>
                      <a:tailEnd type="none" w="med" len="med"/>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42282">
                        <a:tint val="40000"/>
                      </a:srgbClr>
                    </a:solidFill>
                  </a:tcPr>
                </a:tc>
                <a:tc>
                  <a:txBody>
                    <a:bodyPr/>
                    <a:lstStyle/>
                    <a:p>
                      <a:pPr algn="ctr"/>
                      <a:r>
                        <a:rPr lang="en-US" sz="1600" dirty="0" smtClean="0">
                          <a:latin typeface="Arial" pitchFamily="34" charset="0"/>
                          <a:cs typeface="Arial" pitchFamily="34" charset="0"/>
                        </a:rPr>
                        <a:t>0.88</a:t>
                      </a:r>
                      <a:endParaRPr lang="en-US" sz="1600" dirty="0">
                        <a:latin typeface="Arial" pitchFamily="34" charset="0"/>
                        <a:cs typeface="Arial" pitchFamily="34" charset="0"/>
                      </a:endParaRPr>
                    </a:p>
                  </a:txBody>
                  <a:tcPr>
                    <a:lnL w="12700" cap="flat" cmpd="sng" algn="ctr">
                      <a:solidFill>
                        <a:srgbClr val="FFFFFF"/>
                      </a:solidFill>
                      <a:prstDash val="solid"/>
                      <a:round/>
                      <a:headEnd type="none" w="med" len="med"/>
                      <a:tailEnd type="none" w="med" len="med"/>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42282">
                        <a:tint val="40000"/>
                      </a:srgbClr>
                    </a:solidFill>
                  </a:tcPr>
                </a:tc>
              </a:tr>
              <a:tr h="182563">
                <a:tc>
                  <a:txBody>
                    <a:bodyPr/>
                    <a:lstStyle/>
                    <a:p>
                      <a:pPr algn="ctr"/>
                      <a:r>
                        <a:rPr lang="en-US" sz="1600" dirty="0" smtClean="0">
                          <a:latin typeface="Arial" pitchFamily="34" charset="0"/>
                          <a:cs typeface="Arial" pitchFamily="34" charset="0"/>
                        </a:rPr>
                        <a:t>Adaptive</a:t>
                      </a:r>
                      <a:r>
                        <a:rPr lang="en-US" sz="1600" baseline="0" dirty="0" smtClean="0">
                          <a:latin typeface="Arial" pitchFamily="34" charset="0"/>
                          <a:cs typeface="Arial" pitchFamily="34" charset="0"/>
                        </a:rPr>
                        <a:t> KMC</a:t>
                      </a:r>
                      <a:endParaRPr lang="en-US" sz="1600" dirty="0">
                        <a:latin typeface="Arial" pitchFamily="34" charset="0"/>
                        <a:cs typeface="Arial" pitchFamily="34" charset="0"/>
                      </a:endParaRPr>
                    </a:p>
                  </a:txBody>
                  <a:tcP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42282">
                        <a:tint val="20000"/>
                      </a:srgbClr>
                    </a:solidFill>
                  </a:tcPr>
                </a:tc>
                <a:tc>
                  <a:txBody>
                    <a:bodyPr/>
                    <a:lstStyle/>
                    <a:p>
                      <a:pPr algn="ctr"/>
                      <a:r>
                        <a:rPr lang="en-US" sz="1600" dirty="0" smtClean="0">
                          <a:latin typeface="Arial" pitchFamily="34" charset="0"/>
                          <a:cs typeface="Arial" pitchFamily="34" charset="0"/>
                        </a:rPr>
                        <a:t>0.88</a:t>
                      </a:r>
                      <a:endParaRPr lang="en-US" sz="1600" dirty="0">
                        <a:latin typeface="Arial" pitchFamily="34" charset="0"/>
                        <a:cs typeface="Arial" pitchFamily="34" charset="0"/>
                      </a:endParaRPr>
                    </a:p>
                  </a:txBody>
                  <a:tcPr>
                    <a:lnL w="127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42282">
                        <a:tint val="20000"/>
                      </a:srgbClr>
                    </a:solidFill>
                  </a:tcPr>
                </a:tc>
              </a:tr>
            </a:tbl>
          </a:graphicData>
        </a:graphic>
      </p:graphicFrame>
      <p:sp>
        <p:nvSpPr>
          <p:cNvPr id="26" name="文字方塊 25"/>
          <p:cNvSpPr txBox="1"/>
          <p:nvPr/>
        </p:nvSpPr>
        <p:spPr>
          <a:xfrm>
            <a:off x="6487824" y="3954376"/>
            <a:ext cx="2656176" cy="338554"/>
          </a:xfrm>
          <a:prstGeom prst="rect">
            <a:avLst/>
          </a:prstGeom>
          <a:noFill/>
        </p:spPr>
        <p:txBody>
          <a:bodyPr wrap="none" rtlCol="0">
            <a:spAutoFit/>
          </a:bodyPr>
          <a:lstStyle/>
          <a:p>
            <a:r>
              <a:rPr lang="en-US" sz="1600" dirty="0" smtClean="0">
                <a:solidFill>
                  <a:srgbClr val="C00000"/>
                </a:solidFill>
              </a:rPr>
              <a:t>Courtesy of Yu-Ting Cheng</a:t>
            </a:r>
            <a:endParaRPr lang="en-US" sz="1600" dirty="0">
              <a:solidFill>
                <a:srgbClr val="C00000"/>
              </a:solidFill>
            </a:endParaRPr>
          </a:p>
        </p:txBody>
      </p:sp>
    </p:spTree>
    <p:extLst>
      <p:ext uri="{BB962C8B-B14F-4D97-AF65-F5344CB8AC3E}">
        <p14:creationId xmlns:p14="http://schemas.microsoft.com/office/powerpoint/2010/main" val="297711580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smtClean="0"/>
              <a:t>Outline</a:t>
            </a:r>
            <a:endParaRPr lang="en-US"/>
          </a:p>
        </p:txBody>
      </p:sp>
      <p:sp>
        <p:nvSpPr>
          <p:cNvPr id="14" name="內容版面配置區 13"/>
          <p:cNvSpPr>
            <a:spLocks noGrp="1"/>
          </p:cNvSpPr>
          <p:nvPr>
            <p:ph idx="1"/>
          </p:nvPr>
        </p:nvSpPr>
        <p:spPr/>
        <p:txBody>
          <a:bodyPr/>
          <a:lstStyle/>
          <a:p>
            <a:r>
              <a:rPr lang="en-US" dirty="0" smtClean="0"/>
              <a:t>Introduction to the COMB potentials</a:t>
            </a:r>
          </a:p>
          <a:p>
            <a:r>
              <a:rPr lang="en-US" dirty="0" smtClean="0"/>
              <a:t>Comparisons to other empirical potentials</a:t>
            </a:r>
          </a:p>
          <a:p>
            <a:r>
              <a:rPr lang="en-US" dirty="0" smtClean="0"/>
              <a:t>Applications of the COMB potentials</a:t>
            </a:r>
          </a:p>
          <a:p>
            <a:pPr lvl="1"/>
            <a:r>
              <a:rPr lang="en-US" dirty="0" smtClean="0"/>
              <a:t>Adhesion of Cu/SiO</a:t>
            </a:r>
            <a:r>
              <a:rPr lang="en-US" baseline="-25000" dirty="0" smtClean="0"/>
              <a:t>2</a:t>
            </a:r>
            <a:r>
              <a:rPr lang="en-US" dirty="0" smtClean="0"/>
              <a:t> interfaces</a:t>
            </a:r>
          </a:p>
          <a:p>
            <a:pPr lvl="1"/>
            <a:r>
              <a:rPr lang="en-US" dirty="0" smtClean="0"/>
              <a:t>Nanoindentation and nanoscratch of Si/a-HfO</a:t>
            </a:r>
            <a:r>
              <a:rPr lang="en-US" baseline="-25000" dirty="0" smtClean="0"/>
              <a:t>2</a:t>
            </a:r>
          </a:p>
          <a:p>
            <a:pPr lvl="1"/>
            <a:r>
              <a:rPr lang="en-US" dirty="0" smtClean="0"/>
              <a:t>Modeling Cu/Cu</a:t>
            </a:r>
            <a:r>
              <a:rPr lang="en-US" baseline="-25000" dirty="0" smtClean="0"/>
              <a:t>2</a:t>
            </a:r>
            <a:r>
              <a:rPr lang="en-US" dirty="0" smtClean="0"/>
              <a:t>O interface</a:t>
            </a:r>
          </a:p>
          <a:p>
            <a:pPr lvl="1"/>
            <a:r>
              <a:rPr lang="en-US" dirty="0" smtClean="0"/>
              <a:t>C/H/O and </a:t>
            </a:r>
            <a:r>
              <a:rPr lang="en-US" dirty="0" err="1" smtClean="0"/>
              <a:t>Zr</a:t>
            </a:r>
            <a:r>
              <a:rPr lang="en-US" dirty="0" smtClean="0"/>
              <a:t>/ZrO</a:t>
            </a:r>
            <a:r>
              <a:rPr lang="en-US" baseline="-25000" dirty="0" smtClean="0"/>
              <a:t>2</a:t>
            </a:r>
            <a:r>
              <a:rPr lang="en-US" dirty="0" smtClean="0"/>
              <a:t> potential development</a:t>
            </a:r>
          </a:p>
          <a:p>
            <a:pPr lvl="1"/>
            <a:r>
              <a:rPr lang="en-US" dirty="0" smtClean="0"/>
              <a:t>Cu ad-atom on </a:t>
            </a:r>
            <a:r>
              <a:rPr lang="en-US" dirty="0" err="1" smtClean="0"/>
              <a:t>ZnO</a:t>
            </a:r>
            <a:r>
              <a:rPr lang="en-US" dirty="0" smtClean="0"/>
              <a:t> surface via adaptive kinetic Monte Carlo</a:t>
            </a:r>
          </a:p>
          <a:p>
            <a:r>
              <a:rPr lang="en-US" dirty="0" smtClean="0"/>
              <a:t>Conclusions</a:t>
            </a:r>
          </a:p>
        </p:txBody>
      </p:sp>
      <p:sp>
        <p:nvSpPr>
          <p:cNvPr id="4" name="投影片編號版面配置區 3"/>
          <p:cNvSpPr>
            <a:spLocks noGrp="1"/>
          </p:cNvSpPr>
          <p:nvPr>
            <p:ph type="sldNum" sz="quarter" idx="10"/>
          </p:nvPr>
        </p:nvSpPr>
        <p:spPr/>
        <p:txBody>
          <a:bodyPr/>
          <a:lstStyle/>
          <a:p>
            <a:fld id="{060AF508-47E9-4415-93F3-F747458C8D36}" type="slidenum">
              <a:rPr lang="en-US" smtClean="0"/>
              <a:pPr/>
              <a:t>2</a:t>
            </a:fld>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4">
                                            <p:txEl>
                                              <p:pRg st="0" end="0"/>
                                            </p:txEl>
                                          </p:spTgt>
                                        </p:tgtEl>
                                        <p:attrNameLst>
                                          <p:attrName>style.color</p:attrName>
                                        </p:attrNameLst>
                                      </p:cBhvr>
                                      <p:to>
                                        <a:srgbClr val="990000"/>
                                      </p:to>
                                    </p:animClr>
                                  </p:childTnLst>
                                </p:cTn>
                              </p:par>
                              <p:par>
                                <p:cTn id="7" presetID="3" presetClass="emph" presetSubtype="2" fill="hold" nodeType="withEffect">
                                  <p:stCondLst>
                                    <p:cond delay="0"/>
                                  </p:stCondLst>
                                  <p:childTnLst>
                                    <p:animClr clrSpc="rgb" dir="cw">
                                      <p:cBhvr override="childStyle">
                                        <p:cTn id="8" dur="500" fill="hold"/>
                                        <p:tgtEl>
                                          <p:spTgt spid="14">
                                            <p:txEl>
                                              <p:pRg st="1" end="1"/>
                                            </p:txEl>
                                          </p:spTgt>
                                        </p:tgtEl>
                                        <p:attrNameLst>
                                          <p:attrName>style.color</p:attrName>
                                        </p:attrNameLst>
                                      </p:cBhvr>
                                      <p:to>
                                        <a:schemeClr val="bg2"/>
                                      </p:to>
                                    </p:animClr>
                                  </p:childTnLst>
                                </p:cTn>
                              </p:par>
                              <p:par>
                                <p:cTn id="9" presetID="3" presetClass="emph" presetSubtype="2" fill="hold" nodeType="withEffect">
                                  <p:stCondLst>
                                    <p:cond delay="0"/>
                                  </p:stCondLst>
                                  <p:childTnLst>
                                    <p:animClr clrSpc="rgb" dir="cw">
                                      <p:cBhvr override="childStyle">
                                        <p:cTn id="10" dur="500" fill="hold"/>
                                        <p:tgtEl>
                                          <p:spTgt spid="14">
                                            <p:txEl>
                                              <p:pRg st="2" end="2"/>
                                            </p:txEl>
                                          </p:spTgt>
                                        </p:tgtEl>
                                        <p:attrNameLst>
                                          <p:attrName>style.color</p:attrName>
                                        </p:attrNameLst>
                                      </p:cBhvr>
                                      <p:to>
                                        <a:schemeClr val="bg2"/>
                                      </p:to>
                                    </p:animClr>
                                  </p:childTnLst>
                                </p:cTn>
                              </p:par>
                              <p:par>
                                <p:cTn id="11" presetID="3" presetClass="emph" presetSubtype="2" fill="hold" nodeType="withEffect">
                                  <p:stCondLst>
                                    <p:cond delay="0"/>
                                  </p:stCondLst>
                                  <p:childTnLst>
                                    <p:animClr clrSpc="rgb" dir="cw">
                                      <p:cBhvr override="childStyle">
                                        <p:cTn id="12" dur="500" fill="hold"/>
                                        <p:tgtEl>
                                          <p:spTgt spid="14">
                                            <p:txEl>
                                              <p:pRg st="3" end="3"/>
                                            </p:txEl>
                                          </p:spTgt>
                                        </p:tgtEl>
                                        <p:attrNameLst>
                                          <p:attrName>style.color</p:attrName>
                                        </p:attrNameLst>
                                      </p:cBhvr>
                                      <p:to>
                                        <a:schemeClr val="bg2"/>
                                      </p:to>
                                    </p:animClr>
                                  </p:childTnLst>
                                </p:cTn>
                              </p:par>
                              <p:par>
                                <p:cTn id="13" presetID="3" presetClass="emph" presetSubtype="2" fill="hold" nodeType="withEffect">
                                  <p:stCondLst>
                                    <p:cond delay="0"/>
                                  </p:stCondLst>
                                  <p:childTnLst>
                                    <p:animClr clrSpc="rgb" dir="cw">
                                      <p:cBhvr override="childStyle">
                                        <p:cTn id="14" dur="500" fill="hold"/>
                                        <p:tgtEl>
                                          <p:spTgt spid="14">
                                            <p:txEl>
                                              <p:pRg st="4" end="4"/>
                                            </p:txEl>
                                          </p:spTgt>
                                        </p:tgtEl>
                                        <p:attrNameLst>
                                          <p:attrName>style.color</p:attrName>
                                        </p:attrNameLst>
                                      </p:cBhvr>
                                      <p:to>
                                        <a:schemeClr val="bg2"/>
                                      </p:to>
                                    </p:animClr>
                                  </p:childTnLst>
                                </p:cTn>
                              </p:par>
                              <p:par>
                                <p:cTn id="15" presetID="3" presetClass="emph" presetSubtype="2" fill="hold" nodeType="withEffect">
                                  <p:stCondLst>
                                    <p:cond delay="0"/>
                                  </p:stCondLst>
                                  <p:childTnLst>
                                    <p:animClr clrSpc="rgb" dir="cw">
                                      <p:cBhvr override="childStyle">
                                        <p:cTn id="16" dur="500" fill="hold"/>
                                        <p:tgtEl>
                                          <p:spTgt spid="14">
                                            <p:txEl>
                                              <p:pRg st="5" end="5"/>
                                            </p:txEl>
                                          </p:spTgt>
                                        </p:tgtEl>
                                        <p:attrNameLst>
                                          <p:attrName>style.color</p:attrName>
                                        </p:attrNameLst>
                                      </p:cBhvr>
                                      <p:to>
                                        <a:schemeClr val="bg2"/>
                                      </p:to>
                                    </p:animClr>
                                  </p:childTnLst>
                                </p:cTn>
                              </p:par>
                              <p:par>
                                <p:cTn id="17" presetID="3" presetClass="emph" presetSubtype="2" fill="hold" nodeType="withEffect">
                                  <p:stCondLst>
                                    <p:cond delay="0"/>
                                  </p:stCondLst>
                                  <p:childTnLst>
                                    <p:animClr clrSpc="rgb" dir="cw">
                                      <p:cBhvr override="childStyle">
                                        <p:cTn id="18" dur="500" fill="hold"/>
                                        <p:tgtEl>
                                          <p:spTgt spid="14">
                                            <p:txEl>
                                              <p:pRg st="6" end="6"/>
                                            </p:txEl>
                                          </p:spTgt>
                                        </p:tgtEl>
                                        <p:attrNameLst>
                                          <p:attrName>style.color</p:attrName>
                                        </p:attrNameLst>
                                      </p:cBhvr>
                                      <p:to>
                                        <a:schemeClr val="bg2"/>
                                      </p:to>
                                    </p:animClr>
                                  </p:childTnLst>
                                </p:cTn>
                              </p:par>
                              <p:par>
                                <p:cTn id="19" presetID="3" presetClass="emph" presetSubtype="2" fill="hold" nodeType="withEffect">
                                  <p:stCondLst>
                                    <p:cond delay="0"/>
                                  </p:stCondLst>
                                  <p:childTnLst>
                                    <p:animClr clrSpc="rgb" dir="cw">
                                      <p:cBhvr override="childStyle">
                                        <p:cTn id="20" dur="500" fill="hold"/>
                                        <p:tgtEl>
                                          <p:spTgt spid="14">
                                            <p:txEl>
                                              <p:pRg st="7" end="7"/>
                                            </p:txEl>
                                          </p:spTgt>
                                        </p:tgtEl>
                                        <p:attrNameLst>
                                          <p:attrName>style.color</p:attrName>
                                        </p:attrNameLst>
                                      </p:cBhvr>
                                      <p:to>
                                        <a:schemeClr val="bg2"/>
                                      </p:to>
                                    </p:animClr>
                                  </p:childTnLst>
                                </p:cTn>
                              </p:par>
                              <p:par>
                                <p:cTn id="21" presetID="3" presetClass="emph" presetSubtype="2" fill="hold" nodeType="withEffect">
                                  <p:stCondLst>
                                    <p:cond delay="0"/>
                                  </p:stCondLst>
                                  <p:childTnLst>
                                    <p:animClr clrSpc="rgb" dir="cw">
                                      <p:cBhvr override="childStyle">
                                        <p:cTn id="22" dur="500" fill="hold"/>
                                        <p:tgtEl>
                                          <p:spTgt spid="14">
                                            <p:txEl>
                                              <p:pRg st="8" end="8"/>
                                            </p:txEl>
                                          </p:spTgt>
                                        </p:tgtEl>
                                        <p:attrNameLst>
                                          <p:attrName>style.color</p:attrName>
                                        </p:attrNameLst>
                                      </p:cBhvr>
                                      <p:to>
                                        <a:schemeClr val="bg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dirty="0" smtClean="0"/>
              <a:t>Conclusions</a:t>
            </a:r>
            <a:endParaRPr lang="en-US" dirty="0"/>
          </a:p>
        </p:txBody>
      </p:sp>
      <p:sp>
        <p:nvSpPr>
          <p:cNvPr id="3" name="內容版面配置區 2"/>
          <p:cNvSpPr>
            <a:spLocks noGrp="1"/>
          </p:cNvSpPr>
          <p:nvPr>
            <p:ph idx="1"/>
          </p:nvPr>
        </p:nvSpPr>
        <p:spPr/>
        <p:txBody>
          <a:bodyPr/>
          <a:lstStyle/>
          <a:p>
            <a:r>
              <a:rPr lang="en-US" dirty="0" smtClean="0"/>
              <a:t>An empirical, variable charge many body (COMB) potential developed for modeling heterogeneous interfaces</a:t>
            </a:r>
          </a:p>
          <a:p>
            <a:pPr lvl="1"/>
            <a:r>
              <a:rPr lang="en-US" dirty="0" smtClean="0"/>
              <a:t>COMB2 Parameterized </a:t>
            </a:r>
            <a:r>
              <a:rPr lang="en-US" dirty="0"/>
              <a:t>for Si/SiO</a:t>
            </a:r>
            <a:r>
              <a:rPr lang="en-US" baseline="-25000" dirty="0"/>
              <a:t>2</a:t>
            </a:r>
            <a:r>
              <a:rPr lang="en-US" dirty="0"/>
              <a:t>, Cu/Cu</a:t>
            </a:r>
            <a:r>
              <a:rPr lang="en-US" baseline="-25000" dirty="0"/>
              <a:t>2</a:t>
            </a:r>
            <a:r>
              <a:rPr lang="en-US" dirty="0"/>
              <a:t>O, </a:t>
            </a:r>
            <a:r>
              <a:rPr lang="en-US" dirty="0" err="1"/>
              <a:t>Hf</a:t>
            </a:r>
            <a:r>
              <a:rPr lang="en-US" dirty="0"/>
              <a:t>/HfO</a:t>
            </a:r>
            <a:r>
              <a:rPr lang="en-US" baseline="-25000" dirty="0"/>
              <a:t>2</a:t>
            </a:r>
            <a:r>
              <a:rPr lang="en-US" dirty="0"/>
              <a:t> and </a:t>
            </a:r>
            <a:r>
              <a:rPr lang="en-US" dirty="0" smtClean="0"/>
              <a:t>Ti/TiO</a:t>
            </a:r>
            <a:r>
              <a:rPr lang="en-US" baseline="-25000" dirty="0" smtClean="0"/>
              <a:t>2</a:t>
            </a:r>
          </a:p>
          <a:p>
            <a:pPr lvl="1"/>
            <a:r>
              <a:rPr lang="en-US" dirty="0" smtClean="0"/>
              <a:t>COMB3 being developed for C/H/</a:t>
            </a:r>
            <a:r>
              <a:rPr lang="en-US" dirty="0" smtClean="0">
                <a:solidFill>
                  <a:schemeClr val="bg2"/>
                </a:solidFill>
              </a:rPr>
              <a:t>O/N</a:t>
            </a:r>
            <a:r>
              <a:rPr lang="en-US" dirty="0" smtClean="0"/>
              <a:t>, </a:t>
            </a:r>
            <a:r>
              <a:rPr lang="en-US" dirty="0" err="1" smtClean="0"/>
              <a:t>Zr</a:t>
            </a:r>
            <a:r>
              <a:rPr lang="en-US" dirty="0" smtClean="0"/>
              <a:t>/</a:t>
            </a:r>
            <a:r>
              <a:rPr lang="en-US" dirty="0" smtClean="0">
                <a:solidFill>
                  <a:schemeClr val="bg2"/>
                </a:solidFill>
              </a:rPr>
              <a:t>ZrO</a:t>
            </a:r>
            <a:r>
              <a:rPr lang="en-US" baseline="-25000" dirty="0" smtClean="0">
                <a:solidFill>
                  <a:schemeClr val="bg2"/>
                </a:solidFill>
              </a:rPr>
              <a:t>2</a:t>
            </a:r>
            <a:r>
              <a:rPr lang="en-US" dirty="0" smtClean="0"/>
              <a:t>, Zn/</a:t>
            </a:r>
            <a:r>
              <a:rPr lang="en-US" dirty="0" err="1" smtClean="0">
                <a:solidFill>
                  <a:schemeClr val="bg2"/>
                </a:solidFill>
              </a:rPr>
              <a:t>ZnO</a:t>
            </a:r>
            <a:r>
              <a:rPr lang="en-US" dirty="0" smtClean="0"/>
              <a:t>, U/</a:t>
            </a:r>
            <a:r>
              <a:rPr lang="en-US" dirty="0" smtClean="0">
                <a:solidFill>
                  <a:schemeClr val="bg2"/>
                </a:solidFill>
              </a:rPr>
              <a:t>UO</a:t>
            </a:r>
            <a:r>
              <a:rPr lang="en-US" baseline="-25000" dirty="0" smtClean="0">
                <a:solidFill>
                  <a:schemeClr val="bg2"/>
                </a:solidFill>
              </a:rPr>
              <a:t>2</a:t>
            </a:r>
            <a:r>
              <a:rPr lang="en-US" dirty="0" smtClean="0"/>
              <a:t>, Al/</a:t>
            </a:r>
            <a:r>
              <a:rPr lang="en-US" dirty="0" smtClean="0">
                <a:solidFill>
                  <a:schemeClr val="bg2"/>
                </a:solidFill>
              </a:rPr>
              <a:t>Al</a:t>
            </a:r>
            <a:r>
              <a:rPr lang="en-US" baseline="-25000" dirty="0" smtClean="0">
                <a:solidFill>
                  <a:schemeClr val="bg2"/>
                </a:solidFill>
              </a:rPr>
              <a:t>2</a:t>
            </a:r>
            <a:r>
              <a:rPr lang="en-US" dirty="0" smtClean="0">
                <a:solidFill>
                  <a:schemeClr val="bg2"/>
                </a:solidFill>
              </a:rPr>
              <a:t>O</a:t>
            </a:r>
            <a:r>
              <a:rPr lang="en-US" baseline="-25000" dirty="0" smtClean="0">
                <a:solidFill>
                  <a:schemeClr val="bg2"/>
                </a:solidFill>
              </a:rPr>
              <a:t>3</a:t>
            </a:r>
            <a:r>
              <a:rPr lang="en-US" dirty="0" smtClean="0"/>
              <a:t>, Ti/</a:t>
            </a:r>
            <a:r>
              <a:rPr lang="en-US" dirty="0" err="1" smtClean="0">
                <a:solidFill>
                  <a:schemeClr val="bg2"/>
                </a:solidFill>
              </a:rPr>
              <a:t>TiN</a:t>
            </a:r>
            <a:r>
              <a:rPr lang="en-US" dirty="0" smtClean="0">
                <a:solidFill>
                  <a:schemeClr val="bg2"/>
                </a:solidFill>
              </a:rPr>
              <a:t>/TiO</a:t>
            </a:r>
            <a:r>
              <a:rPr lang="en-US" baseline="-25000" dirty="0" smtClean="0">
                <a:solidFill>
                  <a:schemeClr val="bg2"/>
                </a:solidFill>
              </a:rPr>
              <a:t>2</a:t>
            </a:r>
            <a:endParaRPr lang="en-US" dirty="0" smtClean="0"/>
          </a:p>
          <a:p>
            <a:pPr lvl="1"/>
            <a:r>
              <a:rPr lang="en-US" dirty="0" smtClean="0"/>
              <a:t>Implemented in community popular MD software LAMMPS</a:t>
            </a:r>
          </a:p>
          <a:p>
            <a:r>
              <a:rPr lang="en-US" dirty="0" smtClean="0"/>
              <a:t>Enables large scale MD simulations of complex, real device-size multifunctional nanostructures with technological significance</a:t>
            </a:r>
          </a:p>
          <a:p>
            <a:r>
              <a:rPr lang="en-US" dirty="0" smtClean="0"/>
              <a:t>Modified formalism with improved flexibility is currently being parameterized for more systems</a:t>
            </a:r>
          </a:p>
          <a:p>
            <a:pPr lvl="1"/>
            <a:endParaRPr lang="en-US" dirty="0" smtClean="0"/>
          </a:p>
        </p:txBody>
      </p:sp>
      <p:sp>
        <p:nvSpPr>
          <p:cNvPr id="4" name="投影片編號版面配置區 3"/>
          <p:cNvSpPr>
            <a:spLocks noGrp="1"/>
          </p:cNvSpPr>
          <p:nvPr>
            <p:ph type="sldNum" sz="quarter" idx="10"/>
          </p:nvPr>
        </p:nvSpPr>
        <p:spPr/>
        <p:txBody>
          <a:bodyPr/>
          <a:lstStyle/>
          <a:p>
            <a:pPr>
              <a:defRPr/>
            </a:pPr>
            <a:fld id="{060AF508-47E9-4415-93F3-F747458C8D36}" type="slidenum">
              <a:rPr lang="en-US" smtClean="0"/>
              <a:pPr>
                <a:defRPr/>
              </a:pPr>
              <a:t>20</a:t>
            </a:fld>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群組 12"/>
          <p:cNvGrpSpPr/>
          <p:nvPr/>
        </p:nvGrpSpPr>
        <p:grpSpPr>
          <a:xfrm>
            <a:off x="946430" y="625189"/>
            <a:ext cx="6635286" cy="5419236"/>
            <a:chOff x="2798980" y="509472"/>
            <a:chExt cx="6635286" cy="5419236"/>
          </a:xfrm>
        </p:grpSpPr>
        <p:pic>
          <p:nvPicPr>
            <p:cNvPr id="14" name="Picture 2"/>
            <p:cNvPicPr>
              <a:picLocks noChangeAspect="1" noChangeArrowheads="1"/>
            </p:cNvPicPr>
            <p:nvPr/>
          </p:nvPicPr>
          <p:blipFill>
            <a:blip r:embed="rId3" cstate="print"/>
            <a:srcRect/>
            <a:stretch>
              <a:fillRect/>
            </a:stretch>
          </p:blipFill>
          <p:spPr bwMode="auto">
            <a:xfrm>
              <a:off x="3287406" y="786309"/>
              <a:ext cx="5457426" cy="4717599"/>
            </a:xfrm>
            <a:prstGeom prst="rect">
              <a:avLst/>
            </a:prstGeom>
            <a:noFill/>
            <a:ln w="9525">
              <a:noFill/>
              <a:miter lim="800000"/>
              <a:headEnd/>
              <a:tailEnd/>
            </a:ln>
          </p:spPr>
        </p:pic>
        <p:sp>
          <p:nvSpPr>
            <p:cNvPr id="15" name="TextBox 7"/>
            <p:cNvSpPr txBox="1"/>
            <p:nvPr/>
          </p:nvSpPr>
          <p:spPr>
            <a:xfrm>
              <a:off x="5511133" y="509472"/>
              <a:ext cx="1119116" cy="369332"/>
            </a:xfrm>
            <a:prstGeom prst="rect">
              <a:avLst/>
            </a:prstGeom>
            <a:noFill/>
          </p:spPr>
          <p:txBody>
            <a:bodyPr wrap="square" rtlCol="0">
              <a:spAutoFit/>
            </a:bodyPr>
            <a:lstStyle/>
            <a:p>
              <a:r>
                <a:rPr lang="en-US" sz="1800" dirty="0" smtClean="0">
                  <a:solidFill>
                    <a:srgbClr val="0000CC"/>
                  </a:solidFill>
                </a:rPr>
                <a:t>Metallic</a:t>
              </a:r>
              <a:endParaRPr lang="en-US" sz="1800" dirty="0">
                <a:solidFill>
                  <a:srgbClr val="0000CC"/>
                </a:solidFill>
              </a:endParaRPr>
            </a:p>
          </p:txBody>
        </p:sp>
        <p:sp>
          <p:nvSpPr>
            <p:cNvPr id="16" name="TextBox 8"/>
            <p:cNvSpPr txBox="1"/>
            <p:nvPr/>
          </p:nvSpPr>
          <p:spPr>
            <a:xfrm>
              <a:off x="8297839" y="5490409"/>
              <a:ext cx="846161" cy="369332"/>
            </a:xfrm>
            <a:prstGeom prst="rect">
              <a:avLst/>
            </a:prstGeom>
            <a:noFill/>
          </p:spPr>
          <p:txBody>
            <a:bodyPr wrap="square" rtlCol="0">
              <a:spAutoFit/>
            </a:bodyPr>
            <a:lstStyle/>
            <a:p>
              <a:r>
                <a:rPr lang="en-US" sz="1800" dirty="0" smtClean="0">
                  <a:solidFill>
                    <a:srgbClr val="0000CC"/>
                  </a:solidFill>
                </a:rPr>
                <a:t>Ionic </a:t>
              </a:r>
              <a:endParaRPr lang="en-US" sz="1800" dirty="0">
                <a:solidFill>
                  <a:srgbClr val="0000CC"/>
                </a:solidFill>
              </a:endParaRPr>
            </a:p>
          </p:txBody>
        </p:sp>
        <p:sp>
          <p:nvSpPr>
            <p:cNvPr id="17" name="TextBox 9"/>
            <p:cNvSpPr txBox="1"/>
            <p:nvPr/>
          </p:nvSpPr>
          <p:spPr>
            <a:xfrm>
              <a:off x="2798980" y="5439813"/>
              <a:ext cx="1212376" cy="369332"/>
            </a:xfrm>
            <a:prstGeom prst="rect">
              <a:avLst/>
            </a:prstGeom>
            <a:noFill/>
          </p:spPr>
          <p:txBody>
            <a:bodyPr wrap="square" rtlCol="0">
              <a:spAutoFit/>
            </a:bodyPr>
            <a:lstStyle/>
            <a:p>
              <a:r>
                <a:rPr lang="en-US" sz="1800" dirty="0" smtClean="0">
                  <a:solidFill>
                    <a:srgbClr val="0000CC"/>
                  </a:solidFill>
                </a:rPr>
                <a:t>Covalent </a:t>
              </a:r>
              <a:endParaRPr lang="en-US" sz="1800" dirty="0">
                <a:solidFill>
                  <a:srgbClr val="0000CC"/>
                </a:solidFill>
              </a:endParaRPr>
            </a:p>
          </p:txBody>
        </p:sp>
        <p:sp>
          <p:nvSpPr>
            <p:cNvPr id="18" name="TextBox 10"/>
            <p:cNvSpPr txBox="1"/>
            <p:nvPr/>
          </p:nvSpPr>
          <p:spPr>
            <a:xfrm>
              <a:off x="4261944" y="5405488"/>
              <a:ext cx="3657599" cy="523220"/>
            </a:xfrm>
            <a:prstGeom prst="rect">
              <a:avLst/>
            </a:prstGeom>
            <a:noFill/>
          </p:spPr>
          <p:txBody>
            <a:bodyPr wrap="square" rtlCol="0">
              <a:spAutoFit/>
            </a:bodyPr>
            <a:lstStyle/>
            <a:p>
              <a:pPr algn="ctr"/>
              <a:r>
                <a:rPr lang="en-US" sz="1400" dirty="0" smtClean="0"/>
                <a:t>Bone/</a:t>
              </a:r>
              <a:r>
                <a:rPr lang="en-US" sz="1400" dirty="0" err="1" smtClean="0"/>
                <a:t>biocomposites</a:t>
              </a:r>
              <a:endParaRPr lang="en-US" sz="1400" dirty="0" smtClean="0"/>
            </a:p>
            <a:p>
              <a:pPr algn="ctr"/>
              <a:r>
                <a:rPr lang="en-US" sz="1400" dirty="0" smtClean="0"/>
                <a:t>Aqueous biological systems</a:t>
              </a:r>
              <a:endParaRPr lang="en-US" sz="1400" dirty="0"/>
            </a:p>
          </p:txBody>
        </p:sp>
        <p:sp>
          <p:nvSpPr>
            <p:cNvPr id="19" name="TextBox 11"/>
            <p:cNvSpPr txBox="1"/>
            <p:nvPr/>
          </p:nvSpPr>
          <p:spPr>
            <a:xfrm>
              <a:off x="6843738" y="2664427"/>
              <a:ext cx="2590528" cy="738664"/>
            </a:xfrm>
            <a:prstGeom prst="rect">
              <a:avLst/>
            </a:prstGeom>
            <a:noFill/>
          </p:spPr>
          <p:txBody>
            <a:bodyPr wrap="square" rtlCol="0">
              <a:spAutoFit/>
            </a:bodyPr>
            <a:lstStyle/>
            <a:p>
              <a:pPr algn="ctr"/>
              <a:r>
                <a:rPr lang="en-US" sz="1400" dirty="0" smtClean="0"/>
                <a:t>Interconnects</a:t>
              </a:r>
            </a:p>
            <a:p>
              <a:pPr algn="ctr"/>
              <a:r>
                <a:rPr lang="en-US" sz="1400" dirty="0" smtClean="0"/>
                <a:t>Corrosion/Oxidation</a:t>
              </a:r>
            </a:p>
            <a:p>
              <a:pPr algn="ctr"/>
              <a:r>
                <a:rPr lang="en-US" sz="1400" dirty="0" smtClean="0"/>
                <a:t>Thermal barrier coatings</a:t>
              </a:r>
              <a:endParaRPr lang="en-US" sz="1400" dirty="0"/>
            </a:p>
          </p:txBody>
        </p:sp>
        <p:sp>
          <p:nvSpPr>
            <p:cNvPr id="20" name="TextBox 12"/>
            <p:cNvSpPr txBox="1"/>
            <p:nvPr/>
          </p:nvSpPr>
          <p:spPr>
            <a:xfrm>
              <a:off x="3402090" y="2883026"/>
              <a:ext cx="1746914" cy="307777"/>
            </a:xfrm>
            <a:prstGeom prst="rect">
              <a:avLst/>
            </a:prstGeom>
            <a:noFill/>
          </p:spPr>
          <p:txBody>
            <a:bodyPr wrap="square" rtlCol="0">
              <a:spAutoFit/>
            </a:bodyPr>
            <a:lstStyle/>
            <a:p>
              <a:pPr algn="ctr"/>
              <a:r>
                <a:rPr lang="en-US" sz="1400" dirty="0" smtClean="0"/>
                <a:t>Catalysts</a:t>
              </a:r>
              <a:endParaRPr lang="en-US" sz="1400" dirty="0"/>
            </a:p>
          </p:txBody>
        </p:sp>
      </p:grpSp>
      <p:sp>
        <p:nvSpPr>
          <p:cNvPr id="2" name="Title 1"/>
          <p:cNvSpPr>
            <a:spLocks noGrp="1"/>
          </p:cNvSpPr>
          <p:nvPr>
            <p:ph type="title"/>
          </p:nvPr>
        </p:nvSpPr>
        <p:spPr/>
        <p:txBody>
          <a:bodyPr/>
          <a:lstStyle/>
          <a:p>
            <a:pPr lvl="0"/>
            <a:r>
              <a:rPr lang="en-US" dirty="0" smtClean="0"/>
              <a:t>Visual presentation of COMB potentials</a:t>
            </a:r>
            <a:endParaRPr lang="en-US" dirty="0"/>
          </a:p>
        </p:txBody>
      </p:sp>
      <p:sp>
        <p:nvSpPr>
          <p:cNvPr id="4" name="Slide Number Placeholder 3"/>
          <p:cNvSpPr>
            <a:spLocks noGrp="1"/>
          </p:cNvSpPr>
          <p:nvPr>
            <p:ph type="sldNum" sz="quarter" idx="10"/>
          </p:nvPr>
        </p:nvSpPr>
        <p:spPr/>
        <p:txBody>
          <a:bodyPr/>
          <a:lstStyle/>
          <a:p>
            <a:fld id="{060AF508-47E9-4415-93F3-F747458C8D36}" type="slidenum">
              <a:rPr lang="en-US" smtClean="0"/>
              <a:pPr/>
              <a:t>3</a:t>
            </a:fld>
            <a:endParaRPr lang="en-US"/>
          </a:p>
        </p:txBody>
      </p:sp>
      <p:sp>
        <p:nvSpPr>
          <p:cNvPr id="5" name="Rectangle 16"/>
          <p:cNvSpPr>
            <a:spLocks noChangeArrowheads="1"/>
          </p:cNvSpPr>
          <p:nvPr/>
        </p:nvSpPr>
        <p:spPr bwMode="auto">
          <a:xfrm>
            <a:off x="5046369" y="6026542"/>
            <a:ext cx="4044956" cy="276999"/>
          </a:xfrm>
          <a:prstGeom prst="rect">
            <a:avLst/>
          </a:prstGeom>
          <a:noFill/>
          <a:ln w="12700">
            <a:noFill/>
            <a:miter lim="800000"/>
            <a:headEnd/>
            <a:tailEnd/>
          </a:ln>
        </p:spPr>
        <p:txBody>
          <a:bodyPr wrap="square">
            <a:spAutoFit/>
          </a:bodyPr>
          <a:lstStyle/>
          <a:p>
            <a:pPr eaLnBrk="0" hangingPunct="0"/>
            <a:r>
              <a:rPr lang="en-US" sz="1200" dirty="0">
                <a:solidFill>
                  <a:srgbClr val="C00000"/>
                </a:solidFill>
              </a:rPr>
              <a:t>S. R. </a:t>
            </a:r>
            <a:r>
              <a:rPr lang="en-US" sz="1200" dirty="0" smtClean="0">
                <a:solidFill>
                  <a:srgbClr val="C00000"/>
                </a:solidFill>
              </a:rPr>
              <a:t>Phillpot, S</a:t>
            </a:r>
            <a:r>
              <a:rPr lang="en-US" sz="1200" dirty="0">
                <a:solidFill>
                  <a:srgbClr val="C00000"/>
                </a:solidFill>
              </a:rPr>
              <a:t>. B. Sinnott, </a:t>
            </a:r>
            <a:r>
              <a:rPr lang="en-US" sz="1200" b="1" i="1" dirty="0">
                <a:solidFill>
                  <a:srgbClr val="C00000"/>
                </a:solidFill>
              </a:rPr>
              <a:t>Science</a:t>
            </a:r>
            <a:r>
              <a:rPr lang="en-US" sz="1200" dirty="0">
                <a:solidFill>
                  <a:srgbClr val="C00000"/>
                </a:solidFill>
              </a:rPr>
              <a:t> 325, 1634 (2009).</a:t>
            </a:r>
          </a:p>
        </p:txBody>
      </p:sp>
      <p:sp>
        <p:nvSpPr>
          <p:cNvPr id="13" name="文字方塊 12"/>
          <p:cNvSpPr txBox="1"/>
          <p:nvPr/>
        </p:nvSpPr>
        <p:spPr>
          <a:xfrm>
            <a:off x="4705350" y="781050"/>
            <a:ext cx="2254207" cy="338554"/>
          </a:xfrm>
          <a:prstGeom prst="rect">
            <a:avLst/>
          </a:prstGeom>
          <a:noFill/>
        </p:spPr>
        <p:txBody>
          <a:bodyPr wrap="none" rtlCol="0">
            <a:spAutoFit/>
          </a:bodyPr>
          <a:lstStyle/>
          <a:p>
            <a:r>
              <a:rPr lang="en-US" sz="1600" i="1" dirty="0" smtClean="0">
                <a:solidFill>
                  <a:schemeClr val="tx1"/>
                </a:solidFill>
              </a:rPr>
              <a:t>Cu, Al, </a:t>
            </a:r>
            <a:r>
              <a:rPr lang="en-US" sz="1600" i="1" dirty="0" err="1" smtClean="0">
                <a:solidFill>
                  <a:schemeClr val="tx1"/>
                </a:solidFill>
              </a:rPr>
              <a:t>Hf</a:t>
            </a:r>
            <a:r>
              <a:rPr lang="en-US" sz="1600" i="1" dirty="0" smtClean="0">
                <a:solidFill>
                  <a:schemeClr val="tx1"/>
                </a:solidFill>
              </a:rPr>
              <a:t>, Ti, </a:t>
            </a:r>
            <a:r>
              <a:rPr lang="en-US" sz="1600" i="1" dirty="0" err="1" smtClean="0">
                <a:solidFill>
                  <a:schemeClr val="tx1"/>
                </a:solidFill>
              </a:rPr>
              <a:t>Zr</a:t>
            </a:r>
            <a:r>
              <a:rPr lang="en-US" sz="1600" i="1" dirty="0" smtClean="0">
                <a:solidFill>
                  <a:schemeClr val="tx1"/>
                </a:solidFill>
              </a:rPr>
              <a:t>, U, Zn</a:t>
            </a:r>
            <a:endParaRPr lang="en-US" sz="1600" i="1" dirty="0">
              <a:solidFill>
                <a:schemeClr val="tx1"/>
              </a:solidFill>
            </a:endParaRPr>
          </a:p>
        </p:txBody>
      </p:sp>
      <p:sp>
        <p:nvSpPr>
          <p:cNvPr id="21" name="文字方塊 20"/>
          <p:cNvSpPr txBox="1"/>
          <p:nvPr/>
        </p:nvSpPr>
        <p:spPr>
          <a:xfrm>
            <a:off x="228600" y="5219700"/>
            <a:ext cx="1257075" cy="338554"/>
          </a:xfrm>
          <a:prstGeom prst="rect">
            <a:avLst/>
          </a:prstGeom>
          <a:noFill/>
        </p:spPr>
        <p:txBody>
          <a:bodyPr wrap="none" rtlCol="0">
            <a:spAutoFit/>
          </a:bodyPr>
          <a:lstStyle/>
          <a:p>
            <a:r>
              <a:rPr lang="en-US" sz="1600" i="1" dirty="0" smtClean="0">
                <a:solidFill>
                  <a:schemeClr val="tx1"/>
                </a:solidFill>
              </a:rPr>
              <a:t>Si, C/H/O/N</a:t>
            </a:r>
            <a:endParaRPr lang="en-US" sz="1600" i="1" dirty="0">
              <a:solidFill>
                <a:schemeClr val="tx1"/>
              </a:solidFill>
            </a:endParaRPr>
          </a:p>
        </p:txBody>
      </p:sp>
      <p:sp>
        <p:nvSpPr>
          <p:cNvPr id="22" name="文字方塊 21"/>
          <p:cNvSpPr txBox="1"/>
          <p:nvPr/>
        </p:nvSpPr>
        <p:spPr>
          <a:xfrm>
            <a:off x="6810375" y="4743450"/>
            <a:ext cx="1949765" cy="830997"/>
          </a:xfrm>
          <a:prstGeom prst="rect">
            <a:avLst/>
          </a:prstGeom>
          <a:noFill/>
        </p:spPr>
        <p:txBody>
          <a:bodyPr wrap="none" rtlCol="0">
            <a:spAutoFit/>
          </a:bodyPr>
          <a:lstStyle/>
          <a:p>
            <a:r>
              <a:rPr lang="en-US" sz="1600" i="1" dirty="0" smtClean="0">
                <a:solidFill>
                  <a:schemeClr val="tx1"/>
                </a:solidFill>
              </a:rPr>
              <a:t>SiO</a:t>
            </a:r>
            <a:r>
              <a:rPr lang="en-US" sz="1600" i="1" baseline="-25000" dirty="0" smtClean="0">
                <a:solidFill>
                  <a:schemeClr val="tx1"/>
                </a:solidFill>
              </a:rPr>
              <a:t>2</a:t>
            </a:r>
            <a:r>
              <a:rPr lang="en-US" sz="1600" i="1" dirty="0" smtClean="0">
                <a:solidFill>
                  <a:schemeClr val="tx1"/>
                </a:solidFill>
              </a:rPr>
              <a:t>, Cu</a:t>
            </a:r>
            <a:r>
              <a:rPr lang="en-US" sz="1600" i="1" baseline="-25000" dirty="0" smtClean="0">
                <a:solidFill>
                  <a:schemeClr val="tx1"/>
                </a:solidFill>
              </a:rPr>
              <a:t>2</a:t>
            </a:r>
            <a:r>
              <a:rPr lang="en-US" sz="1600" i="1" dirty="0" smtClean="0">
                <a:solidFill>
                  <a:schemeClr val="tx1"/>
                </a:solidFill>
              </a:rPr>
              <a:t>O, Al</a:t>
            </a:r>
            <a:r>
              <a:rPr lang="en-US" sz="1600" i="1" baseline="-25000" dirty="0" smtClean="0">
                <a:solidFill>
                  <a:schemeClr val="tx1"/>
                </a:solidFill>
              </a:rPr>
              <a:t>2</a:t>
            </a:r>
            <a:r>
              <a:rPr lang="en-US" sz="1600" i="1" dirty="0" smtClean="0">
                <a:solidFill>
                  <a:schemeClr val="tx1"/>
                </a:solidFill>
              </a:rPr>
              <a:t>O</a:t>
            </a:r>
            <a:r>
              <a:rPr lang="en-US" sz="1600" i="1" baseline="-25000" dirty="0" smtClean="0">
                <a:solidFill>
                  <a:schemeClr val="tx1"/>
                </a:solidFill>
              </a:rPr>
              <a:t>3</a:t>
            </a:r>
            <a:r>
              <a:rPr lang="en-US" sz="1600" i="1" dirty="0" smtClean="0">
                <a:solidFill>
                  <a:schemeClr val="tx1"/>
                </a:solidFill>
              </a:rPr>
              <a:t>,</a:t>
            </a:r>
          </a:p>
          <a:p>
            <a:r>
              <a:rPr lang="en-US" sz="1600" i="1" dirty="0" smtClean="0">
                <a:solidFill>
                  <a:schemeClr val="tx1"/>
                </a:solidFill>
              </a:rPr>
              <a:t>HfO</a:t>
            </a:r>
            <a:r>
              <a:rPr lang="en-US" sz="1600" i="1" baseline="-25000" dirty="0" smtClean="0">
                <a:solidFill>
                  <a:schemeClr val="tx1"/>
                </a:solidFill>
              </a:rPr>
              <a:t>2</a:t>
            </a:r>
            <a:r>
              <a:rPr lang="en-US" sz="1600" i="1" dirty="0" smtClean="0">
                <a:solidFill>
                  <a:schemeClr val="tx1"/>
                </a:solidFill>
              </a:rPr>
              <a:t>, TiO</a:t>
            </a:r>
            <a:r>
              <a:rPr lang="en-US" sz="1600" i="1" baseline="-25000" dirty="0" smtClean="0">
                <a:solidFill>
                  <a:schemeClr val="tx1"/>
                </a:solidFill>
              </a:rPr>
              <a:t>2</a:t>
            </a:r>
            <a:r>
              <a:rPr lang="en-US" sz="1600" i="1" dirty="0" smtClean="0">
                <a:solidFill>
                  <a:schemeClr val="tx1"/>
                </a:solidFill>
              </a:rPr>
              <a:t>, ZrO</a:t>
            </a:r>
            <a:r>
              <a:rPr lang="en-US" sz="1600" i="1" baseline="-25000" dirty="0" smtClean="0">
                <a:solidFill>
                  <a:schemeClr val="tx1"/>
                </a:solidFill>
              </a:rPr>
              <a:t>2</a:t>
            </a:r>
            <a:r>
              <a:rPr lang="en-US" sz="1600" i="1" dirty="0" smtClean="0">
                <a:solidFill>
                  <a:schemeClr val="tx1"/>
                </a:solidFill>
              </a:rPr>
              <a:t>,</a:t>
            </a:r>
          </a:p>
          <a:p>
            <a:r>
              <a:rPr lang="en-US" sz="1600" i="1" dirty="0" smtClean="0">
                <a:solidFill>
                  <a:schemeClr val="tx1"/>
                </a:solidFill>
              </a:rPr>
              <a:t>UO</a:t>
            </a:r>
            <a:r>
              <a:rPr lang="en-US" sz="1600" i="1" baseline="-25000" dirty="0" smtClean="0">
                <a:solidFill>
                  <a:schemeClr val="tx1"/>
                </a:solidFill>
              </a:rPr>
              <a:t>2</a:t>
            </a:r>
            <a:r>
              <a:rPr lang="en-US" sz="1600" i="1" dirty="0" smtClean="0">
                <a:solidFill>
                  <a:schemeClr val="tx1"/>
                </a:solidFill>
              </a:rPr>
              <a:t>, </a:t>
            </a:r>
            <a:r>
              <a:rPr lang="en-US" sz="1600" i="1" dirty="0" err="1" smtClean="0">
                <a:solidFill>
                  <a:schemeClr val="tx1"/>
                </a:solidFill>
              </a:rPr>
              <a:t>ZnO</a:t>
            </a:r>
            <a:r>
              <a:rPr lang="en-US" sz="1600" i="1" dirty="0" smtClean="0">
                <a:solidFill>
                  <a:schemeClr val="tx1"/>
                </a:solidFill>
              </a:rPr>
              <a:t>, </a:t>
            </a:r>
            <a:r>
              <a:rPr lang="en-US" sz="1600" i="1" dirty="0" err="1" smtClean="0">
                <a:solidFill>
                  <a:schemeClr val="tx1"/>
                </a:solidFill>
              </a:rPr>
              <a:t>AlN</a:t>
            </a:r>
            <a:r>
              <a:rPr lang="en-US" sz="1600" i="1" dirty="0" smtClean="0">
                <a:solidFill>
                  <a:schemeClr val="tx1"/>
                </a:solidFill>
              </a:rPr>
              <a:t>, </a:t>
            </a:r>
            <a:r>
              <a:rPr lang="en-US" sz="1600" i="1" dirty="0" err="1" smtClean="0">
                <a:solidFill>
                  <a:schemeClr val="tx1"/>
                </a:solidFill>
              </a:rPr>
              <a:t>TiN</a:t>
            </a:r>
            <a:endParaRPr lang="en-US" sz="1600" i="1" dirty="0">
              <a:solidFill>
                <a:schemeClr val="tx1"/>
              </a:solidFill>
            </a:endParaRPr>
          </a:p>
        </p:txBody>
      </p:sp>
    </p:spTree>
    <p:extLst>
      <p:ext uri="{BB962C8B-B14F-4D97-AF65-F5344CB8AC3E}">
        <p14:creationId xmlns:p14="http://schemas.microsoft.com/office/powerpoint/2010/main" val="194622091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dirty="0" smtClean="0"/>
              <a:t>Functional form of COMB potential</a:t>
            </a:r>
          </a:p>
        </p:txBody>
      </p:sp>
      <p:sp>
        <p:nvSpPr>
          <p:cNvPr id="3" name="內容版面配置區 2"/>
          <p:cNvSpPr>
            <a:spLocks noGrp="1"/>
          </p:cNvSpPr>
          <p:nvPr>
            <p:ph idx="1"/>
          </p:nvPr>
        </p:nvSpPr>
        <p:spPr>
          <a:xfrm>
            <a:off x="142504" y="876301"/>
            <a:ext cx="8810996" cy="5410200"/>
          </a:xfrm>
        </p:spPr>
        <p:txBody>
          <a:bodyPr/>
          <a:lstStyle/>
          <a:p>
            <a:pPr>
              <a:spcBef>
                <a:spcPts val="600"/>
              </a:spcBef>
            </a:pPr>
            <a:r>
              <a:rPr lang="en-US" dirty="0" smtClean="0"/>
              <a:t>General formalism:</a:t>
            </a:r>
          </a:p>
          <a:p>
            <a:pPr lvl="1">
              <a:spcBef>
                <a:spcPts val="600"/>
              </a:spcBef>
            </a:pPr>
            <a:r>
              <a:rPr lang="en-US" dirty="0" smtClean="0"/>
              <a:t> </a:t>
            </a:r>
          </a:p>
          <a:p>
            <a:pPr lvl="3">
              <a:spcBef>
                <a:spcPts val="600"/>
              </a:spcBef>
            </a:pPr>
            <a:endParaRPr lang="en-US" dirty="0" smtClean="0"/>
          </a:p>
          <a:p>
            <a:pPr lvl="1">
              <a:spcBef>
                <a:spcPts val="600"/>
              </a:spcBef>
            </a:pPr>
            <a:r>
              <a:rPr lang="en-US" dirty="0" smtClean="0"/>
              <a:t>Self energy: fit to atomic ionization energies and electron affinities</a:t>
            </a:r>
          </a:p>
          <a:p>
            <a:pPr lvl="2">
              <a:spcBef>
                <a:spcPts val="600"/>
              </a:spcBef>
            </a:pPr>
            <a:r>
              <a:rPr lang="en-US" dirty="0" smtClean="0"/>
              <a:t> </a:t>
            </a:r>
          </a:p>
          <a:p>
            <a:pPr lvl="1">
              <a:spcBef>
                <a:spcPts val="600"/>
              </a:spcBef>
            </a:pPr>
            <a:r>
              <a:rPr lang="en-US" dirty="0" smtClean="0"/>
              <a:t> Interatomic potential: Charge dependent Tersoff + Coulomb</a:t>
            </a:r>
          </a:p>
          <a:p>
            <a:pPr lvl="2">
              <a:spcBef>
                <a:spcPts val="600"/>
              </a:spcBef>
            </a:pPr>
            <a:r>
              <a:rPr lang="en-US" dirty="0" smtClean="0"/>
              <a:t>  </a:t>
            </a:r>
          </a:p>
          <a:p>
            <a:pPr lvl="1">
              <a:spcBef>
                <a:spcPts val="600"/>
              </a:spcBef>
            </a:pPr>
            <a:r>
              <a:rPr lang="en-US" dirty="0" smtClean="0"/>
              <a:t>  Spherical charge distribution: </a:t>
            </a:r>
            <a:r>
              <a:rPr lang="en-US" altLang="ko-KR" dirty="0" smtClean="0">
                <a:ea typeface="Gulim" pitchFamily="34" charset="-127"/>
                <a:cs typeface="Times New Roman" pitchFamily="18" charset="0"/>
              </a:rPr>
              <a:t>1</a:t>
            </a:r>
            <a:r>
              <a:rPr lang="en-US" altLang="ko-KR" i="1" dirty="0" smtClean="0">
                <a:ea typeface="Gulim" pitchFamily="34" charset="-127"/>
                <a:cs typeface="Times New Roman" pitchFamily="18" charset="0"/>
              </a:rPr>
              <a:t>s</a:t>
            </a:r>
            <a:r>
              <a:rPr lang="en-US" altLang="ko-KR" dirty="0" smtClean="0">
                <a:ea typeface="Gulim" pitchFamily="34" charset="-127"/>
                <a:cs typeface="Times New Roman" pitchFamily="18" charset="0"/>
              </a:rPr>
              <a:t>-type Slater orbital</a:t>
            </a:r>
            <a:endParaRPr lang="en-US" altLang="ko-KR" i="1" baseline="-25000" dirty="0" smtClean="0">
              <a:ea typeface="Gulim" pitchFamily="34" charset="-127"/>
              <a:cs typeface="Times New Roman" pitchFamily="18" charset="0"/>
            </a:endParaRPr>
          </a:p>
          <a:p>
            <a:pPr lvl="2">
              <a:spcBef>
                <a:spcPts val="600"/>
              </a:spcBef>
            </a:pPr>
            <a:r>
              <a:rPr lang="en-US" dirty="0" smtClean="0"/>
              <a:t> </a:t>
            </a:r>
          </a:p>
          <a:p>
            <a:pPr lvl="2">
              <a:spcBef>
                <a:spcPts val="600"/>
              </a:spcBef>
            </a:pPr>
            <a:r>
              <a:rPr lang="en-US" dirty="0" smtClean="0"/>
              <a:t> </a:t>
            </a:r>
          </a:p>
        </p:txBody>
      </p:sp>
      <p:sp>
        <p:nvSpPr>
          <p:cNvPr id="4" name="投影片編號版面配置區 3"/>
          <p:cNvSpPr>
            <a:spLocks noGrp="1"/>
          </p:cNvSpPr>
          <p:nvPr>
            <p:ph type="sldNum" sz="quarter" idx="10"/>
          </p:nvPr>
        </p:nvSpPr>
        <p:spPr/>
        <p:txBody>
          <a:bodyPr/>
          <a:lstStyle/>
          <a:p>
            <a:pPr>
              <a:defRPr/>
            </a:pPr>
            <a:fld id="{060AF508-47E9-4415-93F3-F747458C8D36}" type="slidenum">
              <a:rPr lang="en-US" smtClean="0"/>
              <a:pPr>
                <a:defRPr/>
              </a:pPr>
              <a:t>4</a:t>
            </a:fld>
            <a:endParaRPr lang="en-US"/>
          </a:p>
        </p:txBody>
      </p:sp>
      <p:sp>
        <p:nvSpPr>
          <p:cNvPr id="22016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20161" name="Object 1"/>
          <p:cNvGraphicFramePr>
            <a:graphicFrameLocks noChangeAspect="1"/>
          </p:cNvGraphicFramePr>
          <p:nvPr>
            <p:extLst>
              <p:ext uri="{D42A27DB-BD31-4B8C-83A1-F6EECF244321}">
                <p14:modId xmlns:p14="http://schemas.microsoft.com/office/powerpoint/2010/main" val="1478472572"/>
              </p:ext>
            </p:extLst>
          </p:nvPr>
        </p:nvGraphicFramePr>
        <p:xfrm>
          <a:off x="1018918" y="1391243"/>
          <a:ext cx="4413250" cy="779463"/>
        </p:xfrm>
        <a:graphic>
          <a:graphicData uri="http://schemas.openxmlformats.org/presentationml/2006/ole">
            <mc:AlternateContent xmlns:mc="http://schemas.openxmlformats.org/markup-compatibility/2006">
              <mc:Choice xmlns:v="urn:schemas-microsoft-com:vml" Requires="v">
                <p:oleObj spid="_x0000_s581735" name="Equation" r:id="rId4" imgW="2921000" imgH="520700" progId="Equation.3">
                  <p:embed/>
                </p:oleObj>
              </mc:Choice>
              <mc:Fallback>
                <p:oleObj name="Equation" r:id="rId4" imgW="2921000" imgH="520700" progId="Equation.3">
                  <p:embed/>
                  <p:pic>
                    <p:nvPicPr>
                      <p:cNvPr id="0" name="Picture 20"/>
                      <p:cNvPicPr>
                        <a:picLocks noChangeAspect="1" noChangeArrowheads="1"/>
                      </p:cNvPicPr>
                      <p:nvPr/>
                    </p:nvPicPr>
                    <p:blipFill>
                      <a:blip r:embed="rId5"/>
                      <a:srcRect/>
                      <a:stretch>
                        <a:fillRect/>
                      </a:stretch>
                    </p:blipFill>
                    <p:spPr bwMode="auto">
                      <a:xfrm>
                        <a:off x="1018918" y="1391243"/>
                        <a:ext cx="4413250" cy="7794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43278" name="Object 238"/>
          <p:cNvGraphicFramePr>
            <a:graphicFrameLocks noChangeAspect="1"/>
          </p:cNvGraphicFramePr>
          <p:nvPr/>
        </p:nvGraphicFramePr>
        <p:xfrm>
          <a:off x="1414463" y="3006725"/>
          <a:ext cx="3967162" cy="384175"/>
        </p:xfrm>
        <a:graphic>
          <a:graphicData uri="http://schemas.openxmlformats.org/presentationml/2006/ole">
            <mc:AlternateContent xmlns:mc="http://schemas.openxmlformats.org/markup-compatibility/2006">
              <mc:Choice xmlns:v="urn:schemas-microsoft-com:vml" Requires="v">
                <p:oleObj spid="_x0000_s581736" name="方程式" r:id="rId6" imgW="2628720" imgH="253800" progId="Equation.3">
                  <p:embed/>
                </p:oleObj>
              </mc:Choice>
              <mc:Fallback>
                <p:oleObj name="方程式" r:id="rId6" imgW="2628720" imgH="253800" progId="Equation.3">
                  <p:embed/>
                  <p:pic>
                    <p:nvPicPr>
                      <p:cNvPr id="0" name="Picture 2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14463" y="3006725"/>
                        <a:ext cx="3967162" cy="384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81655" name="Object 23"/>
          <p:cNvGraphicFramePr>
            <a:graphicFrameLocks noChangeAspect="1"/>
          </p:cNvGraphicFramePr>
          <p:nvPr/>
        </p:nvGraphicFramePr>
        <p:xfrm>
          <a:off x="1384300" y="4006850"/>
          <a:ext cx="7732713" cy="401638"/>
        </p:xfrm>
        <a:graphic>
          <a:graphicData uri="http://schemas.openxmlformats.org/presentationml/2006/ole">
            <mc:AlternateContent xmlns:mc="http://schemas.openxmlformats.org/markup-compatibility/2006">
              <mc:Choice xmlns:v="urn:schemas-microsoft-com:vml" Requires="v">
                <p:oleObj spid="_x0000_s581737" name="方程式" r:id="rId8" imgW="5067300" imgH="266700" progId="Equation.3">
                  <p:embed/>
                </p:oleObj>
              </mc:Choice>
              <mc:Fallback>
                <p:oleObj name="方程式" r:id="rId8" imgW="5067300" imgH="266700" progId="Equation.3">
                  <p:embed/>
                  <p:pic>
                    <p:nvPicPr>
                      <p:cNvPr id="0" name="Picture 2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84300" y="4006850"/>
                        <a:ext cx="7732713" cy="401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81656" name="Object 24"/>
          <p:cNvGraphicFramePr>
            <a:graphicFrameLocks noChangeAspect="1"/>
          </p:cNvGraphicFramePr>
          <p:nvPr/>
        </p:nvGraphicFramePr>
        <p:xfrm>
          <a:off x="1416050" y="5048250"/>
          <a:ext cx="3986213" cy="420688"/>
        </p:xfrm>
        <a:graphic>
          <a:graphicData uri="http://schemas.openxmlformats.org/presentationml/2006/ole">
            <mc:AlternateContent xmlns:mc="http://schemas.openxmlformats.org/markup-compatibility/2006">
              <mc:Choice xmlns:v="urn:schemas-microsoft-com:vml" Requires="v">
                <p:oleObj spid="_x0000_s581738" name="方程式" r:id="rId10" imgW="2692400" imgH="279400" progId="Equation.3">
                  <p:embed/>
                </p:oleObj>
              </mc:Choice>
              <mc:Fallback>
                <p:oleObj name="方程式" r:id="rId10" imgW="2692400" imgH="279400" progId="Equation.3">
                  <p:embed/>
                  <p:pic>
                    <p:nvPicPr>
                      <p:cNvPr id="0" name="Picture 2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16050" y="5048250"/>
                        <a:ext cx="3986213" cy="4206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81657" name="Object 25"/>
          <p:cNvGraphicFramePr>
            <a:graphicFrameLocks noChangeAspect="1"/>
          </p:cNvGraphicFramePr>
          <p:nvPr/>
        </p:nvGraphicFramePr>
        <p:xfrm>
          <a:off x="1416050" y="5435600"/>
          <a:ext cx="2933700" cy="630238"/>
        </p:xfrm>
        <a:graphic>
          <a:graphicData uri="http://schemas.openxmlformats.org/presentationml/2006/ole">
            <mc:AlternateContent xmlns:mc="http://schemas.openxmlformats.org/markup-compatibility/2006">
              <mc:Choice xmlns:v="urn:schemas-microsoft-com:vml" Requires="v">
                <p:oleObj spid="_x0000_s581739" name="方程式" r:id="rId12" imgW="1981200" imgH="419100" progId="Equation.3">
                  <p:embed/>
                </p:oleObj>
              </mc:Choice>
              <mc:Fallback>
                <p:oleObj name="方程式" r:id="rId12" imgW="1981200" imgH="419100" progId="Equation.3">
                  <p:embed/>
                  <p:pic>
                    <p:nvPicPr>
                      <p:cNvPr id="0" name="Picture 2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16050" y="5435600"/>
                        <a:ext cx="2933700" cy="6302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矩形 12"/>
          <p:cNvSpPr/>
          <p:nvPr/>
        </p:nvSpPr>
        <p:spPr>
          <a:xfrm>
            <a:off x="4417621" y="5769484"/>
            <a:ext cx="4726379" cy="461665"/>
          </a:xfrm>
          <a:prstGeom prst="rect">
            <a:avLst/>
          </a:prstGeom>
        </p:spPr>
        <p:txBody>
          <a:bodyPr wrap="square">
            <a:spAutoFit/>
          </a:bodyPr>
          <a:lstStyle/>
          <a:p>
            <a:pPr marL="0" lvl="1" algn="r"/>
            <a:r>
              <a:rPr lang="en-US" sz="1200" baseline="30000" dirty="0" smtClean="0">
                <a:solidFill>
                  <a:srgbClr val="C00000"/>
                </a:solidFill>
              </a:rPr>
              <a:t>1</a:t>
            </a:r>
            <a:r>
              <a:rPr lang="en-US" sz="1200" dirty="0" smtClean="0">
                <a:solidFill>
                  <a:srgbClr val="C00000"/>
                </a:solidFill>
              </a:rPr>
              <a:t> J. </a:t>
            </a:r>
            <a:r>
              <a:rPr lang="en-US" sz="1200" b="1" dirty="0" smtClean="0">
                <a:solidFill>
                  <a:srgbClr val="C00000"/>
                </a:solidFill>
              </a:rPr>
              <a:t>Yu</a:t>
            </a:r>
            <a:r>
              <a:rPr lang="en-US" sz="1200" dirty="0" smtClean="0">
                <a:solidFill>
                  <a:srgbClr val="C00000"/>
                </a:solidFill>
              </a:rPr>
              <a:t>, et. al., </a:t>
            </a:r>
            <a:r>
              <a:rPr lang="en-US" sz="1200" i="1" dirty="0" smtClean="0">
                <a:solidFill>
                  <a:srgbClr val="C00000"/>
                </a:solidFill>
              </a:rPr>
              <a:t>Phys. Rev. B</a:t>
            </a:r>
            <a:r>
              <a:rPr lang="en-US" sz="1200" dirty="0" smtClean="0">
                <a:solidFill>
                  <a:srgbClr val="C00000"/>
                </a:solidFill>
              </a:rPr>
              <a:t> 75 085311 (2007)</a:t>
            </a:r>
          </a:p>
          <a:p>
            <a:pPr algn="r" eaLnBrk="1" hangingPunct="1"/>
            <a:r>
              <a:rPr lang="en-US" sz="1200" baseline="30000" dirty="0" smtClean="0">
                <a:solidFill>
                  <a:srgbClr val="C00000"/>
                </a:solidFill>
              </a:rPr>
              <a:t>2</a:t>
            </a:r>
            <a:r>
              <a:rPr lang="en-US" sz="1200" dirty="0" smtClean="0">
                <a:solidFill>
                  <a:srgbClr val="C00000"/>
                </a:solidFill>
              </a:rPr>
              <a:t> T.-R. </a:t>
            </a:r>
            <a:r>
              <a:rPr lang="en-US" sz="1200" b="1" dirty="0" smtClean="0">
                <a:solidFill>
                  <a:srgbClr val="C00000"/>
                </a:solidFill>
                <a:latin typeface="Arial" pitchFamily="34" charset="0"/>
                <a:ea typeface="Times New Roman" pitchFamily="18" charset="0"/>
                <a:cs typeface="Arial" pitchFamily="34" charset="0"/>
              </a:rPr>
              <a:t>Shan</a:t>
            </a:r>
            <a:r>
              <a:rPr lang="en-US" sz="1200" dirty="0" smtClean="0">
                <a:solidFill>
                  <a:srgbClr val="C00000"/>
                </a:solidFill>
              </a:rPr>
              <a:t>, et al., Phys. Rev. B </a:t>
            </a:r>
            <a:r>
              <a:rPr lang="en-US" sz="1200" b="1" dirty="0" smtClean="0">
                <a:solidFill>
                  <a:srgbClr val="C00000"/>
                </a:solidFill>
              </a:rPr>
              <a:t>81</a:t>
            </a:r>
            <a:r>
              <a:rPr lang="en-US" sz="1200" dirty="0" smtClean="0">
                <a:solidFill>
                  <a:srgbClr val="C00000"/>
                </a:solidFill>
              </a:rPr>
              <a:t>, 125328 (2010)</a:t>
            </a:r>
          </a:p>
        </p:txBody>
      </p:sp>
    </p:spTree>
    <p:extLst>
      <p:ext uri="{BB962C8B-B14F-4D97-AF65-F5344CB8AC3E}">
        <p14:creationId xmlns:p14="http://schemas.microsoft.com/office/powerpoint/2010/main" val="345786652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dirty="0" smtClean="0"/>
              <a:t>Overview of COMB potentials</a:t>
            </a:r>
            <a:endParaRPr lang="en-US" dirty="0"/>
          </a:p>
        </p:txBody>
      </p:sp>
      <p:sp>
        <p:nvSpPr>
          <p:cNvPr id="4" name="投影片編號版面配置區 3"/>
          <p:cNvSpPr>
            <a:spLocks noGrp="1"/>
          </p:cNvSpPr>
          <p:nvPr>
            <p:ph type="sldNum" sz="quarter" idx="10"/>
          </p:nvPr>
        </p:nvSpPr>
        <p:spPr/>
        <p:txBody>
          <a:bodyPr/>
          <a:lstStyle/>
          <a:p>
            <a:pPr>
              <a:defRPr/>
            </a:pPr>
            <a:fld id="{060AF508-47E9-4415-93F3-F747458C8D36}" type="slidenum">
              <a:rPr lang="en-US" smtClean="0"/>
              <a:pPr>
                <a:defRPr/>
              </a:pPr>
              <a:t>5</a:t>
            </a:fld>
            <a:endParaRPr lang="en-US"/>
          </a:p>
        </p:txBody>
      </p:sp>
      <p:sp>
        <p:nvSpPr>
          <p:cNvPr id="10" name="內容版面配置區 9"/>
          <p:cNvSpPr>
            <a:spLocks noGrp="1"/>
          </p:cNvSpPr>
          <p:nvPr>
            <p:ph idx="1"/>
          </p:nvPr>
        </p:nvSpPr>
        <p:spPr>
          <a:xfrm>
            <a:off x="209550" y="876301"/>
            <a:ext cx="8743950" cy="5410200"/>
          </a:xfrm>
        </p:spPr>
        <p:txBody>
          <a:bodyPr/>
          <a:lstStyle/>
          <a:p>
            <a:pPr>
              <a:spcAft>
                <a:spcPts val="600"/>
              </a:spcAft>
            </a:pPr>
            <a:r>
              <a:rPr lang="en-US" dirty="0" smtClean="0"/>
              <a:t>1</a:t>
            </a:r>
            <a:r>
              <a:rPr lang="en-US" baseline="30000" dirty="0" smtClean="0"/>
              <a:t>st</a:t>
            </a:r>
            <a:r>
              <a:rPr lang="en-US" dirty="0" smtClean="0"/>
              <a:t> generation </a:t>
            </a:r>
            <a:r>
              <a:rPr lang="en-US" baseline="30000" dirty="0" smtClean="0"/>
              <a:t>a</a:t>
            </a:r>
          </a:p>
          <a:p>
            <a:pPr lvl="1">
              <a:spcAft>
                <a:spcPts val="600"/>
              </a:spcAft>
            </a:pPr>
            <a:r>
              <a:rPr lang="en-US" dirty="0" smtClean="0"/>
              <a:t>Si/SiO</a:t>
            </a:r>
            <a:r>
              <a:rPr lang="en-US" baseline="-25000" dirty="0" smtClean="0"/>
              <a:t>2</a:t>
            </a:r>
            <a:r>
              <a:rPr lang="en-US" dirty="0" smtClean="0"/>
              <a:t>, Cu</a:t>
            </a:r>
          </a:p>
          <a:p>
            <a:pPr lvl="1">
              <a:spcAft>
                <a:spcPts val="600"/>
              </a:spcAft>
            </a:pPr>
            <a:r>
              <a:rPr lang="en-US" dirty="0" smtClean="0"/>
              <a:t>Tersoff + Coulomb </a:t>
            </a:r>
            <a:r>
              <a:rPr lang="en-US" sz="1800" dirty="0" smtClean="0"/>
              <a:t>(point charge model with cutoff)</a:t>
            </a:r>
            <a:r>
              <a:rPr lang="en-US" dirty="0" smtClean="0"/>
              <a:t> + </a:t>
            </a:r>
            <a:r>
              <a:rPr lang="en-US" dirty="0" err="1" smtClean="0"/>
              <a:t>QEq</a:t>
            </a:r>
            <a:endParaRPr lang="en-US" dirty="0" smtClean="0"/>
          </a:p>
          <a:p>
            <a:pPr lvl="1">
              <a:spcAft>
                <a:spcPts val="600"/>
              </a:spcAft>
            </a:pPr>
            <a:r>
              <a:rPr lang="en-US" dirty="0" smtClean="0"/>
              <a:t>In-house HELL code</a:t>
            </a:r>
          </a:p>
          <a:p>
            <a:pPr>
              <a:spcAft>
                <a:spcPts val="600"/>
              </a:spcAft>
            </a:pPr>
            <a:r>
              <a:rPr lang="en-US" dirty="0" smtClean="0"/>
              <a:t>2</a:t>
            </a:r>
            <a:r>
              <a:rPr lang="en-US" baseline="30000" dirty="0" smtClean="0"/>
              <a:t>nd</a:t>
            </a:r>
            <a:r>
              <a:rPr lang="en-US" dirty="0" smtClean="0"/>
              <a:t> generation </a:t>
            </a:r>
            <a:r>
              <a:rPr lang="en-US" baseline="30000" dirty="0" smtClean="0"/>
              <a:t>b</a:t>
            </a:r>
          </a:p>
          <a:p>
            <a:pPr lvl="1">
              <a:spcAft>
                <a:spcPts val="600"/>
              </a:spcAft>
            </a:pPr>
            <a:r>
              <a:rPr lang="en-US" dirty="0" smtClean="0"/>
              <a:t>Si/SiO</a:t>
            </a:r>
            <a:r>
              <a:rPr lang="en-US" baseline="-25000" dirty="0" smtClean="0"/>
              <a:t>2</a:t>
            </a:r>
            <a:r>
              <a:rPr lang="en-US" dirty="0" smtClean="0"/>
              <a:t>, Cu/Cu</a:t>
            </a:r>
            <a:r>
              <a:rPr lang="en-US" baseline="-25000" dirty="0" smtClean="0"/>
              <a:t>2</a:t>
            </a:r>
            <a:r>
              <a:rPr lang="en-US" dirty="0" smtClean="0"/>
              <a:t>O, </a:t>
            </a:r>
            <a:r>
              <a:rPr lang="en-US" dirty="0" err="1" smtClean="0"/>
              <a:t>Hf</a:t>
            </a:r>
            <a:r>
              <a:rPr lang="en-US" dirty="0" smtClean="0"/>
              <a:t>/HfO</a:t>
            </a:r>
            <a:r>
              <a:rPr lang="en-US" baseline="-25000" dirty="0" smtClean="0"/>
              <a:t>2</a:t>
            </a:r>
            <a:r>
              <a:rPr lang="en-US" dirty="0" smtClean="0"/>
              <a:t>, Ti/TiO</a:t>
            </a:r>
            <a:r>
              <a:rPr lang="en-US" baseline="-25000" dirty="0" smtClean="0"/>
              <a:t>2</a:t>
            </a:r>
          </a:p>
          <a:p>
            <a:pPr lvl="1">
              <a:spcAft>
                <a:spcPts val="600"/>
              </a:spcAft>
            </a:pPr>
            <a:r>
              <a:rPr lang="en-US" dirty="0" smtClean="0"/>
              <a:t>Tersoff + Coulomb </a:t>
            </a:r>
            <a:r>
              <a:rPr lang="en-US" sz="1800" dirty="0" smtClean="0"/>
              <a:t>(spherical charge density with Wolf Sum)</a:t>
            </a:r>
            <a:r>
              <a:rPr lang="en-US" dirty="0" smtClean="0"/>
              <a:t> + </a:t>
            </a:r>
            <a:r>
              <a:rPr lang="en-US" dirty="0" err="1" smtClean="0"/>
              <a:t>Qeq</a:t>
            </a:r>
            <a:endParaRPr lang="en-US" dirty="0" smtClean="0"/>
          </a:p>
          <a:p>
            <a:pPr lvl="1">
              <a:spcAft>
                <a:spcPts val="600"/>
              </a:spcAft>
            </a:pPr>
            <a:r>
              <a:rPr lang="en-US" dirty="0" smtClean="0"/>
              <a:t>In-house HELL code, implemented into LAMMPS</a:t>
            </a:r>
          </a:p>
          <a:p>
            <a:pPr>
              <a:spcAft>
                <a:spcPts val="600"/>
              </a:spcAft>
            </a:pPr>
            <a:r>
              <a:rPr lang="en-US" dirty="0" smtClean="0"/>
              <a:t>3</a:t>
            </a:r>
            <a:r>
              <a:rPr lang="en-US" baseline="30000" dirty="0" smtClean="0"/>
              <a:t>rd</a:t>
            </a:r>
            <a:r>
              <a:rPr lang="en-US" dirty="0" smtClean="0"/>
              <a:t> generation </a:t>
            </a:r>
            <a:r>
              <a:rPr lang="en-US" baseline="30000" dirty="0" smtClean="0"/>
              <a:t>c</a:t>
            </a:r>
          </a:p>
          <a:p>
            <a:pPr lvl="1">
              <a:spcAft>
                <a:spcPts val="600"/>
              </a:spcAft>
            </a:pPr>
            <a:r>
              <a:rPr lang="en-US" dirty="0" smtClean="0"/>
              <a:t>C/H/</a:t>
            </a:r>
            <a:r>
              <a:rPr lang="en-US" dirty="0" smtClean="0">
                <a:solidFill>
                  <a:schemeClr val="bg2"/>
                </a:solidFill>
              </a:rPr>
              <a:t>O/N</a:t>
            </a:r>
            <a:r>
              <a:rPr lang="en-US" dirty="0" smtClean="0"/>
              <a:t>, </a:t>
            </a:r>
            <a:r>
              <a:rPr lang="en-US" dirty="0" err="1" smtClean="0"/>
              <a:t>Zr</a:t>
            </a:r>
            <a:r>
              <a:rPr lang="en-US" dirty="0" smtClean="0"/>
              <a:t>/</a:t>
            </a:r>
            <a:r>
              <a:rPr lang="en-US" dirty="0" smtClean="0">
                <a:solidFill>
                  <a:schemeClr val="bg2"/>
                </a:solidFill>
              </a:rPr>
              <a:t>ZrO</a:t>
            </a:r>
            <a:r>
              <a:rPr lang="en-US" baseline="-25000" dirty="0" smtClean="0">
                <a:solidFill>
                  <a:schemeClr val="bg2"/>
                </a:solidFill>
              </a:rPr>
              <a:t>2</a:t>
            </a:r>
            <a:r>
              <a:rPr lang="en-US" dirty="0" smtClean="0"/>
              <a:t>, Zn/</a:t>
            </a:r>
            <a:r>
              <a:rPr lang="en-US" dirty="0" err="1" smtClean="0">
                <a:solidFill>
                  <a:schemeClr val="bg2"/>
                </a:solidFill>
              </a:rPr>
              <a:t>ZnO</a:t>
            </a:r>
            <a:r>
              <a:rPr lang="en-US" dirty="0" smtClean="0"/>
              <a:t>, U/</a:t>
            </a:r>
            <a:r>
              <a:rPr lang="en-US" dirty="0" smtClean="0">
                <a:solidFill>
                  <a:schemeClr val="bg2"/>
                </a:solidFill>
              </a:rPr>
              <a:t>UO</a:t>
            </a:r>
            <a:r>
              <a:rPr lang="en-US" baseline="-25000" dirty="0" smtClean="0">
                <a:solidFill>
                  <a:schemeClr val="bg2"/>
                </a:solidFill>
              </a:rPr>
              <a:t>2</a:t>
            </a:r>
            <a:r>
              <a:rPr lang="en-US" dirty="0" smtClean="0"/>
              <a:t>, Al/</a:t>
            </a:r>
            <a:r>
              <a:rPr lang="en-US" dirty="0" err="1" smtClean="0">
                <a:solidFill>
                  <a:schemeClr val="bg2">
                    <a:lumMod val="75000"/>
                  </a:schemeClr>
                </a:solidFill>
              </a:rPr>
              <a:t>AlN</a:t>
            </a:r>
            <a:r>
              <a:rPr lang="en-US" dirty="0" smtClean="0">
                <a:solidFill>
                  <a:schemeClr val="bg2">
                    <a:lumMod val="75000"/>
                  </a:schemeClr>
                </a:solidFill>
              </a:rPr>
              <a:t>/</a:t>
            </a:r>
            <a:r>
              <a:rPr lang="en-US" dirty="0" smtClean="0">
                <a:solidFill>
                  <a:schemeClr val="bg2"/>
                </a:solidFill>
              </a:rPr>
              <a:t>Al</a:t>
            </a:r>
            <a:r>
              <a:rPr lang="en-US" baseline="-25000" dirty="0" smtClean="0">
                <a:solidFill>
                  <a:schemeClr val="bg2"/>
                </a:solidFill>
              </a:rPr>
              <a:t>2</a:t>
            </a:r>
            <a:r>
              <a:rPr lang="en-US" dirty="0" smtClean="0">
                <a:solidFill>
                  <a:schemeClr val="bg2"/>
                </a:solidFill>
              </a:rPr>
              <a:t>O</a:t>
            </a:r>
            <a:r>
              <a:rPr lang="en-US" baseline="-25000" dirty="0" smtClean="0">
                <a:solidFill>
                  <a:schemeClr val="bg2"/>
                </a:solidFill>
              </a:rPr>
              <a:t>3</a:t>
            </a:r>
            <a:r>
              <a:rPr lang="en-US" dirty="0" smtClean="0"/>
              <a:t>, Ti/</a:t>
            </a:r>
            <a:r>
              <a:rPr lang="en-US" dirty="0" err="1" smtClean="0">
                <a:solidFill>
                  <a:schemeClr val="bg2"/>
                </a:solidFill>
              </a:rPr>
              <a:t>TiN</a:t>
            </a:r>
            <a:r>
              <a:rPr lang="en-US" dirty="0" smtClean="0">
                <a:solidFill>
                  <a:schemeClr val="bg2"/>
                </a:solidFill>
              </a:rPr>
              <a:t>/TiO</a:t>
            </a:r>
            <a:r>
              <a:rPr lang="en-US" baseline="-25000" dirty="0" smtClean="0">
                <a:solidFill>
                  <a:schemeClr val="bg2"/>
                </a:solidFill>
              </a:rPr>
              <a:t>2</a:t>
            </a:r>
          </a:p>
          <a:p>
            <a:pPr lvl="1">
              <a:spcAft>
                <a:spcPts val="600"/>
              </a:spcAft>
            </a:pPr>
            <a:r>
              <a:rPr lang="en-US" dirty="0" smtClean="0"/>
              <a:t>Improved bond-order term</a:t>
            </a:r>
          </a:p>
          <a:p>
            <a:pPr lvl="1">
              <a:spcAft>
                <a:spcPts val="600"/>
              </a:spcAft>
            </a:pPr>
            <a:r>
              <a:rPr lang="en-US" dirty="0" smtClean="0"/>
              <a:t>Implementation into LAMMPS undergoing</a:t>
            </a:r>
          </a:p>
        </p:txBody>
      </p:sp>
      <p:sp>
        <p:nvSpPr>
          <p:cNvPr id="11" name="矩形 10"/>
          <p:cNvSpPr/>
          <p:nvPr/>
        </p:nvSpPr>
        <p:spPr>
          <a:xfrm>
            <a:off x="4417621" y="5547234"/>
            <a:ext cx="4726379" cy="738664"/>
          </a:xfrm>
          <a:prstGeom prst="rect">
            <a:avLst/>
          </a:prstGeom>
        </p:spPr>
        <p:txBody>
          <a:bodyPr wrap="square">
            <a:spAutoFit/>
          </a:bodyPr>
          <a:lstStyle/>
          <a:p>
            <a:pPr marL="0" lvl="1" algn="r"/>
            <a:r>
              <a:rPr lang="en-US" sz="1400" baseline="30000" dirty="0" smtClean="0">
                <a:solidFill>
                  <a:srgbClr val="C00000"/>
                </a:solidFill>
              </a:rPr>
              <a:t>a</a:t>
            </a:r>
            <a:r>
              <a:rPr lang="en-US" sz="1400" dirty="0" smtClean="0">
                <a:solidFill>
                  <a:srgbClr val="C00000"/>
                </a:solidFill>
              </a:rPr>
              <a:t> J. </a:t>
            </a:r>
            <a:r>
              <a:rPr lang="en-US" sz="1400" b="1" dirty="0" smtClean="0">
                <a:solidFill>
                  <a:srgbClr val="C00000"/>
                </a:solidFill>
              </a:rPr>
              <a:t>Yu</a:t>
            </a:r>
            <a:r>
              <a:rPr lang="en-US" sz="1400" dirty="0" smtClean="0">
                <a:solidFill>
                  <a:srgbClr val="C00000"/>
                </a:solidFill>
              </a:rPr>
              <a:t>, et. al., </a:t>
            </a:r>
            <a:r>
              <a:rPr lang="en-US" sz="1400" i="1" dirty="0" smtClean="0">
                <a:solidFill>
                  <a:srgbClr val="C00000"/>
                </a:solidFill>
              </a:rPr>
              <a:t>Phys. Rev. B</a:t>
            </a:r>
            <a:r>
              <a:rPr lang="en-US" sz="1400" dirty="0" smtClean="0">
                <a:solidFill>
                  <a:srgbClr val="C00000"/>
                </a:solidFill>
              </a:rPr>
              <a:t> 75 085311 (2007)</a:t>
            </a:r>
          </a:p>
          <a:p>
            <a:pPr algn="r" eaLnBrk="1" hangingPunct="1"/>
            <a:r>
              <a:rPr lang="en-US" sz="1400" baseline="30000" dirty="0" smtClean="0">
                <a:solidFill>
                  <a:srgbClr val="C00000"/>
                </a:solidFill>
              </a:rPr>
              <a:t>b</a:t>
            </a:r>
            <a:r>
              <a:rPr lang="en-US" sz="1400" dirty="0" smtClean="0">
                <a:solidFill>
                  <a:srgbClr val="C00000"/>
                </a:solidFill>
              </a:rPr>
              <a:t> T.-R. </a:t>
            </a:r>
            <a:r>
              <a:rPr lang="en-US" sz="1400" b="1" dirty="0" smtClean="0">
                <a:solidFill>
                  <a:srgbClr val="C00000"/>
                </a:solidFill>
                <a:latin typeface="Arial" pitchFamily="34" charset="0"/>
                <a:ea typeface="Times New Roman" pitchFamily="18" charset="0"/>
                <a:cs typeface="Arial" pitchFamily="34" charset="0"/>
              </a:rPr>
              <a:t>Shan</a:t>
            </a:r>
            <a:r>
              <a:rPr lang="en-US" sz="1400" dirty="0" smtClean="0">
                <a:solidFill>
                  <a:srgbClr val="C00000"/>
                </a:solidFill>
              </a:rPr>
              <a:t>, et al., Phys. Rev. B </a:t>
            </a:r>
            <a:r>
              <a:rPr lang="en-US" sz="1400" b="1" dirty="0" smtClean="0">
                <a:solidFill>
                  <a:srgbClr val="C00000"/>
                </a:solidFill>
              </a:rPr>
              <a:t>81</a:t>
            </a:r>
            <a:r>
              <a:rPr lang="en-US" sz="1400" dirty="0" smtClean="0">
                <a:solidFill>
                  <a:srgbClr val="C00000"/>
                </a:solidFill>
              </a:rPr>
              <a:t>, 125328 (2010)</a:t>
            </a:r>
          </a:p>
          <a:p>
            <a:pPr algn="r" eaLnBrk="1" hangingPunct="1"/>
            <a:r>
              <a:rPr lang="en-US" sz="1400" baseline="30000" dirty="0" smtClean="0">
                <a:solidFill>
                  <a:srgbClr val="C00000"/>
                </a:solidFill>
              </a:rPr>
              <a:t>c</a:t>
            </a:r>
            <a:r>
              <a:rPr lang="en-US" sz="1400" dirty="0" smtClean="0">
                <a:solidFill>
                  <a:srgbClr val="C00000"/>
                </a:solidFill>
              </a:rPr>
              <a:t> T. </a:t>
            </a:r>
            <a:r>
              <a:rPr lang="en-US" sz="1400" b="1" dirty="0" smtClean="0">
                <a:solidFill>
                  <a:srgbClr val="C00000"/>
                </a:solidFill>
              </a:rPr>
              <a:t>Liang</a:t>
            </a:r>
            <a:r>
              <a:rPr lang="en-US" sz="1400" dirty="0" smtClean="0">
                <a:solidFill>
                  <a:srgbClr val="C00000"/>
                </a:solidFill>
              </a:rPr>
              <a:t>, et al., in preparation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dirty="0" smtClean="0"/>
              <a:t>Use COMB potentials in LAMMPS</a:t>
            </a:r>
            <a:endParaRPr lang="en-US" dirty="0"/>
          </a:p>
        </p:txBody>
      </p:sp>
      <p:sp>
        <p:nvSpPr>
          <p:cNvPr id="5" name="內容版面配置區 4"/>
          <p:cNvSpPr>
            <a:spLocks noGrp="1"/>
          </p:cNvSpPr>
          <p:nvPr>
            <p:ph idx="1"/>
          </p:nvPr>
        </p:nvSpPr>
        <p:spPr/>
        <p:txBody>
          <a:bodyPr/>
          <a:lstStyle/>
          <a:p>
            <a:pPr>
              <a:spcAft>
                <a:spcPts val="1200"/>
              </a:spcAft>
            </a:pPr>
            <a:r>
              <a:rPr lang="en-US" dirty="0" smtClean="0"/>
              <a:t>2</a:t>
            </a:r>
            <a:r>
              <a:rPr lang="en-US" baseline="30000" dirty="0" smtClean="0"/>
              <a:t>nd</a:t>
            </a:r>
            <a:r>
              <a:rPr lang="en-US" dirty="0" smtClean="0"/>
              <a:t> Generation COMB</a:t>
            </a:r>
          </a:p>
          <a:p>
            <a:pPr lvl="1">
              <a:spcAft>
                <a:spcPts val="1200"/>
              </a:spcAft>
            </a:pPr>
            <a:r>
              <a:rPr lang="en-US" dirty="0" err="1" smtClean="0"/>
              <a:t>atom_style</a:t>
            </a:r>
            <a:r>
              <a:rPr lang="en-US" dirty="0" smtClean="0"/>
              <a:t> charge</a:t>
            </a:r>
          </a:p>
          <a:p>
            <a:pPr lvl="1">
              <a:spcAft>
                <a:spcPts val="1200"/>
              </a:spcAft>
            </a:pPr>
            <a:r>
              <a:rPr lang="en-US" dirty="0" err="1" smtClean="0"/>
              <a:t>pair_style</a:t>
            </a:r>
            <a:r>
              <a:rPr lang="en-US" dirty="0" smtClean="0"/>
              <a:t> comb</a:t>
            </a:r>
          </a:p>
          <a:p>
            <a:pPr lvl="1">
              <a:spcAft>
                <a:spcPts val="1200"/>
              </a:spcAft>
            </a:pPr>
            <a:r>
              <a:rPr lang="en-US" dirty="0" err="1" smtClean="0"/>
              <a:t>pair_coeff</a:t>
            </a:r>
            <a:r>
              <a:rPr lang="en-US" dirty="0" smtClean="0"/>
              <a:t> * * </a:t>
            </a:r>
            <a:r>
              <a:rPr lang="en-US" dirty="0" err="1" smtClean="0"/>
              <a:t>ffield.comb</a:t>
            </a:r>
            <a:r>
              <a:rPr lang="en-US" dirty="0" smtClean="0"/>
              <a:t> Si O Cu</a:t>
            </a:r>
          </a:p>
          <a:p>
            <a:pPr lvl="1">
              <a:spcAft>
                <a:spcPts val="1200"/>
              </a:spcAft>
            </a:pPr>
            <a:r>
              <a:rPr lang="en-US" dirty="0" smtClean="0"/>
              <a:t>fix ID group-ID </a:t>
            </a:r>
            <a:r>
              <a:rPr lang="en-US" dirty="0" err="1" smtClean="0"/>
              <a:t>qeq</a:t>
            </a:r>
            <a:r>
              <a:rPr lang="en-US" dirty="0" smtClean="0"/>
              <a:t>/comb 1 1e-4 file </a:t>
            </a:r>
            <a:r>
              <a:rPr lang="en-US" dirty="0" err="1" smtClean="0"/>
              <a:t>fq.out</a:t>
            </a:r>
            <a:endParaRPr lang="en-US" dirty="0" smtClean="0"/>
          </a:p>
          <a:p>
            <a:r>
              <a:rPr lang="en-US" dirty="0" smtClean="0"/>
              <a:t>3</a:t>
            </a:r>
            <a:r>
              <a:rPr lang="en-US" baseline="30000" dirty="0" smtClean="0"/>
              <a:t>rd</a:t>
            </a:r>
            <a:r>
              <a:rPr lang="en-US" dirty="0" smtClean="0"/>
              <a:t> Generation COMB</a:t>
            </a:r>
          </a:p>
          <a:p>
            <a:pPr lvl="1"/>
            <a:r>
              <a:rPr lang="en-US" dirty="0" err="1" smtClean="0"/>
              <a:t>atom_style</a:t>
            </a:r>
            <a:r>
              <a:rPr lang="en-US" dirty="0" smtClean="0"/>
              <a:t> charge</a:t>
            </a:r>
          </a:p>
          <a:p>
            <a:pPr lvl="1"/>
            <a:r>
              <a:rPr lang="en-US" dirty="0" err="1" smtClean="0"/>
              <a:t>pair_style</a:t>
            </a:r>
            <a:r>
              <a:rPr lang="en-US" dirty="0" smtClean="0"/>
              <a:t> </a:t>
            </a:r>
            <a:r>
              <a:rPr lang="en-US" dirty="0" smtClean="0">
                <a:solidFill>
                  <a:srgbClr val="800000"/>
                </a:solidFill>
              </a:rPr>
              <a:t>comb3</a:t>
            </a:r>
          </a:p>
          <a:p>
            <a:pPr lvl="1"/>
            <a:r>
              <a:rPr lang="en-US" dirty="0" err="1" smtClean="0"/>
              <a:t>pair_coeff</a:t>
            </a:r>
            <a:r>
              <a:rPr lang="en-US" dirty="0" smtClean="0"/>
              <a:t> * * ffield.comb3 Cu C H O</a:t>
            </a:r>
          </a:p>
          <a:p>
            <a:pPr lvl="1"/>
            <a:r>
              <a:rPr lang="en-US" dirty="0" smtClean="0"/>
              <a:t>fix ID group-ID </a:t>
            </a:r>
            <a:r>
              <a:rPr lang="en-US" dirty="0" err="1" smtClean="0"/>
              <a:t>qeq</a:t>
            </a:r>
            <a:r>
              <a:rPr lang="en-US" dirty="0" smtClean="0"/>
              <a:t>/comb 1 1e-4 file </a:t>
            </a:r>
            <a:r>
              <a:rPr lang="en-US" dirty="0" err="1" smtClean="0"/>
              <a:t>fq.out</a:t>
            </a:r>
            <a:endParaRPr lang="en-US" dirty="0" smtClean="0"/>
          </a:p>
          <a:p>
            <a:pPr lvl="1">
              <a:spcAft>
                <a:spcPts val="1200"/>
              </a:spcAft>
            </a:pPr>
            <a:endParaRPr lang="en-US" dirty="0" smtClean="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209550" y="714375"/>
            <a:ext cx="8743950" cy="5572125"/>
          </a:xfrm>
        </p:spPr>
        <p:txBody>
          <a:bodyPr/>
          <a:lstStyle/>
          <a:p>
            <a:r>
              <a:rPr lang="en-US" dirty="0" smtClean="0"/>
              <a:t>Electronegativity equalization principle</a:t>
            </a:r>
          </a:p>
          <a:p>
            <a:r>
              <a:rPr lang="en-US" dirty="0" smtClean="0"/>
              <a:t>Extended Lagrangian method</a:t>
            </a:r>
          </a:p>
          <a:p>
            <a:pPr lvl="1"/>
            <a:endParaRPr lang="en-US" dirty="0" smtClean="0"/>
          </a:p>
          <a:p>
            <a:pPr lvl="1">
              <a:spcBef>
                <a:spcPts val="0"/>
              </a:spcBef>
              <a:buNone/>
            </a:pPr>
            <a:r>
              <a:rPr lang="en-US" dirty="0" smtClean="0"/>
              <a:t>		 </a:t>
            </a:r>
          </a:p>
          <a:p>
            <a:pPr lvl="1">
              <a:spcBef>
                <a:spcPts val="0"/>
              </a:spcBef>
              <a:buNone/>
            </a:pPr>
            <a:endParaRPr lang="en-US" dirty="0" smtClean="0"/>
          </a:p>
          <a:p>
            <a:pPr lvl="1">
              <a:spcBef>
                <a:spcPts val="0"/>
              </a:spcBef>
              <a:buNone/>
            </a:pPr>
            <a:r>
              <a:rPr lang="en-US" dirty="0" smtClean="0"/>
              <a:t>	Si-NC</a:t>
            </a:r>
          </a:p>
          <a:p>
            <a:pPr lvl="1">
              <a:spcBef>
                <a:spcPts val="0"/>
              </a:spcBef>
              <a:buNone/>
            </a:pPr>
            <a:r>
              <a:rPr lang="en-US" dirty="0" smtClean="0">
                <a:solidFill>
                  <a:srgbClr val="C00000"/>
                </a:solidFill>
              </a:rPr>
              <a:t>	a-SiO</a:t>
            </a:r>
            <a:r>
              <a:rPr lang="en-US" baseline="-25000" dirty="0" smtClean="0">
                <a:solidFill>
                  <a:srgbClr val="C00000"/>
                </a:solidFill>
              </a:rPr>
              <a:t>2</a:t>
            </a:r>
          </a:p>
          <a:p>
            <a:pPr>
              <a:spcBef>
                <a:spcPts val="0"/>
              </a:spcBef>
            </a:pPr>
            <a:endParaRPr lang="en-US" dirty="0" smtClean="0"/>
          </a:p>
          <a:p>
            <a:endParaRPr lang="en-US" dirty="0" smtClean="0"/>
          </a:p>
          <a:p>
            <a:endParaRPr lang="en-US" dirty="0" smtClean="0"/>
          </a:p>
        </p:txBody>
      </p:sp>
      <p:pic>
        <p:nvPicPr>
          <p:cNvPr id="10" name="QEq NC.wmv">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5" cstate="print"/>
          <a:stretch>
            <a:fillRect/>
          </a:stretch>
        </p:blipFill>
        <p:spPr>
          <a:xfrm>
            <a:off x="1690251" y="1713016"/>
            <a:ext cx="6096000" cy="4572000"/>
          </a:xfrm>
          <a:prstGeom prst="rect">
            <a:avLst/>
          </a:prstGeom>
        </p:spPr>
      </p:pic>
      <p:sp>
        <p:nvSpPr>
          <p:cNvPr id="2" name="標題 1"/>
          <p:cNvSpPr>
            <a:spLocks noGrp="1"/>
          </p:cNvSpPr>
          <p:nvPr>
            <p:ph type="title"/>
          </p:nvPr>
        </p:nvSpPr>
        <p:spPr/>
        <p:txBody>
          <a:bodyPr/>
          <a:lstStyle/>
          <a:p>
            <a:pPr>
              <a:spcBef>
                <a:spcPts val="0"/>
              </a:spcBef>
            </a:pPr>
            <a:r>
              <a:rPr lang="en-US" dirty="0" smtClean="0"/>
              <a:t>Variable Charge </a:t>
            </a:r>
            <a:r>
              <a:rPr lang="en-US" dirty="0"/>
              <a:t>E</a:t>
            </a:r>
            <a:r>
              <a:rPr lang="en-US" dirty="0" smtClean="0"/>
              <a:t>quilibration</a:t>
            </a:r>
          </a:p>
        </p:txBody>
      </p:sp>
      <p:sp>
        <p:nvSpPr>
          <p:cNvPr id="4" name="投影片編號版面配置區 3"/>
          <p:cNvSpPr>
            <a:spLocks noGrp="1"/>
          </p:cNvSpPr>
          <p:nvPr>
            <p:ph type="sldNum" sz="quarter" idx="10"/>
          </p:nvPr>
        </p:nvSpPr>
        <p:spPr/>
        <p:txBody>
          <a:bodyPr/>
          <a:lstStyle/>
          <a:p>
            <a:pPr>
              <a:defRPr/>
            </a:pPr>
            <a:fld id="{060AF508-47E9-4415-93F3-F747458C8D36}" type="slidenum">
              <a:rPr lang="en-US" smtClean="0"/>
              <a:pPr>
                <a:defRPr/>
              </a:pPr>
              <a:t>7</a:t>
            </a:fld>
            <a:endParaRPr lang="en-US" dirty="0"/>
          </a:p>
        </p:txBody>
      </p:sp>
      <p:sp>
        <p:nvSpPr>
          <p:cNvPr id="22016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12" name="圖片 11" descr="1000.png.cmap.eps"/>
          <p:cNvPicPr>
            <a:picLocks noChangeAspect="1"/>
          </p:cNvPicPr>
          <p:nvPr/>
        </p:nvPicPr>
        <p:blipFill>
          <a:blip r:embed="rId6" cstate="print"/>
          <a:stretch>
            <a:fillRect/>
          </a:stretch>
        </p:blipFill>
        <p:spPr>
          <a:xfrm>
            <a:off x="7899708" y="1920188"/>
            <a:ext cx="647321" cy="4118616"/>
          </a:xfrm>
          <a:prstGeom prst="rect">
            <a:avLst/>
          </a:prstGeom>
        </p:spPr>
      </p:pic>
      <p:cxnSp>
        <p:nvCxnSpPr>
          <p:cNvPr id="14" name="直線單箭頭接點 13"/>
          <p:cNvCxnSpPr/>
          <p:nvPr/>
        </p:nvCxnSpPr>
        <p:spPr bwMode="auto">
          <a:xfrm>
            <a:off x="1839433" y="3359888"/>
            <a:ext cx="2328530" cy="297712"/>
          </a:xfrm>
          <a:prstGeom prst="straightConnector1">
            <a:avLst/>
          </a:prstGeom>
          <a:noFill/>
          <a:ln w="31750" cap="flat" cmpd="sng" algn="ctr">
            <a:solidFill>
              <a:schemeClr val="tx1"/>
            </a:solidFill>
            <a:prstDash val="solid"/>
            <a:round/>
            <a:headEnd type="none" w="med" len="med"/>
            <a:tailEnd type="triangle"/>
          </a:ln>
          <a:effectLst/>
        </p:spPr>
      </p:cxnSp>
      <p:cxnSp>
        <p:nvCxnSpPr>
          <p:cNvPr id="16" name="直線單箭頭接點 15"/>
          <p:cNvCxnSpPr/>
          <p:nvPr/>
        </p:nvCxnSpPr>
        <p:spPr bwMode="auto">
          <a:xfrm>
            <a:off x="1839433" y="3806456"/>
            <a:ext cx="1350334" cy="584791"/>
          </a:xfrm>
          <a:prstGeom prst="straightConnector1">
            <a:avLst/>
          </a:prstGeom>
          <a:noFill/>
          <a:ln w="31750" cap="flat" cmpd="sng" algn="ctr">
            <a:solidFill>
              <a:srgbClr val="C00000"/>
            </a:solidFill>
            <a:prstDash val="solid"/>
            <a:round/>
            <a:headEnd type="none" w="med" len="med"/>
            <a:tailEnd type="triangle"/>
          </a:ln>
          <a:effectLst/>
        </p:spPr>
      </p:cxnSp>
    </p:spTree>
    <p:extLst>
      <p:ext uri="{BB962C8B-B14F-4D97-AF65-F5344CB8AC3E}">
        <p14:creationId xmlns:p14="http://schemas.microsoft.com/office/powerpoint/2010/main" val="3457866522"/>
      </p:ext>
    </p:extLst>
  </p:cSld>
  <p:clrMapOvr>
    <a:masterClrMapping/>
  </p:clrMapOvr>
  <p:transition xmlns:p14="http://schemas.microsoft.com/office/powerpoint/2010/main">
    <p:wipe dir="d"/>
  </p:transitio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10"/>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smtClean="0"/>
              <a:t>Outline</a:t>
            </a:r>
            <a:endParaRPr lang="en-US"/>
          </a:p>
        </p:txBody>
      </p:sp>
      <p:sp>
        <p:nvSpPr>
          <p:cNvPr id="14" name="內容版面配置區 13"/>
          <p:cNvSpPr>
            <a:spLocks noGrp="1"/>
          </p:cNvSpPr>
          <p:nvPr>
            <p:ph idx="1"/>
          </p:nvPr>
        </p:nvSpPr>
        <p:spPr/>
        <p:txBody>
          <a:bodyPr/>
          <a:lstStyle/>
          <a:p>
            <a:r>
              <a:rPr lang="en-US" dirty="0" smtClean="0">
                <a:solidFill>
                  <a:schemeClr val="bg2">
                    <a:lumMod val="75000"/>
                  </a:schemeClr>
                </a:solidFill>
              </a:rPr>
              <a:t>Introduction to the COMB potential</a:t>
            </a:r>
          </a:p>
          <a:p>
            <a:r>
              <a:rPr lang="en-US" dirty="0" smtClean="0">
                <a:solidFill>
                  <a:srgbClr val="C00000"/>
                </a:solidFill>
              </a:rPr>
              <a:t>Comparisons to other empirical potentials</a:t>
            </a:r>
          </a:p>
          <a:p>
            <a:r>
              <a:rPr lang="en-US" dirty="0" smtClean="0">
                <a:solidFill>
                  <a:schemeClr val="bg2">
                    <a:lumMod val="75000"/>
                  </a:schemeClr>
                </a:solidFill>
              </a:rPr>
              <a:t>Applications of the developed potentials</a:t>
            </a:r>
          </a:p>
          <a:p>
            <a:pPr lvl="1"/>
            <a:r>
              <a:rPr lang="en-US" dirty="0" smtClean="0">
                <a:solidFill>
                  <a:schemeClr val="bg2">
                    <a:lumMod val="75000"/>
                  </a:schemeClr>
                </a:solidFill>
              </a:rPr>
              <a:t>Adhesion of Cu/SiO</a:t>
            </a:r>
            <a:r>
              <a:rPr lang="en-US" baseline="-25000" dirty="0" smtClean="0">
                <a:solidFill>
                  <a:schemeClr val="bg2">
                    <a:lumMod val="75000"/>
                  </a:schemeClr>
                </a:solidFill>
              </a:rPr>
              <a:t>2</a:t>
            </a:r>
            <a:r>
              <a:rPr lang="en-US" dirty="0" smtClean="0">
                <a:solidFill>
                  <a:schemeClr val="bg2">
                    <a:lumMod val="75000"/>
                  </a:schemeClr>
                </a:solidFill>
              </a:rPr>
              <a:t> interfaces</a:t>
            </a:r>
          </a:p>
          <a:p>
            <a:pPr lvl="1"/>
            <a:r>
              <a:rPr lang="en-US" dirty="0" smtClean="0">
                <a:solidFill>
                  <a:schemeClr val="bg2">
                    <a:lumMod val="75000"/>
                  </a:schemeClr>
                </a:solidFill>
              </a:rPr>
              <a:t>Nanoindentation and nanoscratch of Si/a-HfO</a:t>
            </a:r>
            <a:r>
              <a:rPr lang="en-US" baseline="-25000" dirty="0" smtClean="0">
                <a:solidFill>
                  <a:schemeClr val="bg2">
                    <a:lumMod val="75000"/>
                  </a:schemeClr>
                </a:solidFill>
              </a:rPr>
              <a:t>2</a:t>
            </a:r>
          </a:p>
          <a:p>
            <a:pPr lvl="1"/>
            <a:r>
              <a:rPr lang="en-US" dirty="0" smtClean="0">
                <a:solidFill>
                  <a:schemeClr val="bg2">
                    <a:lumMod val="75000"/>
                  </a:schemeClr>
                </a:solidFill>
              </a:rPr>
              <a:t>Modeling Cu/Cu</a:t>
            </a:r>
            <a:r>
              <a:rPr lang="en-US" baseline="-25000" dirty="0" smtClean="0">
                <a:solidFill>
                  <a:schemeClr val="bg2">
                    <a:lumMod val="75000"/>
                  </a:schemeClr>
                </a:solidFill>
              </a:rPr>
              <a:t>2</a:t>
            </a:r>
            <a:r>
              <a:rPr lang="en-US" dirty="0" smtClean="0">
                <a:solidFill>
                  <a:schemeClr val="bg2">
                    <a:lumMod val="75000"/>
                  </a:schemeClr>
                </a:solidFill>
              </a:rPr>
              <a:t>O interface</a:t>
            </a:r>
          </a:p>
          <a:p>
            <a:pPr lvl="1"/>
            <a:r>
              <a:rPr lang="en-US" dirty="0" smtClean="0">
                <a:solidFill>
                  <a:schemeClr val="bg2">
                    <a:lumMod val="75000"/>
                  </a:schemeClr>
                </a:solidFill>
              </a:rPr>
              <a:t>C/H/O and </a:t>
            </a:r>
            <a:r>
              <a:rPr lang="en-US" dirty="0" err="1" smtClean="0">
                <a:solidFill>
                  <a:schemeClr val="bg2">
                    <a:lumMod val="75000"/>
                  </a:schemeClr>
                </a:solidFill>
              </a:rPr>
              <a:t>Zr</a:t>
            </a:r>
            <a:r>
              <a:rPr lang="en-US" dirty="0" smtClean="0">
                <a:solidFill>
                  <a:schemeClr val="bg2">
                    <a:lumMod val="75000"/>
                  </a:schemeClr>
                </a:solidFill>
              </a:rPr>
              <a:t>/ZrO</a:t>
            </a:r>
            <a:r>
              <a:rPr lang="en-US" baseline="-25000" dirty="0" smtClean="0">
                <a:solidFill>
                  <a:schemeClr val="bg2">
                    <a:lumMod val="75000"/>
                  </a:schemeClr>
                </a:solidFill>
              </a:rPr>
              <a:t>2</a:t>
            </a:r>
            <a:r>
              <a:rPr lang="en-US" dirty="0" smtClean="0">
                <a:solidFill>
                  <a:schemeClr val="bg2">
                    <a:lumMod val="75000"/>
                  </a:schemeClr>
                </a:solidFill>
              </a:rPr>
              <a:t> potential development</a:t>
            </a:r>
          </a:p>
          <a:p>
            <a:pPr lvl="1"/>
            <a:r>
              <a:rPr lang="en-US" dirty="0" smtClean="0">
                <a:solidFill>
                  <a:schemeClr val="bg2">
                    <a:lumMod val="75000"/>
                  </a:schemeClr>
                </a:solidFill>
              </a:rPr>
              <a:t>Cu ad-atom on </a:t>
            </a:r>
            <a:r>
              <a:rPr lang="en-US" dirty="0" err="1" smtClean="0">
                <a:solidFill>
                  <a:schemeClr val="bg2">
                    <a:lumMod val="75000"/>
                  </a:schemeClr>
                </a:solidFill>
              </a:rPr>
              <a:t>ZnO</a:t>
            </a:r>
            <a:r>
              <a:rPr lang="en-US" dirty="0" smtClean="0">
                <a:solidFill>
                  <a:schemeClr val="bg2">
                    <a:lumMod val="75000"/>
                  </a:schemeClr>
                </a:solidFill>
              </a:rPr>
              <a:t> surface via adaptive kinetic Monte Carlo</a:t>
            </a:r>
          </a:p>
          <a:p>
            <a:r>
              <a:rPr lang="en-US" dirty="0" smtClean="0">
                <a:solidFill>
                  <a:schemeClr val="bg2">
                    <a:lumMod val="75000"/>
                  </a:schemeClr>
                </a:solidFill>
              </a:rPr>
              <a:t>Conclusions</a:t>
            </a:r>
          </a:p>
        </p:txBody>
      </p:sp>
      <p:sp>
        <p:nvSpPr>
          <p:cNvPr id="4" name="投影片編號版面配置區 3"/>
          <p:cNvSpPr>
            <a:spLocks noGrp="1"/>
          </p:cNvSpPr>
          <p:nvPr>
            <p:ph type="sldNum" sz="quarter" idx="10"/>
          </p:nvPr>
        </p:nvSpPr>
        <p:spPr/>
        <p:txBody>
          <a:bodyPr/>
          <a:lstStyle/>
          <a:p>
            <a:fld id="{060AF508-47E9-4415-93F3-F747458C8D36}" type="slidenum">
              <a:rPr lang="en-US" smtClean="0"/>
              <a:pPr/>
              <a:t>8</a:t>
            </a:fld>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dirty="0" smtClean="0"/>
              <a:t>Cost of Potentials in LAMMPS</a:t>
            </a:r>
            <a:endParaRPr lang="en-US" dirty="0"/>
          </a:p>
        </p:txBody>
      </p:sp>
      <p:graphicFrame>
        <p:nvGraphicFramePr>
          <p:cNvPr id="7" name="內容版面配置區 6"/>
          <p:cNvGraphicFramePr>
            <a:graphicFrameLocks noGrp="1"/>
          </p:cNvGraphicFramePr>
          <p:nvPr>
            <p:ph idx="1"/>
          </p:nvPr>
        </p:nvGraphicFramePr>
        <p:xfrm>
          <a:off x="672353" y="768720"/>
          <a:ext cx="7718612" cy="4810421"/>
        </p:xfrm>
        <a:graphic>
          <a:graphicData uri="http://schemas.openxmlformats.org/drawingml/2006/table">
            <a:tbl>
              <a:tblPr firstRow="1" bandRow="1">
                <a:tableStyleId>{21E4AEA4-8DFA-4A89-87EB-49C32662AFE0}</a:tableStyleId>
              </a:tblPr>
              <a:tblGrid>
                <a:gridCol w="1707342"/>
                <a:gridCol w="1593520"/>
                <a:gridCol w="1593520"/>
                <a:gridCol w="1451241"/>
                <a:gridCol w="1372989"/>
              </a:tblGrid>
              <a:tr h="330174">
                <a:tc>
                  <a:txBody>
                    <a:bodyPr/>
                    <a:lstStyle/>
                    <a:p>
                      <a:pPr algn="ctr"/>
                      <a:r>
                        <a:rPr lang="en-US" sz="1400" u="none" dirty="0">
                          <a:solidFill>
                            <a:schemeClr val="bg1"/>
                          </a:solidFill>
                        </a:rPr>
                        <a:t>Potential</a:t>
                      </a:r>
                    </a:p>
                  </a:txBody>
                  <a:tcPr anchor="ctr"/>
                </a:tc>
                <a:tc>
                  <a:txBody>
                    <a:bodyPr/>
                    <a:lstStyle/>
                    <a:p>
                      <a:pPr algn="ctr"/>
                      <a:r>
                        <a:rPr lang="en-US" sz="1400" dirty="0"/>
                        <a:t>System</a:t>
                      </a:r>
                    </a:p>
                  </a:txBody>
                  <a:tcPr anchor="ctr"/>
                </a:tc>
                <a:tc>
                  <a:txBody>
                    <a:bodyPr/>
                    <a:lstStyle/>
                    <a:p>
                      <a:pPr algn="ctr"/>
                      <a:r>
                        <a:rPr lang="en-US" sz="1400" dirty="0" smtClean="0"/>
                        <a:t># Atoms</a:t>
                      </a:r>
                      <a:endParaRPr lang="en-US" sz="1400" dirty="0"/>
                    </a:p>
                  </a:txBody>
                  <a:tcPr anchor="ctr"/>
                </a:tc>
                <a:tc>
                  <a:txBody>
                    <a:bodyPr/>
                    <a:lstStyle/>
                    <a:p>
                      <a:pPr algn="ctr"/>
                      <a:r>
                        <a:rPr lang="en-US" sz="1400" dirty="0"/>
                        <a:t>Memory</a:t>
                      </a:r>
                    </a:p>
                  </a:txBody>
                  <a:tcPr anchor="ctr"/>
                </a:tc>
                <a:tc>
                  <a:txBody>
                    <a:bodyPr/>
                    <a:lstStyle/>
                    <a:p>
                      <a:pPr algn="ctr"/>
                      <a:r>
                        <a:rPr lang="en-US" sz="1400" dirty="0"/>
                        <a:t>LJ Ratio</a:t>
                      </a:r>
                    </a:p>
                  </a:txBody>
                  <a:tcPr anchor="ctr"/>
                </a:tc>
              </a:tr>
              <a:tr h="330174">
                <a:tc>
                  <a:txBody>
                    <a:bodyPr/>
                    <a:lstStyle/>
                    <a:p>
                      <a:pPr algn="ctr"/>
                      <a:r>
                        <a:rPr lang="en-US" sz="1400" u="none" dirty="0" err="1" smtClean="0">
                          <a:solidFill>
                            <a:schemeClr val="tx1"/>
                          </a:solidFill>
                        </a:rPr>
                        <a:t>Lennard</a:t>
                      </a:r>
                      <a:r>
                        <a:rPr lang="en-US" sz="1400" u="none" dirty="0" smtClean="0">
                          <a:solidFill>
                            <a:schemeClr val="tx1"/>
                          </a:solidFill>
                        </a:rPr>
                        <a:t>-Jones</a:t>
                      </a:r>
                      <a:endParaRPr lang="en-US" sz="1400" u="none" dirty="0">
                        <a:solidFill>
                          <a:schemeClr val="tx1"/>
                        </a:solidFill>
                      </a:endParaRPr>
                    </a:p>
                  </a:txBody>
                  <a:tcPr anchor="ctr"/>
                </a:tc>
                <a:tc>
                  <a:txBody>
                    <a:bodyPr/>
                    <a:lstStyle/>
                    <a:p>
                      <a:pPr algn="ctr"/>
                      <a:r>
                        <a:rPr lang="en-US" sz="1400" dirty="0"/>
                        <a:t>LJ liquid</a:t>
                      </a:r>
                    </a:p>
                  </a:txBody>
                  <a:tcPr anchor="ctr"/>
                </a:tc>
                <a:tc>
                  <a:txBody>
                    <a:bodyPr/>
                    <a:lstStyle/>
                    <a:p>
                      <a:pPr algn="ctr"/>
                      <a:r>
                        <a:rPr lang="en-US" sz="1400" dirty="0" smtClean="0"/>
                        <a:t>32000</a:t>
                      </a:r>
                      <a:endParaRPr lang="en-US" sz="1400" dirty="0"/>
                    </a:p>
                  </a:txBody>
                  <a:tcPr anchor="ctr"/>
                </a:tc>
                <a:tc>
                  <a:txBody>
                    <a:bodyPr/>
                    <a:lstStyle/>
                    <a:p>
                      <a:pPr algn="ctr"/>
                      <a:r>
                        <a:rPr lang="en-US" sz="1400"/>
                        <a:t>12 Mb</a:t>
                      </a:r>
                    </a:p>
                  </a:txBody>
                  <a:tcPr anchor="ctr"/>
                </a:tc>
                <a:tc>
                  <a:txBody>
                    <a:bodyPr/>
                    <a:lstStyle/>
                    <a:p>
                      <a:pPr algn="ctr"/>
                      <a:r>
                        <a:rPr lang="en-US" sz="1400"/>
                        <a:t>1.0x</a:t>
                      </a:r>
                    </a:p>
                  </a:txBody>
                  <a:tcPr anchor="ctr"/>
                </a:tc>
              </a:tr>
              <a:tr h="330174">
                <a:tc>
                  <a:txBody>
                    <a:bodyPr/>
                    <a:lstStyle/>
                    <a:p>
                      <a:pPr algn="ctr"/>
                      <a:r>
                        <a:rPr lang="en-US" sz="1400" u="none" dirty="0">
                          <a:solidFill>
                            <a:schemeClr val="tx1"/>
                          </a:solidFill>
                        </a:rPr>
                        <a:t>EAM</a:t>
                      </a:r>
                    </a:p>
                  </a:txBody>
                  <a:tcPr anchor="ctr"/>
                </a:tc>
                <a:tc>
                  <a:txBody>
                    <a:bodyPr/>
                    <a:lstStyle/>
                    <a:p>
                      <a:pPr algn="ctr"/>
                      <a:r>
                        <a:rPr lang="en-US" sz="1400" dirty="0"/>
                        <a:t>bulk Cu</a:t>
                      </a:r>
                    </a:p>
                  </a:txBody>
                  <a:tcPr anchor="ctr"/>
                </a:tc>
                <a:tc>
                  <a:txBody>
                    <a:bodyPr/>
                    <a:lstStyle/>
                    <a:p>
                      <a:pPr algn="ctr"/>
                      <a:r>
                        <a:rPr lang="en-US" sz="1400" smtClean="0"/>
                        <a:t>32000</a:t>
                      </a:r>
                      <a:endParaRPr lang="en-US" sz="1400" dirty="0"/>
                    </a:p>
                  </a:txBody>
                  <a:tcPr anchor="ctr"/>
                </a:tc>
                <a:tc>
                  <a:txBody>
                    <a:bodyPr/>
                    <a:lstStyle/>
                    <a:p>
                      <a:pPr algn="ctr"/>
                      <a:r>
                        <a:rPr lang="en-US" sz="1400" dirty="0"/>
                        <a:t>13 Mb</a:t>
                      </a:r>
                    </a:p>
                  </a:txBody>
                  <a:tcPr anchor="ctr"/>
                </a:tc>
                <a:tc>
                  <a:txBody>
                    <a:bodyPr/>
                    <a:lstStyle/>
                    <a:p>
                      <a:pPr algn="ctr"/>
                      <a:r>
                        <a:rPr lang="en-US" sz="1400" dirty="0"/>
                        <a:t>2.4x</a:t>
                      </a:r>
                    </a:p>
                  </a:txBody>
                  <a:tcPr anchor="ctr"/>
                </a:tc>
              </a:tr>
              <a:tr h="330174">
                <a:tc>
                  <a:txBody>
                    <a:bodyPr/>
                    <a:lstStyle/>
                    <a:p>
                      <a:pPr algn="ctr"/>
                      <a:r>
                        <a:rPr lang="en-US" sz="1400" u="none" dirty="0">
                          <a:solidFill>
                            <a:schemeClr val="tx1"/>
                          </a:solidFill>
                        </a:rPr>
                        <a:t>Tersoff</a:t>
                      </a:r>
                    </a:p>
                  </a:txBody>
                  <a:tcPr anchor="ctr"/>
                </a:tc>
                <a:tc>
                  <a:txBody>
                    <a:bodyPr/>
                    <a:lstStyle/>
                    <a:p>
                      <a:pPr algn="ctr"/>
                      <a:r>
                        <a:rPr lang="en-US" sz="1400" dirty="0"/>
                        <a:t>bulk Si</a:t>
                      </a:r>
                    </a:p>
                  </a:txBody>
                  <a:tcPr anchor="ctr"/>
                </a:tc>
                <a:tc>
                  <a:txBody>
                    <a:bodyPr/>
                    <a:lstStyle/>
                    <a:p>
                      <a:pPr algn="ctr"/>
                      <a:r>
                        <a:rPr lang="en-US" sz="1400" dirty="0" smtClean="0"/>
                        <a:t>32000</a:t>
                      </a:r>
                      <a:endParaRPr lang="en-US" sz="1400" dirty="0"/>
                    </a:p>
                  </a:txBody>
                  <a:tcPr anchor="ctr"/>
                </a:tc>
                <a:tc>
                  <a:txBody>
                    <a:bodyPr/>
                    <a:lstStyle/>
                    <a:p>
                      <a:pPr algn="ctr"/>
                      <a:r>
                        <a:rPr lang="en-US" sz="1400"/>
                        <a:t>9.2 Mb</a:t>
                      </a:r>
                    </a:p>
                  </a:txBody>
                  <a:tcPr anchor="ctr"/>
                </a:tc>
                <a:tc>
                  <a:txBody>
                    <a:bodyPr/>
                    <a:lstStyle/>
                    <a:p>
                      <a:pPr algn="ctr"/>
                      <a:r>
                        <a:rPr lang="en-US" sz="1400"/>
                        <a:t>4.1x</a:t>
                      </a:r>
                    </a:p>
                  </a:txBody>
                  <a:tcPr anchor="ctr"/>
                </a:tc>
              </a:tr>
              <a:tr h="330174">
                <a:tc>
                  <a:txBody>
                    <a:bodyPr/>
                    <a:lstStyle/>
                    <a:p>
                      <a:pPr algn="ctr"/>
                      <a:r>
                        <a:rPr lang="en-US" sz="1400" u="none" dirty="0" err="1" smtClean="0">
                          <a:solidFill>
                            <a:schemeClr val="tx1"/>
                          </a:solidFill>
                        </a:rPr>
                        <a:t>Stillinger</a:t>
                      </a:r>
                      <a:r>
                        <a:rPr lang="en-US" sz="1400" u="none" dirty="0" smtClean="0">
                          <a:solidFill>
                            <a:schemeClr val="tx1"/>
                          </a:solidFill>
                        </a:rPr>
                        <a:t>-Weber</a:t>
                      </a:r>
                      <a:endParaRPr lang="en-US" sz="1400" u="none" dirty="0">
                        <a:solidFill>
                          <a:schemeClr val="tx1"/>
                        </a:solidFill>
                      </a:endParaRPr>
                    </a:p>
                  </a:txBody>
                  <a:tcPr anchor="ctr"/>
                </a:tc>
                <a:tc>
                  <a:txBody>
                    <a:bodyPr/>
                    <a:lstStyle/>
                    <a:p>
                      <a:pPr algn="ctr"/>
                      <a:r>
                        <a:rPr lang="en-US" sz="1400" dirty="0"/>
                        <a:t>bulk Si</a:t>
                      </a:r>
                    </a:p>
                  </a:txBody>
                  <a:tcPr anchor="ctr"/>
                </a:tc>
                <a:tc>
                  <a:txBody>
                    <a:bodyPr/>
                    <a:lstStyle/>
                    <a:p>
                      <a:pPr algn="ctr"/>
                      <a:r>
                        <a:rPr lang="en-US" sz="1400" dirty="0" smtClean="0"/>
                        <a:t>32000</a:t>
                      </a:r>
                      <a:endParaRPr lang="en-US" sz="1400" dirty="0"/>
                    </a:p>
                  </a:txBody>
                  <a:tcPr anchor="ctr"/>
                </a:tc>
                <a:tc>
                  <a:txBody>
                    <a:bodyPr/>
                    <a:lstStyle/>
                    <a:p>
                      <a:pPr algn="ctr"/>
                      <a:r>
                        <a:rPr lang="en-US" sz="1400"/>
                        <a:t>11 Mb</a:t>
                      </a:r>
                    </a:p>
                  </a:txBody>
                  <a:tcPr anchor="ctr"/>
                </a:tc>
                <a:tc>
                  <a:txBody>
                    <a:bodyPr/>
                    <a:lstStyle/>
                    <a:p>
                      <a:pPr algn="ctr"/>
                      <a:r>
                        <a:rPr lang="en-US" sz="1400"/>
                        <a:t>4.1x</a:t>
                      </a:r>
                    </a:p>
                  </a:txBody>
                  <a:tcPr anchor="ctr"/>
                </a:tc>
              </a:tr>
              <a:tr h="330174">
                <a:tc>
                  <a:txBody>
                    <a:bodyPr/>
                    <a:lstStyle/>
                    <a:p>
                      <a:pPr algn="ctr"/>
                      <a:r>
                        <a:rPr lang="en-US" sz="1400" u="none" dirty="0">
                          <a:solidFill>
                            <a:schemeClr val="tx1"/>
                          </a:solidFill>
                        </a:rPr>
                        <a:t>EIM</a:t>
                      </a:r>
                    </a:p>
                  </a:txBody>
                  <a:tcPr anchor="ctr"/>
                </a:tc>
                <a:tc>
                  <a:txBody>
                    <a:bodyPr/>
                    <a:lstStyle/>
                    <a:p>
                      <a:pPr algn="ctr"/>
                      <a:r>
                        <a:rPr lang="en-US" sz="1400" dirty="0"/>
                        <a:t>crystalline </a:t>
                      </a:r>
                      <a:r>
                        <a:rPr lang="en-US" sz="1400" dirty="0" err="1"/>
                        <a:t>NaCl</a:t>
                      </a:r>
                      <a:endParaRPr lang="en-US" sz="1400" dirty="0"/>
                    </a:p>
                  </a:txBody>
                  <a:tcPr anchor="ctr"/>
                </a:tc>
                <a:tc>
                  <a:txBody>
                    <a:bodyPr/>
                    <a:lstStyle/>
                    <a:p>
                      <a:pPr algn="ctr"/>
                      <a:r>
                        <a:rPr lang="en-US" sz="1400" dirty="0" smtClean="0"/>
                        <a:t>32000</a:t>
                      </a:r>
                      <a:endParaRPr lang="en-US" sz="1400" dirty="0"/>
                    </a:p>
                  </a:txBody>
                  <a:tcPr anchor="ctr"/>
                </a:tc>
                <a:tc>
                  <a:txBody>
                    <a:bodyPr/>
                    <a:lstStyle/>
                    <a:p>
                      <a:pPr algn="ctr"/>
                      <a:r>
                        <a:rPr lang="en-US" sz="1400"/>
                        <a:t>14 Mb</a:t>
                      </a:r>
                    </a:p>
                  </a:txBody>
                  <a:tcPr anchor="ctr"/>
                </a:tc>
                <a:tc>
                  <a:txBody>
                    <a:bodyPr/>
                    <a:lstStyle/>
                    <a:p>
                      <a:pPr algn="ctr"/>
                      <a:r>
                        <a:rPr lang="en-US" sz="1400"/>
                        <a:t>6.5x</a:t>
                      </a:r>
                    </a:p>
                  </a:txBody>
                  <a:tcPr anchor="ctr"/>
                </a:tc>
              </a:tr>
              <a:tr h="330174">
                <a:tc>
                  <a:txBody>
                    <a:bodyPr/>
                    <a:lstStyle/>
                    <a:p>
                      <a:pPr algn="ctr"/>
                      <a:r>
                        <a:rPr lang="en-US" sz="1400" u="none" dirty="0">
                          <a:solidFill>
                            <a:schemeClr val="tx1"/>
                          </a:solidFill>
                        </a:rPr>
                        <a:t>CHARMM + PPPM</a:t>
                      </a:r>
                    </a:p>
                  </a:txBody>
                  <a:tcPr anchor="ctr"/>
                </a:tc>
                <a:tc>
                  <a:txBody>
                    <a:bodyPr/>
                    <a:lstStyle/>
                    <a:p>
                      <a:pPr algn="ctr"/>
                      <a:r>
                        <a:rPr lang="en-US" sz="1400" dirty="0"/>
                        <a:t>solvated protein</a:t>
                      </a:r>
                    </a:p>
                  </a:txBody>
                  <a:tcPr anchor="ctr"/>
                </a:tc>
                <a:tc>
                  <a:txBody>
                    <a:bodyPr/>
                    <a:lstStyle/>
                    <a:p>
                      <a:pPr algn="ctr"/>
                      <a:r>
                        <a:rPr lang="en-US" sz="1400" dirty="0" smtClean="0"/>
                        <a:t>32000</a:t>
                      </a:r>
                      <a:endParaRPr lang="en-US" sz="1400" dirty="0"/>
                    </a:p>
                  </a:txBody>
                  <a:tcPr anchor="ctr"/>
                </a:tc>
                <a:tc>
                  <a:txBody>
                    <a:bodyPr/>
                    <a:lstStyle/>
                    <a:p>
                      <a:pPr algn="ctr"/>
                      <a:r>
                        <a:rPr lang="en-US" sz="1400"/>
                        <a:t>124 Mb</a:t>
                      </a:r>
                    </a:p>
                  </a:txBody>
                  <a:tcPr anchor="ctr"/>
                </a:tc>
                <a:tc>
                  <a:txBody>
                    <a:bodyPr/>
                    <a:lstStyle/>
                    <a:p>
                      <a:pPr algn="ctr"/>
                      <a:r>
                        <a:rPr lang="en-US" sz="1400"/>
                        <a:t>13.6x</a:t>
                      </a:r>
                    </a:p>
                  </a:txBody>
                  <a:tcPr anchor="ctr"/>
                </a:tc>
              </a:tr>
              <a:tr h="330174">
                <a:tc>
                  <a:txBody>
                    <a:bodyPr/>
                    <a:lstStyle/>
                    <a:p>
                      <a:pPr algn="ctr"/>
                      <a:r>
                        <a:rPr lang="en-US" sz="1400" u="none" dirty="0">
                          <a:solidFill>
                            <a:schemeClr val="tx1"/>
                          </a:solidFill>
                        </a:rPr>
                        <a:t>MEAM</a:t>
                      </a:r>
                    </a:p>
                  </a:txBody>
                  <a:tcPr anchor="ctr"/>
                </a:tc>
                <a:tc>
                  <a:txBody>
                    <a:bodyPr/>
                    <a:lstStyle/>
                    <a:p>
                      <a:pPr algn="ctr"/>
                      <a:r>
                        <a:rPr lang="en-US" sz="1400" dirty="0"/>
                        <a:t>bulk Ni</a:t>
                      </a:r>
                    </a:p>
                  </a:txBody>
                  <a:tcPr anchor="ctr"/>
                </a:tc>
                <a:tc>
                  <a:txBody>
                    <a:bodyPr/>
                    <a:lstStyle/>
                    <a:p>
                      <a:pPr algn="ctr"/>
                      <a:r>
                        <a:rPr lang="en-US" sz="1400" dirty="0" smtClean="0"/>
                        <a:t>32000</a:t>
                      </a:r>
                      <a:endParaRPr lang="en-US" sz="1400" dirty="0"/>
                    </a:p>
                  </a:txBody>
                  <a:tcPr anchor="ctr"/>
                </a:tc>
                <a:tc>
                  <a:txBody>
                    <a:bodyPr/>
                    <a:lstStyle/>
                    <a:p>
                      <a:pPr algn="ctr"/>
                      <a:r>
                        <a:rPr lang="en-US" sz="1400"/>
                        <a:t>54 Mb</a:t>
                      </a:r>
                    </a:p>
                  </a:txBody>
                  <a:tcPr anchor="ctr"/>
                </a:tc>
                <a:tc>
                  <a:txBody>
                    <a:bodyPr/>
                    <a:lstStyle/>
                    <a:p>
                      <a:pPr algn="ctr"/>
                      <a:r>
                        <a:rPr lang="en-US" sz="1400"/>
                        <a:t>15.6x</a:t>
                      </a:r>
                    </a:p>
                  </a:txBody>
                  <a:tcPr anchor="ctr"/>
                </a:tc>
              </a:tr>
              <a:tr h="330174">
                <a:tc>
                  <a:txBody>
                    <a:bodyPr/>
                    <a:lstStyle/>
                    <a:p>
                      <a:pPr algn="ctr"/>
                      <a:r>
                        <a:rPr lang="en-US" sz="1400" u="none" dirty="0">
                          <a:solidFill>
                            <a:schemeClr val="tx1"/>
                          </a:solidFill>
                        </a:rPr>
                        <a:t>AIREBO</a:t>
                      </a:r>
                    </a:p>
                  </a:txBody>
                  <a:tcPr anchor="ctr"/>
                </a:tc>
                <a:tc>
                  <a:txBody>
                    <a:bodyPr/>
                    <a:lstStyle/>
                    <a:p>
                      <a:pPr algn="ctr"/>
                      <a:r>
                        <a:rPr lang="en-US" sz="1400" dirty="0"/>
                        <a:t>polyethylene</a:t>
                      </a:r>
                    </a:p>
                  </a:txBody>
                  <a:tcPr anchor="ctr"/>
                </a:tc>
                <a:tc>
                  <a:txBody>
                    <a:bodyPr/>
                    <a:lstStyle/>
                    <a:p>
                      <a:pPr algn="ctr"/>
                      <a:r>
                        <a:rPr lang="en-US" sz="1400" dirty="0" smtClean="0"/>
                        <a:t>32640</a:t>
                      </a:r>
                      <a:endParaRPr lang="en-US" sz="1400" dirty="0"/>
                    </a:p>
                  </a:txBody>
                  <a:tcPr anchor="ctr"/>
                </a:tc>
                <a:tc>
                  <a:txBody>
                    <a:bodyPr/>
                    <a:lstStyle/>
                    <a:p>
                      <a:pPr algn="ctr"/>
                      <a:r>
                        <a:rPr lang="en-US" sz="1400" dirty="0"/>
                        <a:t>101 Mb</a:t>
                      </a:r>
                    </a:p>
                  </a:txBody>
                  <a:tcPr anchor="ctr"/>
                </a:tc>
                <a:tc>
                  <a:txBody>
                    <a:bodyPr/>
                    <a:lstStyle/>
                    <a:p>
                      <a:pPr algn="ctr"/>
                      <a:r>
                        <a:rPr lang="en-US" sz="1400" dirty="0"/>
                        <a:t>54.7x</a:t>
                      </a:r>
                    </a:p>
                  </a:txBody>
                  <a:tcPr anchor="ctr"/>
                </a:tc>
              </a:tr>
              <a:tr h="330174">
                <a:tc>
                  <a:txBody>
                    <a:bodyPr/>
                    <a:lstStyle/>
                    <a:p>
                      <a:pPr algn="ctr"/>
                      <a:r>
                        <a:rPr lang="en-US" sz="1400" u="none" dirty="0" err="1" smtClean="0">
                          <a:solidFill>
                            <a:schemeClr val="tx1"/>
                          </a:solidFill>
                        </a:rPr>
                        <a:t>ReaxFF</a:t>
                      </a:r>
                      <a:r>
                        <a:rPr lang="en-US" sz="1400" u="none" dirty="0" smtClean="0">
                          <a:solidFill>
                            <a:schemeClr val="tx1"/>
                          </a:solidFill>
                        </a:rPr>
                        <a:t>/C</a:t>
                      </a:r>
                      <a:endParaRPr lang="en-US" sz="1400" u="none" dirty="0">
                        <a:solidFill>
                          <a:schemeClr val="tx1"/>
                        </a:solidFill>
                      </a:endParaRPr>
                    </a:p>
                  </a:txBody>
                  <a:tcPr anchor="ctr"/>
                </a:tc>
                <a:tc>
                  <a:txBody>
                    <a:bodyPr/>
                    <a:lstStyle/>
                    <a:p>
                      <a:pPr algn="ctr"/>
                      <a:r>
                        <a:rPr lang="en-US" sz="1400" dirty="0"/>
                        <a:t>PETN crystal</a:t>
                      </a:r>
                    </a:p>
                  </a:txBody>
                  <a:tcPr anchor="ctr"/>
                </a:tc>
                <a:tc>
                  <a:txBody>
                    <a:bodyPr/>
                    <a:lstStyle/>
                    <a:p>
                      <a:pPr algn="ctr"/>
                      <a:r>
                        <a:rPr lang="en-US" sz="1400" dirty="0" smtClean="0"/>
                        <a:t>32480</a:t>
                      </a:r>
                      <a:endParaRPr lang="en-US" sz="1400" dirty="0"/>
                    </a:p>
                  </a:txBody>
                  <a:tcPr anchor="ctr"/>
                </a:tc>
                <a:tc>
                  <a:txBody>
                    <a:bodyPr/>
                    <a:lstStyle/>
                    <a:p>
                      <a:pPr algn="ctr"/>
                      <a:r>
                        <a:rPr lang="en-US" sz="1400"/>
                        <a:t>976 Mb</a:t>
                      </a:r>
                    </a:p>
                  </a:txBody>
                  <a:tcPr anchor="ctr"/>
                </a:tc>
                <a:tc>
                  <a:txBody>
                    <a:bodyPr/>
                    <a:lstStyle/>
                    <a:p>
                      <a:pPr algn="ctr"/>
                      <a:r>
                        <a:rPr lang="en-US" sz="1400" dirty="0"/>
                        <a:t>185x</a:t>
                      </a:r>
                    </a:p>
                  </a:txBody>
                  <a:tcPr anchor="ctr"/>
                </a:tc>
              </a:tr>
              <a:tr h="330174">
                <a:tc>
                  <a:txBody>
                    <a:bodyPr/>
                    <a:lstStyle/>
                    <a:p>
                      <a:pPr algn="ctr"/>
                      <a:r>
                        <a:rPr lang="en-US" sz="1400" u="none" dirty="0" smtClean="0">
                          <a:solidFill>
                            <a:srgbClr val="C00000"/>
                          </a:solidFill>
                        </a:rPr>
                        <a:t>COMB2 (fixed</a:t>
                      </a:r>
                      <a:r>
                        <a:rPr lang="en-US" sz="1400" u="none" baseline="0" dirty="0" smtClean="0">
                          <a:solidFill>
                            <a:srgbClr val="C00000"/>
                          </a:solidFill>
                        </a:rPr>
                        <a:t> q)</a:t>
                      </a:r>
                    </a:p>
                    <a:p>
                      <a:pPr algn="ctr"/>
                      <a:r>
                        <a:rPr lang="en-US" sz="1400" u="none" baseline="0" dirty="0" err="1" smtClean="0">
                          <a:solidFill>
                            <a:srgbClr val="C00000"/>
                          </a:solidFill>
                        </a:rPr>
                        <a:t>QEq</a:t>
                      </a:r>
                      <a:endParaRPr lang="en-US" sz="1400" u="none" dirty="0">
                        <a:solidFill>
                          <a:srgbClr val="C00000"/>
                        </a:solidFill>
                      </a:endParaRPr>
                    </a:p>
                  </a:txBody>
                  <a:tcPr anchor="ctr"/>
                </a:tc>
                <a:tc>
                  <a:txBody>
                    <a:bodyPr/>
                    <a:lstStyle/>
                    <a:p>
                      <a:pPr algn="ctr"/>
                      <a:r>
                        <a:rPr lang="en-US" sz="1400" dirty="0" smtClean="0">
                          <a:solidFill>
                            <a:srgbClr val="C00000"/>
                          </a:solidFill>
                        </a:rPr>
                        <a:t>Ti</a:t>
                      </a:r>
                    </a:p>
                    <a:p>
                      <a:pPr algn="ctr"/>
                      <a:r>
                        <a:rPr lang="en-US" sz="1400" dirty="0" smtClean="0">
                          <a:solidFill>
                            <a:srgbClr val="C00000"/>
                          </a:solidFill>
                        </a:rPr>
                        <a:t>crystalline </a:t>
                      </a:r>
                      <a:r>
                        <a:rPr lang="en-US" sz="1400" dirty="0">
                          <a:solidFill>
                            <a:srgbClr val="C00000"/>
                          </a:solidFill>
                        </a:rPr>
                        <a:t>SiO</a:t>
                      </a:r>
                      <a:r>
                        <a:rPr lang="en-US" sz="1400" baseline="-25000" dirty="0">
                          <a:solidFill>
                            <a:srgbClr val="C00000"/>
                          </a:solidFill>
                        </a:rPr>
                        <a:t>2</a:t>
                      </a:r>
                    </a:p>
                  </a:txBody>
                  <a:tcPr anchor="ctr"/>
                </a:tc>
                <a:tc>
                  <a:txBody>
                    <a:bodyPr/>
                    <a:lstStyle/>
                    <a:p>
                      <a:pPr algn="ctr"/>
                      <a:r>
                        <a:rPr lang="en-US" sz="1400" dirty="0" smtClean="0">
                          <a:solidFill>
                            <a:srgbClr val="C00000"/>
                          </a:solidFill>
                        </a:rPr>
                        <a:t>32400</a:t>
                      </a:r>
                    </a:p>
                    <a:p>
                      <a:pPr algn="ctr"/>
                      <a:r>
                        <a:rPr lang="en-US" sz="1400" dirty="0" smtClean="0">
                          <a:solidFill>
                            <a:srgbClr val="C00000"/>
                          </a:solidFill>
                        </a:rPr>
                        <a:t>32400</a:t>
                      </a:r>
                      <a:endParaRPr lang="en-US" sz="1400" dirty="0">
                        <a:solidFill>
                          <a:srgbClr val="C00000"/>
                        </a:solidFill>
                      </a:endParaRPr>
                    </a:p>
                  </a:txBody>
                  <a:tcPr anchor="ctr"/>
                </a:tc>
                <a:tc>
                  <a:txBody>
                    <a:bodyPr/>
                    <a:lstStyle/>
                    <a:p>
                      <a:pPr algn="ctr"/>
                      <a:r>
                        <a:rPr lang="en-US" sz="1400" dirty="0" smtClean="0">
                          <a:solidFill>
                            <a:srgbClr val="C00000"/>
                          </a:solidFill>
                        </a:rPr>
                        <a:t>31 Mb</a:t>
                      </a:r>
                    </a:p>
                    <a:p>
                      <a:pPr algn="ctr"/>
                      <a:r>
                        <a:rPr lang="en-US" sz="1400" dirty="0" smtClean="0">
                          <a:solidFill>
                            <a:srgbClr val="C00000"/>
                          </a:solidFill>
                        </a:rPr>
                        <a:t>85 </a:t>
                      </a:r>
                      <a:r>
                        <a:rPr lang="en-US" sz="1400" dirty="0">
                          <a:solidFill>
                            <a:srgbClr val="C00000"/>
                          </a:solidFill>
                        </a:rPr>
                        <a:t>Mb</a:t>
                      </a:r>
                    </a:p>
                  </a:txBody>
                  <a:tcPr anchor="ctr"/>
                </a:tc>
                <a:tc>
                  <a:txBody>
                    <a:bodyPr/>
                    <a:lstStyle/>
                    <a:p>
                      <a:pPr algn="ctr"/>
                      <a:r>
                        <a:rPr lang="en-US" sz="1400" dirty="0" smtClean="0">
                          <a:solidFill>
                            <a:srgbClr val="C00000"/>
                          </a:solidFill>
                        </a:rPr>
                        <a:t>55x</a:t>
                      </a:r>
                    </a:p>
                    <a:p>
                      <a:pPr algn="ctr"/>
                      <a:r>
                        <a:rPr lang="en-US" sz="1400" dirty="0" smtClean="0">
                          <a:solidFill>
                            <a:srgbClr val="C00000"/>
                          </a:solidFill>
                        </a:rPr>
                        <a:t>284x</a:t>
                      </a:r>
                      <a:endParaRPr lang="en-US" sz="1400" dirty="0">
                        <a:solidFill>
                          <a:srgbClr val="C00000"/>
                        </a:solidFill>
                      </a:endParaRPr>
                    </a:p>
                  </a:txBody>
                  <a:tcPr anchor="ctr"/>
                </a:tc>
              </a:tr>
              <a:tr h="330174">
                <a:tc>
                  <a:txBody>
                    <a:bodyPr/>
                    <a:lstStyle/>
                    <a:p>
                      <a:pPr algn="ctr"/>
                      <a:r>
                        <a:rPr lang="en-US" sz="1400" u="none" dirty="0" err="1" smtClean="0">
                          <a:solidFill>
                            <a:schemeClr val="tx1"/>
                          </a:solidFill>
                        </a:rPr>
                        <a:t>eFF</a:t>
                      </a:r>
                      <a:endParaRPr lang="en-US" sz="1400" u="none" dirty="0">
                        <a:solidFill>
                          <a:schemeClr val="tx1"/>
                        </a:solidFill>
                      </a:endParaRPr>
                    </a:p>
                  </a:txBody>
                  <a:tcPr anchor="ctr"/>
                </a:tc>
                <a:tc>
                  <a:txBody>
                    <a:bodyPr/>
                    <a:lstStyle/>
                    <a:p>
                      <a:pPr algn="ctr"/>
                      <a:r>
                        <a:rPr lang="en-US" sz="1400" dirty="0"/>
                        <a:t>H plasma</a:t>
                      </a:r>
                    </a:p>
                  </a:txBody>
                  <a:tcPr anchor="ctr"/>
                </a:tc>
                <a:tc>
                  <a:txBody>
                    <a:bodyPr/>
                    <a:lstStyle/>
                    <a:p>
                      <a:pPr algn="ctr"/>
                      <a:r>
                        <a:rPr lang="en-US" sz="1400" dirty="0" smtClean="0"/>
                        <a:t>32000</a:t>
                      </a:r>
                      <a:endParaRPr lang="en-US" sz="1400" dirty="0"/>
                    </a:p>
                  </a:txBody>
                  <a:tcPr anchor="ctr"/>
                </a:tc>
                <a:tc>
                  <a:txBody>
                    <a:bodyPr/>
                    <a:lstStyle/>
                    <a:p>
                      <a:pPr algn="ctr"/>
                      <a:r>
                        <a:rPr lang="en-US" sz="1400"/>
                        <a:t>365 Mb</a:t>
                      </a:r>
                    </a:p>
                  </a:txBody>
                  <a:tcPr anchor="ctr"/>
                </a:tc>
                <a:tc>
                  <a:txBody>
                    <a:bodyPr/>
                    <a:lstStyle/>
                    <a:p>
                      <a:pPr algn="ctr"/>
                      <a:r>
                        <a:rPr lang="en-US" sz="1400" dirty="0"/>
                        <a:t>306x</a:t>
                      </a:r>
                    </a:p>
                  </a:txBody>
                  <a:tcPr anchor="ctr"/>
                </a:tc>
              </a:tr>
              <a:tr h="330174">
                <a:tc>
                  <a:txBody>
                    <a:bodyPr/>
                    <a:lstStyle/>
                    <a:p>
                      <a:pPr algn="ctr"/>
                      <a:r>
                        <a:rPr lang="en-US" sz="1400" u="none" dirty="0" err="1" smtClean="0">
                          <a:solidFill>
                            <a:schemeClr val="tx1"/>
                          </a:solidFill>
                        </a:rPr>
                        <a:t>ReaxFF</a:t>
                      </a:r>
                      <a:endParaRPr lang="en-US" sz="1400" u="none" dirty="0">
                        <a:solidFill>
                          <a:schemeClr val="tx1"/>
                        </a:solidFill>
                      </a:endParaRPr>
                    </a:p>
                  </a:txBody>
                  <a:tcPr anchor="ctr"/>
                </a:tc>
                <a:tc>
                  <a:txBody>
                    <a:bodyPr/>
                    <a:lstStyle/>
                    <a:p>
                      <a:pPr algn="ctr"/>
                      <a:r>
                        <a:rPr lang="en-US" sz="1400" dirty="0"/>
                        <a:t>PETN crystal</a:t>
                      </a:r>
                    </a:p>
                  </a:txBody>
                  <a:tcPr anchor="ctr"/>
                </a:tc>
                <a:tc>
                  <a:txBody>
                    <a:bodyPr/>
                    <a:lstStyle/>
                    <a:p>
                      <a:pPr algn="ctr"/>
                      <a:r>
                        <a:rPr lang="en-US" sz="1400" dirty="0" smtClean="0"/>
                        <a:t>16240</a:t>
                      </a:r>
                      <a:endParaRPr lang="en-US" sz="1400" dirty="0"/>
                    </a:p>
                  </a:txBody>
                  <a:tcPr anchor="ctr"/>
                </a:tc>
                <a:tc>
                  <a:txBody>
                    <a:bodyPr/>
                    <a:lstStyle/>
                    <a:p>
                      <a:pPr algn="ctr"/>
                      <a:r>
                        <a:rPr lang="en-US" sz="1400" dirty="0"/>
                        <a:t>425 Mb</a:t>
                      </a:r>
                    </a:p>
                  </a:txBody>
                  <a:tcPr anchor="ctr"/>
                </a:tc>
                <a:tc>
                  <a:txBody>
                    <a:bodyPr/>
                    <a:lstStyle/>
                    <a:p>
                      <a:pPr algn="ctr"/>
                      <a:r>
                        <a:rPr lang="en-US" sz="1400" dirty="0"/>
                        <a:t>337x</a:t>
                      </a:r>
                    </a:p>
                  </a:txBody>
                  <a:tcPr anchor="ctr"/>
                </a:tc>
              </a:tr>
              <a:tr h="330174">
                <a:tc>
                  <a:txBody>
                    <a:bodyPr/>
                    <a:lstStyle/>
                    <a:p>
                      <a:pPr algn="ctr"/>
                      <a:r>
                        <a:rPr lang="en-US" sz="1400" u="none" dirty="0">
                          <a:solidFill>
                            <a:schemeClr val="tx1"/>
                          </a:solidFill>
                        </a:rPr>
                        <a:t>VASP/small</a:t>
                      </a:r>
                    </a:p>
                  </a:txBody>
                  <a:tcPr anchor="ctr"/>
                </a:tc>
                <a:tc>
                  <a:txBody>
                    <a:bodyPr/>
                    <a:lstStyle/>
                    <a:p>
                      <a:pPr algn="ctr"/>
                      <a:r>
                        <a:rPr lang="en-US" sz="1400" dirty="0"/>
                        <a:t>water</a:t>
                      </a:r>
                    </a:p>
                  </a:txBody>
                  <a:tcPr anchor="ctr"/>
                </a:tc>
                <a:tc>
                  <a:txBody>
                    <a:bodyPr/>
                    <a:lstStyle/>
                    <a:p>
                      <a:pPr algn="ctr"/>
                      <a:r>
                        <a:rPr lang="en-US" sz="1400" dirty="0" smtClean="0"/>
                        <a:t>192</a:t>
                      </a:r>
                      <a:r>
                        <a:rPr lang="en-US" sz="1400" baseline="0" dirty="0" smtClean="0"/>
                        <a:t> (</a:t>
                      </a:r>
                      <a:r>
                        <a:rPr lang="en-US" sz="1400" dirty="0" smtClean="0"/>
                        <a:t>512e</a:t>
                      </a:r>
                      <a:r>
                        <a:rPr lang="en-US" sz="1400" baseline="30000" dirty="0" smtClean="0"/>
                        <a:t>-</a:t>
                      </a:r>
                      <a:r>
                        <a:rPr lang="en-US" sz="1400" dirty="0" smtClean="0"/>
                        <a:t>)</a:t>
                      </a:r>
                      <a:endParaRPr lang="en-US" sz="1400" dirty="0"/>
                    </a:p>
                  </a:txBody>
                  <a:tcPr anchor="ctr"/>
                </a:tc>
                <a:tc>
                  <a:txBody>
                    <a:bodyPr/>
                    <a:lstStyle/>
                    <a:p>
                      <a:pPr algn="ctr"/>
                      <a:r>
                        <a:rPr lang="en-US" sz="1400"/>
                        <a:t>320 procs</a:t>
                      </a:r>
                    </a:p>
                  </a:txBody>
                  <a:tcPr anchor="ctr"/>
                </a:tc>
                <a:tc>
                  <a:txBody>
                    <a:bodyPr/>
                    <a:lstStyle/>
                    <a:p>
                      <a:pPr algn="ctr"/>
                      <a:r>
                        <a:rPr lang="en-US" sz="1400" dirty="0" smtClean="0"/>
                        <a:t>17.7×10</a:t>
                      </a:r>
                      <a:r>
                        <a:rPr lang="en-US" sz="1400" baseline="30000" dirty="0" smtClean="0"/>
                        <a:t>6</a:t>
                      </a:r>
                      <a:endParaRPr lang="en-US" sz="1400" baseline="30000" dirty="0"/>
                    </a:p>
                  </a:txBody>
                  <a:tcPr anchor="ctr"/>
                </a:tc>
              </a:tr>
            </a:tbl>
          </a:graphicData>
        </a:graphic>
      </p:graphicFrame>
      <p:sp>
        <p:nvSpPr>
          <p:cNvPr id="4" name="投影片編號版面配置區 3"/>
          <p:cNvSpPr>
            <a:spLocks noGrp="1"/>
          </p:cNvSpPr>
          <p:nvPr>
            <p:ph type="sldNum" sz="quarter" idx="10"/>
          </p:nvPr>
        </p:nvSpPr>
        <p:spPr/>
        <p:txBody>
          <a:bodyPr/>
          <a:lstStyle/>
          <a:p>
            <a:pPr>
              <a:defRPr/>
            </a:pPr>
            <a:fld id="{060AF508-47E9-4415-93F3-F747458C8D36}" type="slidenum">
              <a:rPr lang="en-US" smtClean="0"/>
              <a:pPr>
                <a:defRPr/>
              </a:pPr>
              <a:t>9</a:t>
            </a:fld>
            <a:endParaRPr lang="en-US"/>
          </a:p>
        </p:txBody>
      </p:sp>
      <p:sp>
        <p:nvSpPr>
          <p:cNvPr id="9" name="矩形 8"/>
          <p:cNvSpPr/>
          <p:nvPr/>
        </p:nvSpPr>
        <p:spPr>
          <a:xfrm>
            <a:off x="4833663" y="5610591"/>
            <a:ext cx="3528530" cy="338554"/>
          </a:xfrm>
          <a:prstGeom prst="rect">
            <a:avLst/>
          </a:prstGeom>
        </p:spPr>
        <p:txBody>
          <a:bodyPr wrap="none">
            <a:spAutoFit/>
          </a:bodyPr>
          <a:lstStyle/>
          <a:p>
            <a:r>
              <a:rPr lang="en-US" sz="1600" i="1" u="sng" dirty="0" smtClean="0">
                <a:solidFill>
                  <a:schemeClr val="tx1"/>
                </a:solidFill>
              </a:rPr>
              <a:t>http://lammps.sandia.gov/bench.html</a:t>
            </a:r>
            <a:endParaRPr lang="en-US" sz="1600" i="1" u="sng" dirty="0">
              <a:solidFill>
                <a:schemeClr val="tx1"/>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CMFSG">
  <a:themeElements>
    <a:clrScheme name="">
      <a:dk1>
        <a:srgbClr val="000000"/>
      </a:dk1>
      <a:lt1>
        <a:srgbClr val="FFFFFF"/>
      </a:lt1>
      <a:dk2>
        <a:srgbClr val="081D58"/>
      </a:dk2>
      <a:lt2>
        <a:srgbClr val="919191"/>
      </a:lt2>
      <a:accent1>
        <a:srgbClr val="FC0128"/>
      </a:accent1>
      <a:accent2>
        <a:srgbClr val="042282"/>
      </a:accent2>
      <a:accent3>
        <a:srgbClr val="FFFFFF"/>
      </a:accent3>
      <a:accent4>
        <a:srgbClr val="000000"/>
      </a:accent4>
      <a:accent5>
        <a:srgbClr val="FDAAAC"/>
      </a:accent5>
      <a:accent6>
        <a:srgbClr val="031E75"/>
      </a:accent6>
      <a:hlink>
        <a:srgbClr val="00DFCA"/>
      </a:hlink>
      <a:folHlink>
        <a:srgbClr val="EAEC5E"/>
      </a:folHlink>
    </a:clrScheme>
    <a:fontScheme name="CMSFG+UFMS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triangle" w="med" len="med"/>
          <a:tailEnd type="none" w="med" len="med"/>
        </a:ln>
        <a:effectLst/>
      </a:spPr>
      <a:bodyPr vert="horz" wrap="square" lIns="90488" tIns="44450" rIns="90488" bIns="44450" numCol="1" anchor="b"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rgbClr val="FF3300"/>
            </a:solidFill>
            <a:effectLst/>
            <a:latin typeface="Arial"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triangle" w="med" len="med"/>
          <a:tailEnd type="none" w="med" len="med"/>
        </a:ln>
        <a:effectLst/>
      </a:spPr>
      <a:bodyPr vert="horz" wrap="square" lIns="90488" tIns="44450" rIns="90488" bIns="44450" numCol="1" anchor="b"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rgbClr val="FF3300"/>
            </a:solidFill>
            <a:effectLst/>
            <a:latin typeface="Arial" charset="0"/>
          </a:defRPr>
        </a:defPPr>
      </a:lstStyle>
    </a:lnDef>
  </a:objectDefaults>
  <a:extraClrSchemeLst>
    <a:extraClrScheme>
      <a:clrScheme name="CMSFG+UFMS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MSFG+UFMS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MSFG+UFMS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MSFG+UFMS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MSFG+UFMS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MSFG+UFMS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MSFG+UFMS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CMFSG</Template>
  <TotalTime>7889</TotalTime>
  <Pages>26</Pages>
  <Words>2075</Words>
  <Application>Microsoft Macintosh PowerPoint</Application>
  <PresentationFormat>Letter Paper (8.5x11 in)</PresentationFormat>
  <Paragraphs>402</Paragraphs>
  <Slides>20</Slides>
  <Notes>11</Notes>
  <HiddenSlides>0</HiddenSlides>
  <MMClips>2</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20</vt:i4>
      </vt:variant>
    </vt:vector>
  </HeadingPairs>
  <TitlesOfParts>
    <vt:vector size="24" baseType="lpstr">
      <vt:lpstr>CMFSG</vt:lpstr>
      <vt:lpstr>Photo Editor Photo</vt:lpstr>
      <vt:lpstr>Equation</vt:lpstr>
      <vt:lpstr>方程式</vt:lpstr>
      <vt:lpstr>Charge Optimized Many Body (COMB) Potential in LAMMPS</vt:lpstr>
      <vt:lpstr>Outline</vt:lpstr>
      <vt:lpstr>Visual presentation of COMB potentials</vt:lpstr>
      <vt:lpstr>Functional form of COMB potential</vt:lpstr>
      <vt:lpstr>Overview of COMB potentials</vt:lpstr>
      <vt:lpstr>Use COMB potentials in LAMMPS</vt:lpstr>
      <vt:lpstr>Variable Charge Equilibration</vt:lpstr>
      <vt:lpstr>Outline</vt:lpstr>
      <vt:lpstr>Cost of Potentials in LAMMPS</vt:lpstr>
      <vt:lpstr>Modeling C2H4 molecule</vt:lpstr>
      <vt:lpstr>Modeling Cu crystal</vt:lpstr>
      <vt:lpstr>Outline</vt:lpstr>
      <vt:lpstr>Cu (001)/a-SiO2 Interfaces</vt:lpstr>
      <vt:lpstr>Cu(100) [001]∥Cu2O(111)[112] Interface</vt:lpstr>
      <vt:lpstr>Nanoindentation of Si/a-SiO2</vt:lpstr>
      <vt:lpstr>Modeling Polycrystalline Zr with COMB</vt:lpstr>
      <vt:lpstr>COMB Potentials for CHO Systems</vt:lpstr>
      <vt:lpstr>PowerPoint Presentation</vt:lpstr>
      <vt:lpstr>PowerPoint Presentation</vt:lpstr>
      <vt:lpstr>Conclusions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Raymond</dc:creator>
  <cp:lastModifiedBy>Maggie Chen</cp:lastModifiedBy>
  <cp:revision>881</cp:revision>
  <cp:lastPrinted>2000-04-09T17:59:10Z</cp:lastPrinted>
  <dcterms:created xsi:type="dcterms:W3CDTF">2011-01-13T20:57:28Z</dcterms:created>
  <dcterms:modified xsi:type="dcterms:W3CDTF">2011-08-09T18:43:43Z</dcterms:modified>
</cp:coreProperties>
</file>