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603" r:id="rId2"/>
    <p:sldId id="863" r:id="rId3"/>
    <p:sldId id="894" r:id="rId4"/>
    <p:sldId id="900" r:id="rId5"/>
    <p:sldId id="902" r:id="rId6"/>
    <p:sldId id="905" r:id="rId7"/>
    <p:sldId id="901" r:id="rId8"/>
    <p:sldId id="903" r:id="rId9"/>
    <p:sldId id="899" r:id="rId10"/>
    <p:sldId id="904" r:id="rId11"/>
    <p:sldId id="898" r:id="rId12"/>
  </p:sldIdLst>
  <p:sldSz cx="9144000" cy="6858000" type="letter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999FF"/>
    <a:srgbClr val="CC6600"/>
    <a:srgbClr val="FFFF00"/>
    <a:srgbClr val="6600FF"/>
    <a:srgbClr val="CC99FF"/>
    <a:srgbClr val="800000"/>
    <a:srgbClr val="FF5050"/>
    <a:srgbClr val="215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1" autoAdjust="0"/>
    <p:restoredTop sz="94028" autoAdjust="0"/>
  </p:normalViewPr>
  <p:slideViewPr>
    <p:cSldViewPr>
      <p:cViewPr>
        <p:scale>
          <a:sx n="90" d="100"/>
          <a:sy n="90" d="100"/>
        </p:scale>
        <p:origin x="-348" y="36"/>
      </p:cViewPr>
      <p:guideLst>
        <p:guide orient="horz" pos="321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26"/>
    </p:cViewPr>
  </p:sorterViewPr>
  <p:notesViewPr>
    <p:cSldViewPr>
      <p:cViewPr>
        <p:scale>
          <a:sx n="100" d="100"/>
          <a:sy n="100" d="100"/>
        </p:scale>
        <p:origin x="-708" y="-6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92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8" tIns="46104" rIns="92208" bIns="46104" numCol="1" anchor="t" anchorCtr="0" compatLnSpc="1">
            <a:prstTxWarp prst="textNoShape">
              <a:avLst/>
            </a:prstTxWarp>
          </a:bodyPr>
          <a:lstStyle>
            <a:lvl1pPr algn="l" defTabSz="922868" eaLnBrk="1" hangingPunct="1">
              <a:defRPr sz="1200" smtClean="0"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9592" y="0"/>
            <a:ext cx="30392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8" tIns="46104" rIns="92208" bIns="46104" numCol="1" anchor="t" anchorCtr="0" compatLnSpc="1">
            <a:prstTxWarp prst="textNoShape">
              <a:avLst/>
            </a:prstTxWarp>
          </a:bodyPr>
          <a:lstStyle>
            <a:lvl1pPr algn="r" defTabSz="922868" eaLnBrk="1" hangingPunct="1">
              <a:defRPr sz="1200" smtClean="0"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39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89"/>
            <a:ext cx="30392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8" tIns="46104" rIns="92208" bIns="46104" numCol="1" anchor="b" anchorCtr="0" compatLnSpc="1">
            <a:prstTxWarp prst="textNoShape">
              <a:avLst/>
            </a:prstTxWarp>
          </a:bodyPr>
          <a:lstStyle>
            <a:lvl1pPr algn="l" defTabSz="922868" eaLnBrk="1" hangingPunct="1">
              <a:defRPr sz="1200" smtClean="0"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39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9592" y="8829989"/>
            <a:ext cx="30392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8" tIns="46104" rIns="92208" bIns="46104" numCol="1" anchor="b" anchorCtr="0" compatLnSpc="1">
            <a:prstTxWarp prst="textNoShape">
              <a:avLst/>
            </a:prstTxWarp>
          </a:bodyPr>
          <a:lstStyle>
            <a:lvl1pPr algn="r" defTabSz="922868" eaLnBrk="1" hangingPunct="1">
              <a:defRPr sz="1200" smtClean="0">
                <a:ea typeface="ＭＳ Ｐゴシック" pitchFamily="-111" charset="-128"/>
              </a:defRPr>
            </a:lvl1pPr>
          </a:lstStyle>
          <a:p>
            <a:pPr>
              <a:defRPr/>
            </a:pPr>
            <a:fld id="{BC37145E-A8BA-47A1-A845-17272AB06C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93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9219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4" tIns="46546" rIns="93094" bIns="46546" numCol="1" anchor="t" anchorCtr="0" compatLnSpc="1">
            <a:prstTxWarp prst="textNoShape">
              <a:avLst/>
            </a:prstTxWarp>
          </a:bodyPr>
          <a:lstStyle>
            <a:lvl1pPr algn="l" defTabSz="932415" eaLnBrk="1" hangingPunct="1">
              <a:defRPr sz="1200" smtClean="0"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9592" y="0"/>
            <a:ext cx="3039219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4" tIns="46546" rIns="93094" bIns="46546" numCol="1" anchor="t" anchorCtr="0" compatLnSpc="1">
            <a:prstTxWarp prst="textNoShape">
              <a:avLst/>
            </a:prstTxWarp>
          </a:bodyPr>
          <a:lstStyle>
            <a:lvl1pPr algn="r" defTabSz="932415" eaLnBrk="1" hangingPunct="1">
              <a:defRPr sz="1200" smtClean="0"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5790"/>
            <a:ext cx="5607684" cy="418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4" tIns="46546" rIns="93094" bIns="465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9219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4" tIns="46546" rIns="93094" bIns="46546" numCol="1" anchor="b" anchorCtr="0" compatLnSpc="1">
            <a:prstTxWarp prst="textNoShape">
              <a:avLst/>
            </a:prstTxWarp>
          </a:bodyPr>
          <a:lstStyle>
            <a:lvl1pPr algn="l" defTabSz="932415" eaLnBrk="1" hangingPunct="1">
              <a:defRPr sz="1200" smtClean="0"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9592" y="8831580"/>
            <a:ext cx="3039219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4" tIns="46546" rIns="93094" bIns="46546" numCol="1" anchor="b" anchorCtr="0" compatLnSpc="1">
            <a:prstTxWarp prst="textNoShape">
              <a:avLst/>
            </a:prstTxWarp>
          </a:bodyPr>
          <a:lstStyle>
            <a:lvl1pPr algn="r" defTabSz="932415" eaLnBrk="1" hangingPunct="1">
              <a:defRPr sz="1200" smtClean="0">
                <a:ea typeface="ＭＳ Ｐゴシック" pitchFamily="-111" charset="-128"/>
              </a:defRPr>
            </a:lvl1pPr>
          </a:lstStyle>
          <a:p>
            <a:pPr>
              <a:defRPr/>
            </a:pPr>
            <a:fld id="{85012CB8-3BB4-478E-B746-F0EF82754A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573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41C263-6CF4-44EF-8525-58D7083E7F2B}" type="slidenum">
              <a:rPr lang="en-US">
                <a:ea typeface="ＭＳ Ｐゴシック" pitchFamily="34" charset="-128"/>
              </a:rPr>
              <a:pPr/>
              <a:t>1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012CB8-3BB4-478E-B746-F0EF82754A1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012CB8-3BB4-478E-B746-F0EF82754A1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012CB8-3BB4-478E-B746-F0EF82754A1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012CB8-3BB4-478E-B746-F0EF82754A1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012CB8-3BB4-478E-B746-F0EF82754A1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012CB8-3BB4-478E-B746-F0EF82754A1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012CB8-3BB4-478E-B746-F0EF82754A1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012CB8-3BB4-478E-B746-F0EF82754A1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012CB8-3BB4-478E-B746-F0EF82754A1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012CB8-3BB4-478E-B746-F0EF82754A1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62963" cy="1139825"/>
          </a:xfrm>
        </p:spPr>
        <p:txBody>
          <a:bodyPr/>
          <a:lstStyle>
            <a:lvl1pPr>
              <a:defRPr sz="3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481" y="1260475"/>
            <a:ext cx="8551119" cy="4530725"/>
          </a:xfrm>
        </p:spPr>
        <p:txBody>
          <a:bodyPr/>
          <a:lstStyle>
            <a:lvl1pPr>
              <a:defRPr sz="2400" b="0"/>
            </a:lvl1pPr>
            <a:lvl2pPr>
              <a:defRPr sz="2200"/>
            </a:lvl2pPr>
            <a:lvl3pPr>
              <a:defRPr sz="2000"/>
            </a:lvl3pPr>
            <a:lvl4pPr>
              <a:defRPr sz="18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6248400"/>
            <a:ext cx="6248400" cy="381000"/>
          </a:xfrm>
        </p:spPr>
        <p:txBody>
          <a:bodyPr/>
          <a:lstStyle>
            <a:lvl1pPr>
              <a:buNone/>
              <a:defRPr sz="1600" b="0" i="1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778870" y="6393161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3C31314-BC02-4B5A-B51F-5461CC506959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</p:cSld>
  <p:clrMapOvr>
    <a:masterClrMapping/>
  </p:clrMapOvr>
  <p:transition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7" descr="overview_ slide mas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0163"/>
            <a:ext cx="9145588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260475"/>
            <a:ext cx="7391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4963" y="228600"/>
            <a:ext cx="73152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5" descr="DOE_color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6172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3B5BA7"/>
        </a:buClr>
        <a:buSzPct val="75000"/>
        <a:buFont typeface="Wingdings" pitchFamily="2" charset="2"/>
        <a:buChar char="n"/>
        <a:defRPr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14350" indent="-171450" algn="l" rtl="0" eaLnBrk="0" fontAlgn="base" hangingPunct="0">
        <a:spcBef>
          <a:spcPct val="20000"/>
        </a:spcBef>
        <a:spcAft>
          <a:spcPct val="0"/>
        </a:spcAft>
        <a:buClr>
          <a:srgbClr val="386DC4"/>
        </a:buClr>
        <a:buSzPct val="75000"/>
        <a:buFont typeface="Helvetica CE" pitchFamily="-111" charset="-18"/>
        <a:buChar char="•"/>
        <a:defRPr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33"/>
        </a:buClr>
        <a:buSzPct val="65000"/>
        <a:buFont typeface="Wingdings" pitchFamily="2" charset="2"/>
        <a:buChar char="w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33"/>
        </a:buClr>
        <a:buFont typeface="Wingdings" pitchFamily="2" charset="2"/>
        <a:buChar char="§"/>
        <a:defRPr sz="1600" b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ideo" Target="36water-collapsing.avi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0"/>
          <p:cNvSpPr txBox="1">
            <a:spLocks noChangeArrowheads="1"/>
          </p:cNvSpPr>
          <p:nvPr/>
        </p:nvSpPr>
        <p:spPr bwMode="auto">
          <a:xfrm>
            <a:off x="304800" y="1371600"/>
            <a:ext cx="8534400" cy="399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sz="4000" b="1" dirty="0" smtClean="0"/>
              <a:t>Molecular Simulations of</a:t>
            </a:r>
          </a:p>
          <a:p>
            <a:r>
              <a:rPr lang="en-US" sz="4000" b="1" dirty="0" smtClean="0"/>
              <a:t>Metal-Organic Frameworks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b="1" dirty="0" smtClean="0"/>
          </a:p>
          <a:p>
            <a:pPr>
              <a:lnSpc>
                <a:spcPct val="140000"/>
              </a:lnSpc>
            </a:pPr>
            <a:r>
              <a:rPr lang="en-US" sz="2800" dirty="0" smtClean="0"/>
              <a:t>Jeffery A. Greathouse</a:t>
            </a:r>
          </a:p>
          <a:p>
            <a:pPr>
              <a:lnSpc>
                <a:spcPct val="140000"/>
              </a:lnSpc>
            </a:pPr>
            <a:r>
              <a:rPr lang="en-US" sz="2800" i="1" dirty="0" smtClean="0"/>
              <a:t>Sandia National Laboratories</a:t>
            </a:r>
            <a:endParaRPr lang="en-US" sz="2800" i="1" dirty="0"/>
          </a:p>
          <a:p>
            <a:pPr>
              <a:lnSpc>
                <a:spcPct val="140000"/>
              </a:lnSpc>
            </a:pPr>
            <a:r>
              <a:rPr lang="en-US" sz="2800" dirty="0" smtClean="0"/>
              <a:t>9 August 2011</a:t>
            </a:r>
            <a:endParaRPr lang="en-US" sz="2800" dirty="0"/>
          </a:p>
        </p:txBody>
      </p:sp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228600" y="5574268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00" dirty="0"/>
              <a:t>Sandia National Laboratories is a multi-program laboratory  managed  and operated  by  Sandia Corporation, a wholly owned subsidiary of  Lockheed Martin  Corporation, for the U.S. Department of Energy’s National  Nuclear  Security Administration under contract   DE-AC04-94AL85000. </a:t>
            </a:r>
          </a:p>
        </p:txBody>
      </p:sp>
      <p:pic>
        <p:nvPicPr>
          <p:cNvPr id="2052" name="Picture 6" descr="LMlogo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6318250"/>
            <a:ext cx="1905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	More on “fix GCMC”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4876800"/>
          </a:xfrm>
        </p:spPr>
        <p:txBody>
          <a:bodyPr/>
          <a:lstStyle/>
          <a:p>
            <a:pPr lvl="0">
              <a:buNone/>
            </a:pPr>
            <a:r>
              <a:rPr lang="en-US" sz="2000" u="sng" dirty="0" smtClean="0"/>
              <a:t>Likely to be done soon:</a:t>
            </a:r>
          </a:p>
          <a:p>
            <a:pPr marL="514350" lvl="0" indent="-342900">
              <a:buFont typeface="+mj-lt"/>
              <a:buAutoNum type="arabicPeriod"/>
            </a:pPr>
            <a:r>
              <a:rPr lang="en-US" sz="1600" dirty="0" smtClean="0"/>
              <a:t>More verification testing </a:t>
            </a:r>
            <a:r>
              <a:rPr lang="en-US" sz="1600" dirty="0" err="1" smtClean="0"/>
              <a:t>vs</a:t>
            </a:r>
            <a:r>
              <a:rPr lang="en-US" sz="1600" dirty="0" smtClean="0"/>
              <a:t> MCCCS Towhee code.</a:t>
            </a:r>
          </a:p>
          <a:p>
            <a:pPr marL="514350" indent="-342900">
              <a:buFont typeface="+mj-lt"/>
              <a:buAutoNum type="arabicPeriod"/>
            </a:pPr>
            <a:r>
              <a:rPr lang="en-US" sz="1600" dirty="0" smtClean="0"/>
              <a:t>Fix code problems identified by beta testers.</a:t>
            </a:r>
          </a:p>
          <a:p>
            <a:pPr marL="514350" lvl="0" indent="-342900">
              <a:buFont typeface="+mj-lt"/>
              <a:buAutoNum type="arabicPeriod"/>
            </a:pPr>
            <a:r>
              <a:rPr lang="en-US" sz="1600" dirty="0" smtClean="0"/>
              <a:t>Improve the documentation in preparation for release.</a:t>
            </a:r>
          </a:p>
          <a:p>
            <a:pPr marL="514350" lvl="0" indent="-342900">
              <a:buFont typeface="+mj-lt"/>
              <a:buAutoNum type="arabicPeriod"/>
            </a:pPr>
            <a:r>
              <a:rPr lang="en-US" sz="1600" dirty="0" smtClean="0"/>
              <a:t>Send updated code &amp; docs out to beta testers and Steve.</a:t>
            </a:r>
          </a:p>
          <a:p>
            <a:pPr marL="514350" lvl="0" indent="-342900">
              <a:buFont typeface="+mj-lt"/>
              <a:buAutoNum type="arabicPeriod"/>
            </a:pPr>
            <a:r>
              <a:rPr lang="en-US" sz="1600" dirty="0" smtClean="0"/>
              <a:t>Release code &amp; docs on main LAMMPS website.</a:t>
            </a:r>
          </a:p>
          <a:p>
            <a:pPr lvl="0">
              <a:buNone/>
            </a:pPr>
            <a:endParaRPr lang="en-US" sz="2000" dirty="0" smtClean="0"/>
          </a:p>
          <a:p>
            <a:pPr lvl="0">
              <a:buNone/>
            </a:pPr>
            <a:r>
              <a:rPr lang="en-US" sz="2000" u="sng" dirty="0" smtClean="0"/>
              <a:t>Maybe later if there’s time:</a:t>
            </a:r>
          </a:p>
          <a:p>
            <a:pPr marL="514350" lvl="0" indent="-342900">
              <a:buFont typeface="+mj-lt"/>
              <a:buAutoNum type="arabicPeriod" startAt="6"/>
            </a:pPr>
            <a:r>
              <a:rPr lang="en-US" sz="1600" dirty="0" smtClean="0"/>
              <a:t>Add molecule capability, including MC exchanges, moves, and rotations of molecules.</a:t>
            </a:r>
          </a:p>
          <a:p>
            <a:pPr marL="514350" indent="-342900">
              <a:buFont typeface="+mj-lt"/>
              <a:buAutoNum type="arabicPeriod" startAt="6"/>
            </a:pPr>
            <a:r>
              <a:rPr lang="en-US" sz="1600" dirty="0" smtClean="0"/>
              <a:t>Add ability to measure and report chemical potential.</a:t>
            </a:r>
          </a:p>
          <a:p>
            <a:pPr marL="514350" indent="-342900">
              <a:buFont typeface="+mj-lt"/>
              <a:buAutoNum type="arabicPeriod" startAt="6"/>
            </a:pPr>
            <a:r>
              <a:rPr lang="en-US" sz="1600" dirty="0" smtClean="0">
                <a:solidFill>
                  <a:schemeClr val="tx1"/>
                </a:solidFill>
              </a:rPr>
              <a:t>Make it work with long-range electrostatics.</a:t>
            </a:r>
          </a:p>
          <a:p>
            <a:pPr marL="514350" indent="-342900">
              <a:buFont typeface="+mj-lt"/>
              <a:buAutoNum type="arabicPeriod" startAt="6"/>
            </a:pPr>
            <a:r>
              <a:rPr lang="en-US" sz="1600" dirty="0" smtClean="0"/>
              <a:t>Make it scale: better parallel simulation.</a:t>
            </a:r>
          </a:p>
          <a:p>
            <a:pPr marL="514350" indent="-342900">
              <a:buFont typeface="+mj-lt"/>
              <a:buAutoNum type="arabicPeriod" startAt="6"/>
            </a:pPr>
            <a:r>
              <a:rPr lang="en-US" sz="1600" dirty="0" smtClean="0"/>
              <a:t>Add fancier MC moves (configurational bias, etc.).</a:t>
            </a:r>
          </a:p>
          <a:p>
            <a:pPr>
              <a:buNone/>
            </a:pPr>
            <a:endParaRPr lang="en-US" sz="2000" dirty="0" smtClean="0"/>
          </a:p>
          <a:p>
            <a:pPr lvl="0">
              <a:buNone/>
            </a:pPr>
            <a:endParaRPr lang="en-US" sz="2000" u="sng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	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Sandia National Laboratories</a:t>
            </a:r>
          </a:p>
          <a:p>
            <a:pPr lvl="1"/>
            <a:r>
              <a:rPr lang="en-US" dirty="0" smtClean="0"/>
              <a:t>Mark Allendorf</a:t>
            </a:r>
          </a:p>
          <a:p>
            <a:pPr lvl="1"/>
            <a:r>
              <a:rPr lang="en-US" dirty="0" smtClean="0"/>
              <a:t>Paul Crozier</a:t>
            </a:r>
          </a:p>
          <a:p>
            <a:pPr lvl="1"/>
            <a:r>
              <a:rPr lang="en-US" dirty="0" smtClean="0"/>
              <a:t>Tina Nenoff</a:t>
            </a:r>
          </a:p>
          <a:p>
            <a:pPr lvl="1"/>
            <a:r>
              <a:rPr lang="en-US" dirty="0" smtClean="0"/>
              <a:t>Dorina Sava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a typeface="ＭＳ Ｐゴシック" pitchFamily="34" charset="-128"/>
              </a:rPr>
              <a:t>Outline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39738" y="1260475"/>
            <a:ext cx="5199062" cy="453072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Metal-organic frameworks (MOFs)</a:t>
            </a:r>
          </a:p>
          <a:p>
            <a:r>
              <a:rPr lang="en-US" dirty="0" smtClean="0">
                <a:ea typeface="ＭＳ Ｐゴシック" pitchFamily="34" charset="-128"/>
              </a:rPr>
              <a:t>MD simulation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Mechanical properties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Vibrational properties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Framework stability</a:t>
            </a:r>
          </a:p>
          <a:p>
            <a:r>
              <a:rPr lang="en-US" dirty="0" smtClean="0">
                <a:ea typeface="ＭＳ Ｐゴシック" pitchFamily="34" charset="-128"/>
              </a:rPr>
              <a:t>GCMC simulation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Code development (Paul Crozier)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Adsorption of I</a:t>
            </a:r>
            <a:r>
              <a:rPr lang="en-US" baseline="-25000" dirty="0" smtClean="0">
                <a:ea typeface="ＭＳ Ｐゴシック" pitchFamily="34" charset="-128"/>
              </a:rPr>
              <a:t>2</a:t>
            </a:r>
            <a:r>
              <a:rPr lang="en-US" dirty="0" smtClean="0">
                <a:ea typeface="ＭＳ Ｐゴシック" pitchFamily="34" charset="-128"/>
              </a:rPr>
              <a:t> by ZIF-8</a:t>
            </a:r>
          </a:p>
        </p:txBody>
      </p:sp>
      <p:graphicFrame>
        <p:nvGraphicFramePr>
          <p:cNvPr id="6" name="Object 30"/>
          <p:cNvGraphicFramePr>
            <a:graphicFrameLocks noChangeAspect="1"/>
          </p:cNvGraphicFramePr>
          <p:nvPr/>
        </p:nvGraphicFramePr>
        <p:xfrm>
          <a:off x="5638800" y="1889939"/>
          <a:ext cx="3204609" cy="3391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rawing" r:id="rId4" imgW="3386160" imgH="3273480" progId="">
                  <p:embed/>
                </p:oleObj>
              </mc:Choice>
              <mc:Fallback>
                <p:oleObj name="Drawing" r:id="rId4" imgW="3386160" imgH="32734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889939"/>
                        <a:ext cx="3204609" cy="3391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81800" y="5345668"/>
            <a:ext cx="1133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IRMOF-1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700314" y="2010228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62963" cy="1139825"/>
          </a:xfrm>
        </p:spPr>
        <p:txBody>
          <a:bodyPr/>
          <a:lstStyle/>
          <a:p>
            <a:pPr algn="r"/>
            <a:r>
              <a:rPr lang="en-US" dirty="0" smtClean="0">
                <a:ea typeface="ＭＳ Ｐゴシック" pitchFamily="34" charset="-128"/>
              </a:rPr>
              <a:t>Metal-Organic Frameworks (MOFs)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553200" y="1219200"/>
            <a:ext cx="2438400" cy="2675930"/>
            <a:chOff x="2895600" y="1219200"/>
            <a:chExt cx="2438400" cy="2675930"/>
          </a:xfrm>
        </p:grpSpPr>
        <p:pic>
          <p:nvPicPr>
            <p:cNvPr id="26" name="Picture 3" descr="C:\Users\mvparke\Desktop\nbo net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00400" y="1219200"/>
              <a:ext cx="1833043" cy="1828800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2895600" y="2971800"/>
              <a:ext cx="2438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nbo</a:t>
              </a:r>
              <a:endParaRPr lang="en-US" dirty="0" smtClean="0"/>
            </a:p>
            <a:p>
              <a:r>
                <a:rPr lang="en-US" dirty="0" smtClean="0"/>
                <a:t>NOTT-10x, PCN-14</a:t>
              </a:r>
            </a:p>
            <a:p>
              <a:r>
                <a:rPr lang="en-US" dirty="0" smtClean="0"/>
                <a:t>Cu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cluster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24086" y="4045854"/>
            <a:ext cx="2438400" cy="2675930"/>
            <a:chOff x="304800" y="3810000"/>
            <a:chExt cx="2438400" cy="2675930"/>
          </a:xfrm>
        </p:grpSpPr>
        <p:pic>
          <p:nvPicPr>
            <p:cNvPr id="29" name="Picture 5" descr="C:\Users\mvparke\Desktop\sod net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7633" y="3810000"/>
              <a:ext cx="1824567" cy="1828800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04800" y="5562600"/>
              <a:ext cx="2438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sod</a:t>
              </a:r>
              <a:endParaRPr lang="en-US" dirty="0" smtClean="0"/>
            </a:p>
            <a:p>
              <a:r>
                <a:rPr lang="en-US" dirty="0" smtClean="0"/>
                <a:t>ZIF-8</a:t>
              </a:r>
            </a:p>
            <a:p>
              <a:r>
                <a:rPr lang="en-US" dirty="0" smtClean="0"/>
                <a:t>Zn cluster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43000" y="4049484"/>
            <a:ext cx="2438400" cy="2675930"/>
            <a:chOff x="2971800" y="3886200"/>
            <a:chExt cx="2438400" cy="2675930"/>
          </a:xfrm>
        </p:grpSpPr>
        <p:pic>
          <p:nvPicPr>
            <p:cNvPr id="32" name="Picture 6" descr="C:\Users\mvparke\Desktop\seh net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29000" y="3886200"/>
              <a:ext cx="1600200" cy="182880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2971800" y="5638800"/>
              <a:ext cx="2438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seh</a:t>
              </a:r>
              <a:endParaRPr lang="en-US" dirty="0" smtClean="0"/>
            </a:p>
            <a:p>
              <a:r>
                <a:rPr lang="en-US" dirty="0" smtClean="0"/>
                <a:t>MIL-53(Al)</a:t>
              </a:r>
            </a:p>
            <a:p>
              <a:r>
                <a:rPr lang="en-US" dirty="0" smtClean="0"/>
                <a:t>Al(OH) cluster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876800" y="1219200"/>
            <a:ext cx="1744135" cy="2667000"/>
            <a:chOff x="304800" y="1143000"/>
            <a:chExt cx="1744135" cy="2667000"/>
          </a:xfrm>
        </p:grpSpPr>
        <p:pic>
          <p:nvPicPr>
            <p:cNvPr id="35" name="Picture 2" descr="C:\Users\mvparke\Desktop\pcu net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4801" y="1143000"/>
              <a:ext cx="1744134" cy="1828800"/>
            </a:xfrm>
            <a:prstGeom prst="rect">
              <a:avLst/>
            </a:prstGeom>
            <a:noFill/>
          </p:spPr>
        </p:pic>
        <p:sp>
          <p:nvSpPr>
            <p:cNvPr id="36" name="TextBox 35"/>
            <p:cNvSpPr txBox="1"/>
            <p:nvPr/>
          </p:nvSpPr>
          <p:spPr>
            <a:xfrm>
              <a:off x="304800" y="2886670"/>
              <a:ext cx="1676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pcu</a:t>
              </a:r>
              <a:endParaRPr lang="en-US" dirty="0" smtClean="0"/>
            </a:p>
            <a:p>
              <a:r>
                <a:rPr lang="en-US" dirty="0" smtClean="0"/>
                <a:t>IRMOF series</a:t>
              </a:r>
            </a:p>
            <a:p>
              <a:r>
                <a:rPr lang="en-US" dirty="0" smtClean="0"/>
                <a:t>Zn</a:t>
              </a:r>
              <a:r>
                <a:rPr lang="en-US" baseline="-25000" dirty="0" smtClean="0"/>
                <a:t>4</a:t>
              </a:r>
              <a:r>
                <a:rPr lang="en-US" dirty="0" smtClean="0"/>
                <a:t>O cluster</a:t>
              </a:r>
              <a:endParaRPr lang="en-US" dirty="0"/>
            </a:p>
          </p:txBody>
        </p:sp>
      </p:grp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134938" y="1447800"/>
            <a:ext cx="5199062" cy="2819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 smtClean="0"/>
              <a:t>Crystalline, highly ordered solids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Metal cations linked by organic linkers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		Tunable pore chemistry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Nanoporous (5-30 Å)</a:t>
            </a:r>
            <a:endParaRPr lang="en-US" sz="1800" dirty="0" smtClean="0">
              <a:ea typeface="ＭＳ Ｐゴシック" pitchFamily="34" charset="-128"/>
            </a:endParaRPr>
          </a:p>
          <a:p>
            <a:pPr>
              <a:spcBef>
                <a:spcPts val="0"/>
              </a:spcBef>
            </a:pPr>
            <a:r>
              <a:rPr lang="en-US" altLang="ko-KR" sz="1800" dirty="0" smtClean="0">
                <a:ea typeface="Arial Unicode MS" pitchFamily="34" charset="-128"/>
                <a:cs typeface="Arial" pitchFamily="34" charset="0"/>
                <a:sym typeface="Symbol" pitchFamily="18" charset="2"/>
              </a:rPr>
              <a:t>Huge variety of structures</a:t>
            </a:r>
          </a:p>
          <a:p>
            <a:pPr>
              <a:spcBef>
                <a:spcPts val="0"/>
              </a:spcBef>
            </a:pPr>
            <a:r>
              <a:rPr lang="en-US" altLang="ko-KR" sz="1800" dirty="0" smtClean="0">
                <a:ea typeface="Arial Unicode MS" pitchFamily="34" charset="-128"/>
                <a:cs typeface="Arial" pitchFamily="34" charset="0"/>
                <a:sym typeface="Symbol" pitchFamily="18" charset="2"/>
              </a:rPr>
              <a:t>Ultrahigh surface areas </a:t>
            </a:r>
          </a:p>
          <a:p>
            <a:pPr marL="857250" lvl="2">
              <a:spcBef>
                <a:spcPts val="0"/>
              </a:spcBef>
              <a:buClr>
                <a:srgbClr val="3B5BA7"/>
              </a:buClr>
              <a:buSzPct val="100000"/>
              <a:buFont typeface="Arial" pitchFamily="34" charset="0"/>
              <a:buChar char="•"/>
            </a:pPr>
            <a:r>
              <a:rPr lang="en-US" altLang="ko-KR" sz="1600" dirty="0" smtClean="0">
                <a:ea typeface="Arial Unicode MS" pitchFamily="34" charset="-128"/>
                <a:cs typeface="Arial" pitchFamily="34" charset="0"/>
                <a:sym typeface="Symbol" pitchFamily="18" charset="2"/>
              </a:rPr>
              <a:t>(as high as 6000 m</a:t>
            </a:r>
            <a:r>
              <a:rPr lang="en-US" altLang="ko-KR" sz="1600" baseline="30000" dirty="0" smtClean="0">
                <a:ea typeface="Arial Unicode MS" pitchFamily="34" charset="-128"/>
                <a:cs typeface="Arial" pitchFamily="34" charset="0"/>
                <a:sym typeface="Symbol" pitchFamily="18" charset="2"/>
              </a:rPr>
              <a:t>2</a:t>
            </a:r>
            <a:r>
              <a:rPr lang="en-US" altLang="ko-KR" sz="1600" dirty="0" smtClean="0">
                <a:ea typeface="Arial Unicode MS" pitchFamily="34" charset="-128"/>
                <a:cs typeface="Arial" pitchFamily="34" charset="0"/>
                <a:sym typeface="Symbol" pitchFamily="18" charset="2"/>
              </a:rPr>
              <a:t>/g)</a:t>
            </a:r>
            <a:endParaRPr lang="en-US" sz="1600" dirty="0" smtClean="0">
              <a:ea typeface="ＭＳ Ｐゴシック" pitchFamily="34" charset="-128"/>
            </a:endParaRPr>
          </a:p>
          <a:p>
            <a:pPr>
              <a:spcBef>
                <a:spcPts val="0"/>
              </a:spcBef>
            </a:pPr>
            <a:r>
              <a:rPr lang="en-US" sz="1800" dirty="0" smtClean="0"/>
              <a:t>Structurally flexible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	MD Simulation</a:t>
            </a:r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3838" y="1143000"/>
            <a:ext cx="6100762" cy="40811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algn="l">
              <a:spcBef>
                <a:spcPct val="20000"/>
              </a:spcBef>
              <a:buClr>
                <a:srgbClr val="3B5BA7"/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>
                <a:cs typeface="ＭＳ Ｐゴシック" charset="-128"/>
              </a:rPr>
              <a:t>Potential energy expression:</a:t>
            </a:r>
          </a:p>
          <a:p>
            <a:pPr marL="685800" lvl="1" indent="-228600" algn="l">
              <a:spcBef>
                <a:spcPct val="20000"/>
              </a:spcBef>
              <a:buClr>
                <a:srgbClr val="3B5BA7"/>
              </a:buClr>
              <a:buSzPct val="75000"/>
              <a:buFont typeface="Arial" pitchFamily="34" charset="0"/>
              <a:buChar char="•"/>
            </a:pPr>
            <a:r>
              <a:rPr lang="en-US" sz="2400" b="1" dirty="0" smtClean="0">
                <a:latin typeface="+mn-lt"/>
              </a:rPr>
              <a:t>All atoms:</a:t>
            </a:r>
            <a:r>
              <a:rPr lang="en-US" sz="2400" dirty="0" smtClean="0">
                <a:latin typeface="+mn-lt"/>
              </a:rPr>
              <a:t> VDW and electrostatic</a:t>
            </a:r>
          </a:p>
          <a:p>
            <a:pPr marL="685800" lvl="1" indent="-228600" algn="l">
              <a:spcBef>
                <a:spcPct val="20000"/>
              </a:spcBef>
              <a:buClr>
                <a:srgbClr val="3B5BA7"/>
              </a:buClr>
              <a:buSzPct val="75000"/>
              <a:buFont typeface="Arial" pitchFamily="34" charset="0"/>
              <a:buChar char="•"/>
            </a:pPr>
            <a:r>
              <a:rPr lang="en-US" sz="2400" b="1" dirty="0" smtClean="0">
                <a:cs typeface="ＭＳ Ｐゴシック" charset="-128"/>
              </a:rPr>
              <a:t>Linkers and adsorbates: </a:t>
            </a:r>
            <a:r>
              <a:rPr lang="en-US" sz="2400" dirty="0" smtClean="0">
                <a:cs typeface="ＭＳ Ｐゴシック" charset="-128"/>
              </a:rPr>
              <a:t>CVFF intramolecular parameters (bond, angle, dihedral, out-of-plane</a:t>
            </a:r>
          </a:p>
          <a:p>
            <a:pPr marL="228600" indent="-228600" algn="l">
              <a:spcBef>
                <a:spcPct val="20000"/>
              </a:spcBef>
              <a:buClr>
                <a:srgbClr val="3B5BA7"/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>
                <a:cs typeface="ＭＳ Ｐゴシック" charset="-128"/>
              </a:rPr>
              <a:t>Constant pressure (NPT) ensemble to calculate volume and lattice parameters (with and without adsorbate).</a:t>
            </a:r>
          </a:p>
          <a:p>
            <a:pPr marL="228600" indent="-228600" algn="l">
              <a:spcBef>
                <a:spcPct val="20000"/>
              </a:spcBef>
              <a:buClr>
                <a:srgbClr val="3B5BA7"/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>
                <a:cs typeface="ＭＳ Ｐゴシック" charset="-128"/>
              </a:rPr>
              <a:t>Constant volume (NVT) ensemble for elastic and vibrational properties.</a:t>
            </a:r>
          </a:p>
        </p:txBody>
      </p:sp>
      <p:pic>
        <p:nvPicPr>
          <p:cNvPr id="4" name="Picture 5" descr="mof-ff details-atom types"/>
          <p:cNvPicPr>
            <a:picLocks noChangeAspect="1" noChangeArrowheads="1"/>
          </p:cNvPicPr>
          <p:nvPr/>
        </p:nvPicPr>
        <p:blipFill>
          <a:blip r:embed="rId3"/>
          <a:srcRect l="7094" t="28308" r="51604" b="27214"/>
          <a:stretch>
            <a:fillRect/>
          </a:stretch>
        </p:blipFill>
        <p:spPr bwMode="auto">
          <a:xfrm>
            <a:off x="6324600" y="1066800"/>
            <a:ext cx="2492375" cy="2244725"/>
          </a:xfrm>
          <a:prstGeom prst="rect">
            <a:avLst/>
          </a:prstGeom>
          <a:noFill/>
        </p:spPr>
      </p:pic>
      <p:pic>
        <p:nvPicPr>
          <p:cNvPr id="5" name="Picture 6" descr="mof-ff details-atom types"/>
          <p:cNvPicPr>
            <a:picLocks noChangeAspect="1" noChangeArrowheads="1"/>
          </p:cNvPicPr>
          <p:nvPr/>
        </p:nvPicPr>
        <p:blipFill>
          <a:blip r:embed="rId3"/>
          <a:srcRect l="35699" t="28308" r="8009" b="27214"/>
          <a:stretch>
            <a:fillRect/>
          </a:stretch>
        </p:blipFill>
        <p:spPr bwMode="auto">
          <a:xfrm>
            <a:off x="6178550" y="3255963"/>
            <a:ext cx="2770188" cy="1830387"/>
          </a:xfrm>
          <a:prstGeom prst="rect">
            <a:avLst/>
          </a:prstGeom>
          <a:noFill/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5715000" y="1828800"/>
            <a:ext cx="838200" cy="7620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5562600" y="2590800"/>
            <a:ext cx="879475" cy="792163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09600" y="5257800"/>
            <a:ext cx="8153400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 dirty="0">
                <a:solidFill>
                  <a:srgbClr val="CC3300"/>
                </a:solidFill>
              </a:rPr>
              <a:t>Nonbonded force field approach for IRMOF-1 validated by: T and P effects, elastic properties, vibrational properties, volume changes associated with adsorption (water)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8534401" cy="1139825"/>
          </a:xfrm>
        </p:spPr>
        <p:txBody>
          <a:bodyPr/>
          <a:lstStyle/>
          <a:p>
            <a:pPr algn="ctr"/>
            <a:r>
              <a:rPr lang="en-US" sz="2800" dirty="0" smtClean="0"/>
              <a:t>               Mechanical Properties of IRMOF-1</a:t>
            </a:r>
            <a:endParaRPr lang="en-US" sz="28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188" y="1164559"/>
            <a:ext cx="4113212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74613" y="6369050"/>
            <a:ext cx="47947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solidFill>
                  <a:srgbClr val="0000FF"/>
                </a:solidFill>
                <a:latin typeface="Arial" pitchFamily="34" charset="0"/>
              </a:rPr>
              <a:t>Greathouse and Allendorf, </a:t>
            </a:r>
            <a:r>
              <a:rPr lang="en-US" sz="1600" i="1" dirty="0">
                <a:solidFill>
                  <a:srgbClr val="0000FF"/>
                </a:solidFill>
                <a:latin typeface="Arial" pitchFamily="34" charset="0"/>
              </a:rPr>
              <a:t>J. Phys. Chem. C</a:t>
            </a:r>
            <a:r>
              <a:rPr lang="en-US" sz="1600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</a:rPr>
              <a:t>2008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</a:rPr>
              <a:t>.</a:t>
            </a:r>
            <a:endParaRPr lang="en-US" sz="1600" dirty="0">
              <a:solidFill>
                <a:srgbClr val="0000FF"/>
              </a:solidFill>
              <a:latin typeface="Arial" pitchFamily="34" charset="0"/>
            </a:endParaRPr>
          </a:p>
        </p:txBody>
      </p:sp>
      <p:graphicFrame>
        <p:nvGraphicFramePr>
          <p:cNvPr id="6" name="Group 7"/>
          <p:cNvGraphicFramePr>
            <a:graphicFrameLocks noGrp="1"/>
          </p:cNvGraphicFramePr>
          <p:nvPr>
            <p:ph idx="1"/>
          </p:nvPr>
        </p:nvGraphicFramePr>
        <p:xfrm>
          <a:off x="1280319" y="5378450"/>
          <a:ext cx="6583363" cy="946150"/>
        </p:xfrm>
        <a:graphic>
          <a:graphicData uri="http://schemas.openxmlformats.org/drawingml/2006/table">
            <a:tbl>
              <a:tblPr/>
              <a:tblGrid>
                <a:gridCol w="2057400"/>
                <a:gridCol w="1235075"/>
                <a:gridCol w="1355725"/>
                <a:gridCol w="1935163"/>
              </a:tblGrid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Energy Min (0 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MD Sim (300 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DFT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Bulk Modulus (GPa)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20.0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16.3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4"/>
          <a:srcRect l="5592" t="12335" r="3131"/>
          <a:stretch>
            <a:fillRect/>
          </a:stretch>
        </p:blipFill>
        <p:spPr bwMode="auto">
          <a:xfrm>
            <a:off x="4572000" y="1147096"/>
            <a:ext cx="4267200" cy="312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28600" y="4299871"/>
            <a:ext cx="861060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l">
              <a:spcBef>
                <a:spcPct val="20000"/>
              </a:spcBef>
              <a:buClr>
                <a:srgbClr val="3B5BA7"/>
              </a:buClr>
              <a:buSzPct val="75000"/>
              <a:buFont typeface="Wingdings" pitchFamily="2" charset="2"/>
              <a:buChar char="n"/>
            </a:pPr>
            <a:r>
              <a:rPr lang="en-US" dirty="0" smtClean="0">
                <a:cs typeface="ＭＳ Ｐゴシック" charset="-128"/>
              </a:rPr>
              <a:t>Trend of negative thermal expansion agrees with experiment.</a:t>
            </a:r>
          </a:p>
          <a:p>
            <a:pPr marL="228600" indent="-228600" algn="l">
              <a:spcBef>
                <a:spcPct val="20000"/>
              </a:spcBef>
              <a:buClr>
                <a:srgbClr val="3B5BA7"/>
              </a:buClr>
              <a:buSzPct val="75000"/>
              <a:buFont typeface="Wingdings" pitchFamily="2" charset="2"/>
              <a:buChar char="n"/>
            </a:pPr>
            <a:r>
              <a:rPr lang="en-US" dirty="0" smtClean="0">
                <a:cs typeface="ＭＳ Ｐゴシック" charset="-128"/>
              </a:rPr>
              <a:t>1.0% increase in volume between 30 K – 293 K (0.1 Å in lattice parameter).</a:t>
            </a:r>
          </a:p>
          <a:p>
            <a:pPr marL="228600" indent="-228600" algn="l">
              <a:spcBef>
                <a:spcPct val="20000"/>
              </a:spcBef>
              <a:buClr>
                <a:srgbClr val="3B5BA7"/>
              </a:buClr>
              <a:buSzPct val="75000"/>
              <a:buFont typeface="Wingdings" pitchFamily="2" charset="2"/>
              <a:buChar char="n"/>
            </a:pPr>
            <a:r>
              <a:rPr lang="en-US" dirty="0" smtClean="0">
                <a:cs typeface="ＭＳ Ｐゴシック" charset="-128"/>
              </a:rPr>
              <a:t>Significant decrease in bulk modulus between 0 K and 300 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8534401" cy="1139825"/>
          </a:xfrm>
        </p:spPr>
        <p:txBody>
          <a:bodyPr/>
          <a:lstStyle/>
          <a:p>
            <a:pPr algn="ctr"/>
            <a:r>
              <a:rPr lang="en-US" sz="2800" dirty="0" smtClean="0"/>
              <a:t>               Vibrational Properties of IRMOF-1</a:t>
            </a:r>
            <a:endParaRPr lang="en-US" sz="28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74613" y="6369050"/>
            <a:ext cx="47947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solidFill>
                  <a:srgbClr val="0000FF"/>
                </a:solidFill>
                <a:latin typeface="Arial" pitchFamily="34" charset="0"/>
              </a:rPr>
              <a:t>Greathouse and Allendorf, </a:t>
            </a:r>
            <a:r>
              <a:rPr lang="en-US" sz="1600" i="1" dirty="0">
                <a:solidFill>
                  <a:srgbClr val="0000FF"/>
                </a:solidFill>
                <a:latin typeface="Arial" pitchFamily="34" charset="0"/>
              </a:rPr>
              <a:t>J. Phys. Chem. C</a:t>
            </a:r>
            <a:r>
              <a:rPr lang="en-US" sz="1600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</a:rPr>
              <a:t>2008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</a:rPr>
              <a:t>.</a:t>
            </a:r>
            <a:endParaRPr lang="en-US" sz="16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5181600"/>
            <a:ext cx="441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rgbClr val="3B5BA7"/>
              </a:buClr>
              <a:buSzPct val="75000"/>
            </a:pPr>
            <a:r>
              <a:rPr lang="en-US" dirty="0" err="1" smtClean="0">
                <a:cs typeface="ＭＳ Ｐゴシック" charset="-128"/>
              </a:rPr>
              <a:t>Librational</a:t>
            </a:r>
            <a:r>
              <a:rPr lang="en-US" dirty="0" smtClean="0">
                <a:cs typeface="ＭＳ Ｐゴシック" charset="-128"/>
              </a:rPr>
              <a:t> modes due to internal rotation of phenyl groups.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4127292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219200"/>
            <a:ext cx="4085008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28600" y="5181600"/>
            <a:ext cx="441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rgbClr val="3B5BA7"/>
              </a:buClr>
              <a:buSzPct val="75000"/>
            </a:pPr>
            <a:r>
              <a:rPr lang="en-US" dirty="0" smtClean="0">
                <a:cs typeface="ＭＳ Ｐゴシック" charset="-128"/>
              </a:rPr>
              <a:t>Power spectra for select atom types.  Frequencies for ZnO</a:t>
            </a:r>
            <a:r>
              <a:rPr lang="en-US" baseline="-25000" dirty="0" smtClean="0">
                <a:cs typeface="ＭＳ Ｐゴシック" charset="-128"/>
              </a:rPr>
              <a:t>4</a:t>
            </a:r>
            <a:r>
              <a:rPr lang="en-US" dirty="0" smtClean="0">
                <a:cs typeface="ＭＳ Ｐゴシック" charset="-128"/>
              </a:rPr>
              <a:t> modes are in agreement with experiment.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828800" y="1219200"/>
            <a:ext cx="1143000" cy="1371600"/>
          </a:xfrm>
          <a:prstGeom prst="ellipse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209800" y="3200400"/>
            <a:ext cx="838200" cy="838200"/>
          </a:xfrm>
          <a:prstGeom prst="ellipse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 l="57500" t="37500" r="21563" b="37500"/>
          <a:stretch>
            <a:fillRect/>
          </a:stretch>
        </p:blipFill>
        <p:spPr bwMode="auto">
          <a:xfrm>
            <a:off x="6858000" y="1219200"/>
            <a:ext cx="1914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 l="57500" t="39844" r="21875" b="38281"/>
          <a:stretch>
            <a:fillRect/>
          </a:stretch>
        </p:blipFill>
        <p:spPr bwMode="auto">
          <a:xfrm>
            <a:off x="6760029" y="2438400"/>
            <a:ext cx="215537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 bwMode="auto">
          <a:xfrm rot="5400000">
            <a:off x="7724109" y="2276696"/>
            <a:ext cx="27432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Interaction of IRMOF-1 with Water</a:t>
            </a:r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803762" y="6324600"/>
            <a:ext cx="4844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solidFill>
                  <a:srgbClr val="0000FF"/>
                </a:solidFill>
                <a:latin typeface="Arial" pitchFamily="34" charset="0"/>
              </a:rPr>
              <a:t>Greathouse and Allendorf, </a:t>
            </a:r>
            <a:r>
              <a:rPr lang="en-US" sz="1600" i="1" dirty="0">
                <a:solidFill>
                  <a:srgbClr val="0000FF"/>
                </a:solidFill>
                <a:latin typeface="Arial" pitchFamily="34" charset="0"/>
              </a:rPr>
              <a:t>J. </a:t>
            </a:r>
            <a:r>
              <a:rPr lang="en-US" sz="1600" i="1" dirty="0" smtClean="0">
                <a:solidFill>
                  <a:srgbClr val="0000FF"/>
                </a:solidFill>
                <a:latin typeface="Arial" pitchFamily="34" charset="0"/>
              </a:rPr>
              <a:t>Am. </a:t>
            </a:r>
            <a:r>
              <a:rPr lang="en-US" sz="1600" i="1" dirty="0">
                <a:solidFill>
                  <a:srgbClr val="0000FF"/>
                </a:solidFill>
                <a:latin typeface="Arial" pitchFamily="34" charset="0"/>
              </a:rPr>
              <a:t>Chem. </a:t>
            </a:r>
            <a:r>
              <a:rPr lang="en-US" sz="1600" i="1" dirty="0" smtClean="0">
                <a:solidFill>
                  <a:srgbClr val="0000FF"/>
                </a:solidFill>
                <a:latin typeface="Arial" pitchFamily="34" charset="0"/>
              </a:rPr>
              <a:t>Soc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</a:rPr>
              <a:t>2006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</a:rPr>
              <a:t>.</a:t>
            </a:r>
            <a:endParaRPr lang="en-US" sz="1600" dirty="0">
              <a:solidFill>
                <a:srgbClr val="0000FF"/>
              </a:solidFill>
              <a:latin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28800"/>
            <a:ext cx="4113213" cy="437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114800" y="4648200"/>
            <a:ext cx="2209800" cy="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6" name="36water-collapsing.avi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6477000" y="3779520"/>
            <a:ext cx="2488605" cy="2468880"/>
          </a:xfrm>
          <a:ln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810000" y="3962400"/>
            <a:ext cx="281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Framework unstable </a:t>
            </a:r>
            <a:r>
              <a:rPr lang="en-US" dirty="0">
                <a:solidFill>
                  <a:srgbClr val="FF6600"/>
                </a:solidFill>
              </a:rPr>
              <a:t>at higher water </a:t>
            </a:r>
            <a:r>
              <a:rPr lang="en-US" dirty="0" smtClean="0">
                <a:solidFill>
                  <a:srgbClr val="FF6600"/>
                </a:solidFill>
              </a:rPr>
              <a:t>content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8" name="Picture 6" descr="8water-npt"/>
          <p:cNvPicPr>
            <a:picLocks noChangeAspect="1" noChangeArrowheads="1"/>
          </p:cNvPicPr>
          <p:nvPr/>
        </p:nvPicPr>
        <p:blipFill>
          <a:blip r:embed="rId6"/>
          <a:srcRect l="9039" t="2188" r="8009" b="2188"/>
          <a:stretch>
            <a:fillRect/>
          </a:stretch>
        </p:blipFill>
        <p:spPr bwMode="auto">
          <a:xfrm>
            <a:off x="4495799" y="1158240"/>
            <a:ext cx="2559295" cy="2468880"/>
          </a:xfrm>
          <a:prstGeom prst="rect">
            <a:avLst/>
          </a:prstGeom>
          <a:noFill/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981200" y="2362200"/>
            <a:ext cx="2209800" cy="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676400" y="1676400"/>
            <a:ext cx="28194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Framework distortion </a:t>
            </a:r>
            <a:r>
              <a:rPr lang="en-US" dirty="0">
                <a:solidFill>
                  <a:srgbClr val="FF6600"/>
                </a:solidFill>
              </a:rPr>
              <a:t>at </a:t>
            </a:r>
            <a:r>
              <a:rPr lang="en-US" dirty="0" smtClean="0">
                <a:solidFill>
                  <a:srgbClr val="FF6600"/>
                </a:solidFill>
              </a:rPr>
              <a:t>low water content</a:t>
            </a: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	Adsorption in LAMMPS: “fix GCMC”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96441" y="1524000"/>
            <a:ext cx="8551119" cy="4530725"/>
          </a:xfrm>
        </p:spPr>
        <p:txBody>
          <a:bodyPr/>
          <a:lstStyle/>
          <a:p>
            <a:r>
              <a:rPr lang="en-US" dirty="0" smtClean="0"/>
              <a:t>Grand canonical Monte Carlo (</a:t>
            </a:r>
            <a:r>
              <a:rPr lang="en-US" dirty="0" smtClean="0">
                <a:sym typeface="Symbol"/>
              </a:rPr>
              <a:t></a:t>
            </a:r>
            <a:r>
              <a:rPr lang="en-US" dirty="0" smtClean="0"/>
              <a:t>VT ensemble)</a:t>
            </a:r>
          </a:p>
          <a:p>
            <a:r>
              <a:rPr lang="en-US" dirty="0" smtClean="0"/>
              <a:t>Standard GCMC features:</a:t>
            </a:r>
          </a:p>
          <a:p>
            <a:pPr lvl="1"/>
            <a:r>
              <a:rPr lang="en-US" dirty="0" smtClean="0"/>
              <a:t>Particle creation/destruction.</a:t>
            </a:r>
          </a:p>
          <a:p>
            <a:pPr lvl="1"/>
            <a:r>
              <a:rPr lang="en-US" dirty="0" smtClean="0"/>
              <a:t>Work efficiently, and in parallel on multiple processors.</a:t>
            </a:r>
          </a:p>
          <a:p>
            <a:pPr lvl="1"/>
            <a:r>
              <a:rPr lang="en-US" dirty="0" smtClean="0"/>
              <a:t>Compatible with other LAMMPS features (MD, ensembles, force fields, computes, etc).</a:t>
            </a:r>
          </a:p>
          <a:p>
            <a:pPr lvl="1"/>
            <a:r>
              <a:rPr lang="en-US" dirty="0" smtClean="0"/>
              <a:t>Reports relevant statistics.</a:t>
            </a:r>
          </a:p>
          <a:p>
            <a:r>
              <a:rPr lang="en-US" dirty="0" smtClean="0"/>
              <a:t>Currently limited to monatomic adsorbates and short-range interactions (no electrostatics).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	Adsorption of I</a:t>
            </a:r>
            <a:r>
              <a:rPr lang="en-US" baseline="-25000" dirty="0" smtClean="0"/>
              <a:t>2</a:t>
            </a:r>
            <a:r>
              <a:rPr lang="en-US" dirty="0" smtClean="0"/>
              <a:t> in ZIF-8</a:t>
            </a:r>
            <a:endParaRPr lang="en-US" dirty="0"/>
          </a:p>
        </p:txBody>
      </p:sp>
      <p:pic>
        <p:nvPicPr>
          <p:cNvPr id="7" name="Picture 6" descr="isotherm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8206" y="1371600"/>
            <a:ext cx="3959593" cy="31242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57800" y="4648200"/>
            <a:ext cx="3886200" cy="1254125"/>
          </a:xfrm>
        </p:spPr>
        <p:txBody>
          <a:bodyPr/>
          <a:lstStyle/>
          <a:p>
            <a:r>
              <a:rPr lang="en-US" sz="1800" dirty="0" smtClean="0"/>
              <a:t>Spherical model for I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.</a:t>
            </a:r>
            <a:endParaRPr lang="en-US" sz="1800" baseline="-25000" dirty="0" smtClean="0"/>
          </a:p>
          <a:p>
            <a:r>
              <a:rPr lang="en-US" sz="1800" dirty="0" smtClean="0"/>
              <a:t>Predicted I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loading in good agreement with x-ray diffraction.</a:t>
            </a:r>
          </a:p>
          <a:p>
            <a:endParaRPr lang="en-US" sz="18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416474" y="6172200"/>
            <a:ext cx="43110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</a:rPr>
              <a:t>Sava et al, </a:t>
            </a:r>
            <a:r>
              <a:rPr lang="en-US" sz="1600" i="1" dirty="0">
                <a:solidFill>
                  <a:srgbClr val="0000FF"/>
                </a:solidFill>
                <a:latin typeface="Arial" pitchFamily="34" charset="0"/>
              </a:rPr>
              <a:t>J. </a:t>
            </a:r>
            <a:r>
              <a:rPr lang="en-US" sz="1600" i="1" dirty="0" smtClean="0">
                <a:solidFill>
                  <a:srgbClr val="0000FF"/>
                </a:solidFill>
                <a:latin typeface="Arial" pitchFamily="34" charset="0"/>
              </a:rPr>
              <a:t>Am. </a:t>
            </a:r>
            <a:r>
              <a:rPr lang="en-US" sz="1600" i="1" dirty="0">
                <a:solidFill>
                  <a:srgbClr val="0000FF"/>
                </a:solidFill>
                <a:latin typeface="Arial" pitchFamily="34" charset="0"/>
              </a:rPr>
              <a:t>Chem</a:t>
            </a:r>
            <a:r>
              <a:rPr lang="en-US" sz="1600" i="1" dirty="0" smtClean="0">
                <a:solidFill>
                  <a:srgbClr val="0000FF"/>
                </a:solidFill>
                <a:latin typeface="Arial" pitchFamily="34" charset="0"/>
              </a:rPr>
              <a:t>. Soc. 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</a:rPr>
              <a:t>2011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</a:rPr>
              <a:t>, in press.</a:t>
            </a:r>
            <a:endParaRPr lang="en-US" sz="1600" dirty="0">
              <a:solidFill>
                <a:srgbClr val="0000FF"/>
              </a:solidFill>
              <a:latin typeface="Arial" pitchFamily="34" charset="0"/>
            </a:endParaRPr>
          </a:p>
        </p:txBody>
      </p:sp>
      <p:pic>
        <p:nvPicPr>
          <p:cNvPr id="3" name="popcor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806" y="1524000"/>
            <a:ext cx="4978400" cy="3733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Level">
  <a:themeElements>
    <a:clrScheme name="Custom 5">
      <a:dk1>
        <a:srgbClr val="000000"/>
      </a:dk1>
      <a:lt1>
        <a:srgbClr val="FFFFFF"/>
      </a:lt1>
      <a:dk2>
        <a:srgbClr val="0033CC"/>
      </a:dk2>
      <a:lt2>
        <a:srgbClr val="3333CC"/>
      </a:lt2>
      <a:accent1>
        <a:srgbClr val="FFAC05"/>
      </a:accent1>
      <a:accent2>
        <a:srgbClr val="60C89B"/>
      </a:accent2>
      <a:accent3>
        <a:srgbClr val="7030A0"/>
      </a:accent3>
      <a:accent4>
        <a:srgbClr val="FF0000"/>
      </a:accent4>
      <a:accent5>
        <a:srgbClr val="2A7A58"/>
      </a:accent5>
      <a:accent6>
        <a:srgbClr val="B90000"/>
      </a:accent6>
      <a:hlink>
        <a:srgbClr val="CC0000"/>
      </a:hlink>
      <a:folHlink>
        <a:srgbClr val="999966"/>
      </a:folHlink>
    </a:clrScheme>
    <a:fontScheme name="L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00FFFF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0033CC"/>
        </a:dk2>
        <a:lt2>
          <a:srgbClr val="0033CC"/>
        </a:lt2>
        <a:accent1>
          <a:srgbClr val="FF99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B90000"/>
        </a:accent6>
        <a:hlink>
          <a:srgbClr val="CC0000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12000</TotalTime>
  <Words>533</Words>
  <Application>Microsoft Office PowerPoint</Application>
  <PresentationFormat>Letter Paper (8.5x11 in)</PresentationFormat>
  <Paragraphs>109</Paragraphs>
  <Slides>11</Slides>
  <Notes>11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Level</vt:lpstr>
      <vt:lpstr>Drawing</vt:lpstr>
      <vt:lpstr>PowerPoint Presentation</vt:lpstr>
      <vt:lpstr>Outline</vt:lpstr>
      <vt:lpstr>Metal-Organic Frameworks (MOFs)</vt:lpstr>
      <vt:lpstr> MD Simulation</vt:lpstr>
      <vt:lpstr>               Mechanical Properties of IRMOF-1</vt:lpstr>
      <vt:lpstr>               Vibrational Properties of IRMOF-1</vt:lpstr>
      <vt:lpstr>Interaction of IRMOF-1 with Water</vt:lpstr>
      <vt:lpstr> Adsorption in LAMMPS: “fix GCMC”</vt:lpstr>
      <vt:lpstr> Adsorption of I2 in ZIF-8</vt:lpstr>
      <vt:lpstr> More on “fix GCMC”</vt:lpstr>
      <vt:lpstr> Acknowledgements</vt:lpstr>
    </vt:vector>
  </TitlesOfParts>
  <Company>Sandia National Laboratories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Sandia Corporate Overview - Core group</dc:title>
  <dc:creator>Timothy Paul Peterson</dc:creator>
  <cp:keywords>SAND2009-0357 P</cp:keywords>
  <dc:description>Version of January 2009</dc:description>
  <cp:lastModifiedBy>Paul S. Crozier</cp:lastModifiedBy>
  <cp:revision>1052</cp:revision>
  <cp:lastPrinted>2006-12-21T19:46:24Z</cp:lastPrinted>
  <dcterms:created xsi:type="dcterms:W3CDTF">2010-04-19T17:26:25Z</dcterms:created>
  <dcterms:modified xsi:type="dcterms:W3CDTF">2011-08-09T21:27:54Z</dcterms:modified>
</cp:coreProperties>
</file>