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embeddings/Microsoft_Equation6.bin" ContentType="application/vnd.openxmlformats-officedocument.oleObject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Microsoft_Equation4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embeddings/Microsoft_Equation5.bin" ContentType="application/vnd.openxmlformats-officedocument.oleObject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embeddings/Microsoft_Equation3.bin" ContentType="application/vnd.openxmlformats-officedocument.oleObject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ict"/><Relationship Id="rId4" Type="http://schemas.openxmlformats.org/officeDocument/2006/relationships/image" Target="../media/image10.pict"/><Relationship Id="rId1" Type="http://schemas.openxmlformats.org/officeDocument/2006/relationships/image" Target="../media/image7.pict"/><Relationship Id="rId2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50C-F0AB-FF48-B96B-5182A09198EE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DC6A-DB00-E042-B1D7-AEC982A76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50C-F0AB-FF48-B96B-5182A09198EE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DC6A-DB00-E042-B1D7-AEC982A76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50C-F0AB-FF48-B96B-5182A09198EE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DC6A-DB00-E042-B1D7-AEC982A76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50C-F0AB-FF48-B96B-5182A09198EE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DC6A-DB00-E042-B1D7-AEC982A76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50C-F0AB-FF48-B96B-5182A09198EE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DC6A-DB00-E042-B1D7-AEC982A76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50C-F0AB-FF48-B96B-5182A09198EE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DC6A-DB00-E042-B1D7-AEC982A76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50C-F0AB-FF48-B96B-5182A09198EE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DC6A-DB00-E042-B1D7-AEC982A76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50C-F0AB-FF48-B96B-5182A09198EE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DC6A-DB00-E042-B1D7-AEC982A76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50C-F0AB-FF48-B96B-5182A09198EE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DC6A-DB00-E042-B1D7-AEC982A76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50C-F0AB-FF48-B96B-5182A09198EE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DC6A-DB00-E042-B1D7-AEC982A76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50C-F0AB-FF48-B96B-5182A09198EE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DC6A-DB00-E042-B1D7-AEC982A76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17A0D50C-F0AB-FF48-B96B-5182A09198EE}" type="datetimeFigureOut">
              <a:rPr lang="en-US" smtClean="0"/>
              <a:pPr/>
              <a:t>8/9/11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8F5ADC6A-DB00-E042-B1D7-AEC982A76D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eillyeason/SCCM%20Presentation/petnmv1.mpg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Inelastic Deformation in Shock Loaded PETN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Reilly Eason and Thomas D. Sewell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Chemistry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Missouri-Columbia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Funded by Defense Threat Reduction Agency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54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Molecular Displacements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7393" y="871909"/>
            <a:ext cx="36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A</a:t>
            </a:r>
            <a:endParaRPr lang="en-US" dirty="0"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1220" y="3787941"/>
            <a:ext cx="367655" cy="37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B</a:t>
            </a:r>
            <a:endParaRPr lang="en-US" dirty="0"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5903" y="1056575"/>
            <a:ext cx="378795" cy="37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C</a:t>
            </a:r>
            <a:endParaRPr lang="en-US" dirty="0"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5903" y="3787941"/>
            <a:ext cx="367654" cy="37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D</a:t>
            </a:r>
            <a:endParaRPr lang="en-US" dirty="0">
              <a:latin typeface="Times New Roman"/>
            </a:endParaRPr>
          </a:p>
        </p:txBody>
      </p:sp>
      <p:pic>
        <p:nvPicPr>
          <p:cNvPr id="16" name="Picture 15" descr="cheney.a.jpg"/>
          <p:cNvPicPr>
            <a:picLocks noChangeAspect="1"/>
          </p:cNvPicPr>
          <p:nvPr/>
        </p:nvPicPr>
        <p:blipFill>
          <a:blip r:embed="rId2"/>
          <a:srcRect l="1054" t="12637" r="31406" b="3067"/>
          <a:stretch>
            <a:fillRect/>
          </a:stretch>
        </p:blipFill>
        <p:spPr>
          <a:xfrm>
            <a:off x="1195047" y="631780"/>
            <a:ext cx="3213752" cy="3099440"/>
          </a:xfrm>
          <a:prstGeom prst="rect">
            <a:avLst/>
          </a:prstGeom>
        </p:spPr>
      </p:pic>
      <p:pic>
        <p:nvPicPr>
          <p:cNvPr id="17" name="Picture 16" descr="cheney.b.jpg"/>
          <p:cNvPicPr>
            <a:picLocks noChangeAspect="1"/>
          </p:cNvPicPr>
          <p:nvPr/>
        </p:nvPicPr>
        <p:blipFill>
          <a:blip r:embed="rId3"/>
          <a:srcRect l="1054" t="12637" r="31406" b="3067"/>
          <a:stretch>
            <a:fillRect/>
          </a:stretch>
        </p:blipFill>
        <p:spPr>
          <a:xfrm>
            <a:off x="5994484" y="631404"/>
            <a:ext cx="3214141" cy="3099816"/>
          </a:xfrm>
          <a:prstGeom prst="rect">
            <a:avLst/>
          </a:prstGeom>
        </p:spPr>
      </p:pic>
      <p:pic>
        <p:nvPicPr>
          <p:cNvPr id="22" name="Picture 21" descr="cheney.c.jpg"/>
          <p:cNvPicPr>
            <a:picLocks noChangeAspect="1"/>
          </p:cNvPicPr>
          <p:nvPr/>
        </p:nvPicPr>
        <p:blipFill>
          <a:blip r:embed="rId4"/>
          <a:srcRect l="1054" t="12637" r="31406" b="3067"/>
          <a:stretch>
            <a:fillRect/>
          </a:stretch>
        </p:blipFill>
        <p:spPr>
          <a:xfrm>
            <a:off x="1194656" y="3775524"/>
            <a:ext cx="3214143" cy="3099816"/>
          </a:xfrm>
          <a:prstGeom prst="rect">
            <a:avLst/>
          </a:prstGeom>
        </p:spPr>
      </p:pic>
      <p:pic>
        <p:nvPicPr>
          <p:cNvPr id="23" name="Picture 22" descr="cheney.d.jpg"/>
          <p:cNvPicPr>
            <a:picLocks/>
          </p:cNvPicPr>
          <p:nvPr/>
        </p:nvPicPr>
        <p:blipFill>
          <a:blip r:embed="rId5"/>
          <a:srcRect l="1054" t="12637" r="31406" b="2060"/>
          <a:stretch>
            <a:fillRect/>
          </a:stretch>
        </p:blipFill>
        <p:spPr>
          <a:xfrm>
            <a:off x="5994484" y="3787941"/>
            <a:ext cx="3218688" cy="3099816"/>
          </a:xfrm>
          <a:prstGeom prst="rect">
            <a:avLst/>
          </a:prstGeom>
        </p:spPr>
      </p:pic>
      <p:pic>
        <p:nvPicPr>
          <p:cNvPr id="18" name="Picture 17" descr="snap.a.tga"/>
          <p:cNvPicPr>
            <a:picLocks noChangeAspect="1"/>
          </p:cNvPicPr>
          <p:nvPr/>
        </p:nvPicPr>
        <p:blipFill>
          <a:blip r:embed="rId6"/>
          <a:srcRect l="33589" t="285" r="28623"/>
          <a:stretch>
            <a:fillRect/>
          </a:stretch>
        </p:blipFill>
        <p:spPr>
          <a:xfrm>
            <a:off x="93412" y="1498989"/>
            <a:ext cx="1035926" cy="1426616"/>
          </a:xfrm>
          <a:prstGeom prst="rect">
            <a:avLst/>
          </a:prstGeom>
        </p:spPr>
      </p:pic>
      <p:pic>
        <p:nvPicPr>
          <p:cNvPr id="19" name="Picture 18" descr="snap.b.tga"/>
          <p:cNvPicPr>
            <a:picLocks noChangeAspect="1"/>
          </p:cNvPicPr>
          <p:nvPr/>
        </p:nvPicPr>
        <p:blipFill>
          <a:blip r:embed="rId7"/>
          <a:srcRect l="23577" r="29269"/>
          <a:stretch>
            <a:fillRect/>
          </a:stretch>
        </p:blipFill>
        <p:spPr>
          <a:xfrm>
            <a:off x="4601289" y="1454685"/>
            <a:ext cx="1439744" cy="1610134"/>
          </a:xfrm>
          <a:prstGeom prst="rect">
            <a:avLst/>
          </a:prstGeom>
        </p:spPr>
      </p:pic>
      <p:pic>
        <p:nvPicPr>
          <p:cNvPr id="20" name="Picture 19" descr="snap.c.tga"/>
          <p:cNvPicPr>
            <a:picLocks noChangeAspect="1"/>
          </p:cNvPicPr>
          <p:nvPr/>
        </p:nvPicPr>
        <p:blipFill>
          <a:blip r:embed="rId8"/>
          <a:srcRect l="27614" t="800" r="33019" b="4424"/>
          <a:stretch>
            <a:fillRect/>
          </a:stretch>
        </p:blipFill>
        <p:spPr>
          <a:xfrm>
            <a:off x="-9949" y="4364198"/>
            <a:ext cx="1215423" cy="1543096"/>
          </a:xfrm>
          <a:prstGeom prst="rect">
            <a:avLst/>
          </a:prstGeom>
        </p:spPr>
      </p:pic>
      <p:pic>
        <p:nvPicPr>
          <p:cNvPr id="21" name="Picture 20" descr="snap.d.tga"/>
          <p:cNvPicPr>
            <a:picLocks noChangeAspect="1"/>
          </p:cNvPicPr>
          <p:nvPr/>
        </p:nvPicPr>
        <p:blipFill>
          <a:blip r:embed="rId9"/>
          <a:srcRect l="30359" t="4615" r="34282" b="5036"/>
          <a:stretch>
            <a:fillRect/>
          </a:stretch>
        </p:blipFill>
        <p:spPr>
          <a:xfrm>
            <a:off x="4777721" y="4364198"/>
            <a:ext cx="1145183" cy="1543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6220"/>
            <a:ext cx="8229600" cy="1143000"/>
          </a:xfrm>
        </p:spPr>
        <p:txBody>
          <a:bodyPr/>
          <a:lstStyle/>
          <a:p>
            <a:r>
              <a:rPr lang="en-US" dirty="0" smtClean="0"/>
              <a:t>Kinetic Energy (Temperature)</a:t>
            </a:r>
            <a:endParaRPr lang="en-US" dirty="0"/>
          </a:p>
        </p:txBody>
      </p:sp>
      <p:pic>
        <p:nvPicPr>
          <p:cNvPr id="16" name="Picture 15" descr="temperature.a.jpg"/>
          <p:cNvPicPr>
            <a:picLocks noChangeAspect="1"/>
          </p:cNvPicPr>
          <p:nvPr/>
        </p:nvPicPr>
        <p:blipFill>
          <a:blip r:embed="rId2"/>
          <a:srcRect t="10724" r="8962"/>
          <a:stretch>
            <a:fillRect/>
          </a:stretch>
        </p:blipFill>
        <p:spPr>
          <a:xfrm>
            <a:off x="968691" y="886780"/>
            <a:ext cx="3499308" cy="2651678"/>
          </a:xfrm>
          <a:prstGeom prst="rect">
            <a:avLst/>
          </a:prstGeom>
        </p:spPr>
      </p:pic>
      <p:pic>
        <p:nvPicPr>
          <p:cNvPr id="17" name="Picture 16" descr="temperature.b.jpg"/>
          <p:cNvPicPr>
            <a:picLocks/>
          </p:cNvPicPr>
          <p:nvPr/>
        </p:nvPicPr>
        <p:blipFill>
          <a:blip r:embed="rId3"/>
          <a:srcRect l="1054" t="12931" r="8962" b="4269"/>
          <a:stretch>
            <a:fillRect/>
          </a:stretch>
        </p:blipFill>
        <p:spPr>
          <a:xfrm>
            <a:off x="5733288" y="883870"/>
            <a:ext cx="3410712" cy="2587752"/>
          </a:xfrm>
          <a:prstGeom prst="rect">
            <a:avLst/>
          </a:prstGeom>
        </p:spPr>
      </p:pic>
      <p:pic>
        <p:nvPicPr>
          <p:cNvPr id="18" name="Picture 17" descr="temperature.c.jpg"/>
          <p:cNvPicPr>
            <a:picLocks/>
          </p:cNvPicPr>
          <p:nvPr/>
        </p:nvPicPr>
        <p:blipFill>
          <a:blip r:embed="rId4"/>
          <a:srcRect l="1054" t="12931" r="8962" b="4991"/>
          <a:stretch>
            <a:fillRect/>
          </a:stretch>
        </p:blipFill>
        <p:spPr>
          <a:xfrm>
            <a:off x="1057287" y="4246652"/>
            <a:ext cx="3410712" cy="2587752"/>
          </a:xfrm>
          <a:prstGeom prst="rect">
            <a:avLst/>
          </a:prstGeom>
        </p:spPr>
      </p:pic>
      <p:pic>
        <p:nvPicPr>
          <p:cNvPr id="19" name="Picture 18" descr="temperature.d.jpg"/>
          <p:cNvPicPr>
            <a:picLocks/>
          </p:cNvPicPr>
          <p:nvPr/>
        </p:nvPicPr>
        <p:blipFill>
          <a:blip r:embed="rId5"/>
          <a:srcRect l="1054" t="12931" r="8776" b="5823"/>
          <a:stretch>
            <a:fillRect/>
          </a:stretch>
        </p:blipFill>
        <p:spPr>
          <a:xfrm>
            <a:off x="5773553" y="4246652"/>
            <a:ext cx="3410712" cy="2587752"/>
          </a:xfrm>
          <a:prstGeom prst="rect">
            <a:avLst/>
          </a:prstGeom>
        </p:spPr>
      </p:pic>
      <p:pic>
        <p:nvPicPr>
          <p:cNvPr id="11" name="Picture 10" descr="snap.a.tga"/>
          <p:cNvPicPr>
            <a:picLocks noChangeAspect="1"/>
          </p:cNvPicPr>
          <p:nvPr/>
        </p:nvPicPr>
        <p:blipFill>
          <a:blip r:embed="rId6"/>
          <a:srcRect l="33589" t="285" r="28623"/>
          <a:stretch>
            <a:fillRect/>
          </a:stretch>
        </p:blipFill>
        <p:spPr>
          <a:xfrm>
            <a:off x="0" y="1292234"/>
            <a:ext cx="1035926" cy="1426616"/>
          </a:xfrm>
          <a:prstGeom prst="rect">
            <a:avLst/>
          </a:prstGeom>
        </p:spPr>
      </p:pic>
      <p:pic>
        <p:nvPicPr>
          <p:cNvPr id="20" name="Picture 19" descr="snap.b.tga"/>
          <p:cNvPicPr>
            <a:picLocks noChangeAspect="1"/>
          </p:cNvPicPr>
          <p:nvPr/>
        </p:nvPicPr>
        <p:blipFill>
          <a:blip r:embed="rId7"/>
          <a:srcRect l="23577" r="29269"/>
          <a:stretch>
            <a:fillRect/>
          </a:stretch>
        </p:blipFill>
        <p:spPr>
          <a:xfrm>
            <a:off x="4483161" y="1395613"/>
            <a:ext cx="1439744" cy="1610134"/>
          </a:xfrm>
          <a:prstGeom prst="rect">
            <a:avLst/>
          </a:prstGeom>
        </p:spPr>
      </p:pic>
      <p:pic>
        <p:nvPicPr>
          <p:cNvPr id="21" name="Picture 20" descr="snap.c.tga"/>
          <p:cNvPicPr>
            <a:picLocks noChangeAspect="1"/>
          </p:cNvPicPr>
          <p:nvPr/>
        </p:nvPicPr>
        <p:blipFill>
          <a:blip r:embed="rId8"/>
          <a:srcRect l="27614" t="800" r="33019" b="4424"/>
          <a:stretch>
            <a:fillRect/>
          </a:stretch>
        </p:blipFill>
        <p:spPr>
          <a:xfrm>
            <a:off x="1888" y="4843982"/>
            <a:ext cx="1070166" cy="1358678"/>
          </a:xfrm>
          <a:prstGeom prst="rect">
            <a:avLst/>
          </a:prstGeom>
        </p:spPr>
      </p:pic>
      <p:pic>
        <p:nvPicPr>
          <p:cNvPr id="22" name="Picture 21" descr="snap.d.tga"/>
          <p:cNvPicPr>
            <a:picLocks noChangeAspect="1"/>
          </p:cNvPicPr>
          <p:nvPr/>
        </p:nvPicPr>
        <p:blipFill>
          <a:blip r:embed="rId9"/>
          <a:srcRect l="30359" t="4615" r="34282" b="5036"/>
          <a:stretch>
            <a:fillRect/>
          </a:stretch>
        </p:blipFill>
        <p:spPr>
          <a:xfrm>
            <a:off x="4777722" y="4843982"/>
            <a:ext cx="1145183" cy="15430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6453" y="922902"/>
            <a:ext cx="38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A</a:t>
            </a:r>
            <a:endParaRPr lang="en-US" dirty="0"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6453" y="4431318"/>
            <a:ext cx="38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B</a:t>
            </a:r>
            <a:endParaRPr lang="en-US" dirty="0">
              <a:latin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38429" y="1039180"/>
            <a:ext cx="38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C</a:t>
            </a:r>
            <a:endParaRPr lang="en-US" dirty="0">
              <a:latin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1315" y="4431318"/>
            <a:ext cx="38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D</a:t>
            </a:r>
            <a:endParaRPr lang="en-US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71275" y="-282362"/>
            <a:ext cx="8229600" cy="1143000"/>
          </a:xfrm>
        </p:spPr>
        <p:txBody>
          <a:bodyPr/>
          <a:lstStyle/>
          <a:p>
            <a:r>
              <a:rPr lang="en-US" dirty="0" smtClean="0"/>
              <a:t>Rotational Order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72000" y="64087"/>
          <a:ext cx="3865615" cy="796551"/>
        </p:xfrm>
        <a:graphic>
          <a:graphicData uri="http://schemas.openxmlformats.org/presentationml/2006/ole">
            <p:oleObj spid="_x0000_s23554" name="Equation" r:id="rId3" imgW="2095500" imgH="431800" progId="Equation.3">
              <p:embed/>
            </p:oleObj>
          </a:graphicData>
        </a:graphic>
      </p:graphicFrame>
      <p:pic>
        <p:nvPicPr>
          <p:cNvPr id="17" name="Picture 16" descr="p2.a.jpg"/>
          <p:cNvPicPr>
            <a:picLocks noChangeAspect="1"/>
          </p:cNvPicPr>
          <p:nvPr/>
        </p:nvPicPr>
        <p:blipFill>
          <a:blip r:embed="rId4"/>
          <a:srcRect l="2301" t="12549" r="8788" b="3704"/>
          <a:stretch>
            <a:fillRect/>
          </a:stretch>
        </p:blipFill>
        <p:spPr>
          <a:xfrm>
            <a:off x="1068433" y="890090"/>
            <a:ext cx="3392049" cy="2468880"/>
          </a:xfrm>
          <a:prstGeom prst="rect">
            <a:avLst/>
          </a:prstGeom>
        </p:spPr>
      </p:pic>
      <p:pic>
        <p:nvPicPr>
          <p:cNvPr id="18" name="Picture 17" descr="p2.b.jpg"/>
          <p:cNvPicPr>
            <a:picLocks/>
          </p:cNvPicPr>
          <p:nvPr/>
        </p:nvPicPr>
        <p:blipFill>
          <a:blip r:embed="rId5"/>
          <a:srcRect t="12549" r="8788" b="4938"/>
          <a:stretch>
            <a:fillRect/>
          </a:stretch>
        </p:blipFill>
        <p:spPr>
          <a:xfrm>
            <a:off x="5738792" y="890090"/>
            <a:ext cx="3392424" cy="2468880"/>
          </a:xfrm>
          <a:prstGeom prst="rect">
            <a:avLst/>
          </a:prstGeom>
        </p:spPr>
      </p:pic>
      <p:pic>
        <p:nvPicPr>
          <p:cNvPr id="19" name="Picture 18" descr="p2.c.jpg"/>
          <p:cNvPicPr>
            <a:picLocks/>
          </p:cNvPicPr>
          <p:nvPr/>
        </p:nvPicPr>
        <p:blipFill>
          <a:blip r:embed="rId6"/>
          <a:srcRect l="2301" t="12549" r="8788" b="4938"/>
          <a:stretch>
            <a:fillRect/>
          </a:stretch>
        </p:blipFill>
        <p:spPr>
          <a:xfrm>
            <a:off x="1099035" y="4212139"/>
            <a:ext cx="3392424" cy="2468880"/>
          </a:xfrm>
          <a:prstGeom prst="rect">
            <a:avLst/>
          </a:prstGeom>
        </p:spPr>
      </p:pic>
      <p:pic>
        <p:nvPicPr>
          <p:cNvPr id="20" name="Picture 19" descr="p2.d.jpg"/>
          <p:cNvPicPr>
            <a:picLocks/>
          </p:cNvPicPr>
          <p:nvPr/>
        </p:nvPicPr>
        <p:blipFill>
          <a:blip r:embed="rId7"/>
          <a:srcRect t="12549" r="8788" b="4938"/>
          <a:stretch>
            <a:fillRect/>
          </a:stretch>
        </p:blipFill>
        <p:spPr>
          <a:xfrm>
            <a:off x="5723491" y="4212139"/>
            <a:ext cx="3392424" cy="2468880"/>
          </a:xfrm>
          <a:prstGeom prst="rect">
            <a:avLst/>
          </a:prstGeom>
        </p:spPr>
      </p:pic>
      <p:pic>
        <p:nvPicPr>
          <p:cNvPr id="21" name="Picture 20" descr="snap.a.tga"/>
          <p:cNvPicPr>
            <a:picLocks noChangeAspect="1"/>
          </p:cNvPicPr>
          <p:nvPr/>
        </p:nvPicPr>
        <p:blipFill>
          <a:blip r:embed="rId8"/>
          <a:srcRect l="33589" t="285" r="28623"/>
          <a:stretch>
            <a:fillRect/>
          </a:stretch>
        </p:blipFill>
        <p:spPr>
          <a:xfrm>
            <a:off x="47808" y="1498989"/>
            <a:ext cx="1035926" cy="1426616"/>
          </a:xfrm>
          <a:prstGeom prst="rect">
            <a:avLst/>
          </a:prstGeom>
        </p:spPr>
      </p:pic>
      <p:pic>
        <p:nvPicPr>
          <p:cNvPr id="22" name="Picture 21" descr="snap.b.tga"/>
          <p:cNvPicPr>
            <a:picLocks noChangeAspect="1"/>
          </p:cNvPicPr>
          <p:nvPr/>
        </p:nvPicPr>
        <p:blipFill>
          <a:blip r:embed="rId9"/>
          <a:srcRect l="23577" r="29269"/>
          <a:stretch>
            <a:fillRect/>
          </a:stretch>
        </p:blipFill>
        <p:spPr>
          <a:xfrm>
            <a:off x="4578308" y="1498989"/>
            <a:ext cx="1255631" cy="1404232"/>
          </a:xfrm>
          <a:prstGeom prst="rect">
            <a:avLst/>
          </a:prstGeom>
        </p:spPr>
      </p:pic>
      <p:pic>
        <p:nvPicPr>
          <p:cNvPr id="23" name="Picture 22" descr="snap.c.tga"/>
          <p:cNvPicPr>
            <a:picLocks noChangeAspect="1"/>
          </p:cNvPicPr>
          <p:nvPr/>
        </p:nvPicPr>
        <p:blipFill>
          <a:blip r:embed="rId10"/>
          <a:srcRect l="27614" t="800" r="33019" b="4424"/>
          <a:stretch>
            <a:fillRect/>
          </a:stretch>
        </p:blipFill>
        <p:spPr>
          <a:xfrm>
            <a:off x="47808" y="4865239"/>
            <a:ext cx="1061791" cy="1348045"/>
          </a:xfrm>
          <a:prstGeom prst="rect">
            <a:avLst/>
          </a:prstGeom>
        </p:spPr>
      </p:pic>
      <p:pic>
        <p:nvPicPr>
          <p:cNvPr id="24" name="Picture 23" descr="snap.d.tga"/>
          <p:cNvPicPr>
            <a:picLocks noChangeAspect="1"/>
          </p:cNvPicPr>
          <p:nvPr/>
        </p:nvPicPr>
        <p:blipFill>
          <a:blip r:embed="rId11"/>
          <a:srcRect l="30359" t="4615" r="34282" b="5036"/>
          <a:stretch>
            <a:fillRect/>
          </a:stretch>
        </p:blipFill>
        <p:spPr>
          <a:xfrm>
            <a:off x="4654813" y="4865239"/>
            <a:ext cx="1145183" cy="154309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10324" y="1129657"/>
            <a:ext cx="36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A</a:t>
            </a:r>
            <a:endParaRPr lang="en-US" dirty="0">
              <a:latin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0324" y="4485521"/>
            <a:ext cx="36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B</a:t>
            </a:r>
            <a:endParaRPr lang="en-US" dirty="0">
              <a:latin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66726" y="1129657"/>
            <a:ext cx="36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C</a:t>
            </a:r>
            <a:endParaRPr lang="en-US" dirty="0">
              <a:latin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66726" y="4485521"/>
            <a:ext cx="36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D</a:t>
            </a:r>
            <a:endParaRPr lang="en-US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Results from the simulations of the two orientations agree well with what would be expected based on the </a:t>
            </a:r>
            <a:r>
              <a:rPr lang="en-US" dirty="0" err="1" smtClean="0"/>
              <a:t>steric</a:t>
            </a:r>
            <a:r>
              <a:rPr lang="en-US" dirty="0" smtClean="0"/>
              <a:t> hindrance model</a:t>
            </a:r>
          </a:p>
          <a:p>
            <a:r>
              <a:rPr lang="en-US" dirty="0" smtClean="0"/>
              <a:t>A two wave structure is observed for shocks normal to (100) while only a single wave is evident for shocks propagating normal to (001)</a:t>
            </a:r>
          </a:p>
          <a:p>
            <a:r>
              <a:rPr lang="en-US" dirty="0" smtClean="0"/>
              <a:t>Results from a quasi-2D simulation showed evidence for different types of deformation for shocks normal to (100)</a:t>
            </a:r>
          </a:p>
          <a:p>
            <a:pPr lvl="1"/>
            <a:r>
              <a:rPr lang="en-US" dirty="0" smtClean="0"/>
              <a:t>full dislocations</a:t>
            </a:r>
          </a:p>
          <a:p>
            <a:pPr lvl="1"/>
            <a:r>
              <a:rPr lang="en-US" dirty="0" smtClean="0"/>
              <a:t>stacking faults</a:t>
            </a:r>
          </a:p>
          <a:p>
            <a:pPr lvl="1"/>
            <a:r>
              <a:rPr lang="en-US" dirty="0" smtClean="0"/>
              <a:t>mass plastic flow</a:t>
            </a:r>
          </a:p>
          <a:p>
            <a:r>
              <a:rPr lang="en-US" dirty="0" smtClean="0"/>
              <a:t>The elastic and plastic waves result in loss of rotational order in the system which is partially recovered by dislocations and stacking faults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779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21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Jerry Dick observed an initiation anisotropy in PETN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sensitive – [110] and [001]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insensitive – all other directions studied</a:t>
            </a:r>
          </a:p>
          <a:p>
            <a:endParaRPr lang="en-US" dirty="0" smtClean="0"/>
          </a:p>
          <a:p>
            <a:r>
              <a:rPr lang="en-US" i="1" dirty="0" err="1" smtClean="0"/>
              <a:t>Steric</a:t>
            </a:r>
            <a:r>
              <a:rPr lang="en-US" i="1" dirty="0" smtClean="0"/>
              <a:t> hindrance model</a:t>
            </a:r>
            <a:r>
              <a:rPr lang="en-US" i="1" baseline="30000" dirty="0" smtClean="0"/>
              <a:t>1-3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seek to characterize the mechanisms of inelastic deformation on the atomic level by using molecular dynamics</a:t>
            </a:r>
          </a:p>
          <a:p>
            <a:pPr lvl="1"/>
            <a:r>
              <a:rPr lang="en-US" dirty="0" smtClean="0"/>
              <a:t>Used the non-</a:t>
            </a:r>
            <a:r>
              <a:rPr lang="en-US" dirty="0" err="1" smtClean="0"/>
              <a:t>polarizable</a:t>
            </a:r>
            <a:r>
              <a:rPr lang="en-US" dirty="0" smtClean="0"/>
              <a:t> force field for alkyl nitrates developed by Borodin </a:t>
            </a:r>
            <a:r>
              <a:rPr lang="en-US" i="1" dirty="0" smtClean="0"/>
              <a:t>et al.</a:t>
            </a:r>
            <a:r>
              <a:rPr lang="en-US" i="1" baseline="30000" dirty="0" smtClean="0"/>
              <a:t>4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8885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1.   Dick, J. J. </a:t>
            </a:r>
            <a:r>
              <a:rPr lang="en-US" sz="1200" i="1" dirty="0" smtClean="0">
                <a:latin typeface="Times New Roman"/>
                <a:cs typeface="Times New Roman"/>
              </a:rPr>
              <a:t>Appl. Phys. </a:t>
            </a:r>
            <a:r>
              <a:rPr lang="en-US" sz="1200" i="1" dirty="0" err="1" smtClean="0">
                <a:latin typeface="Times New Roman"/>
                <a:cs typeface="Times New Roman"/>
              </a:rPr>
              <a:t>Lett</a:t>
            </a:r>
            <a:r>
              <a:rPr lang="en-US" sz="1200" i="1" dirty="0" smtClean="0">
                <a:latin typeface="Times New Roman"/>
                <a:cs typeface="Times New Roman"/>
              </a:rPr>
              <a:t>.  </a:t>
            </a:r>
            <a:r>
              <a:rPr lang="en-US" sz="1200" b="1" dirty="0" smtClean="0">
                <a:latin typeface="Times New Roman"/>
                <a:cs typeface="Times New Roman"/>
              </a:rPr>
              <a:t>1984</a:t>
            </a:r>
            <a:r>
              <a:rPr lang="en-US" sz="1200" dirty="0" smtClean="0">
                <a:latin typeface="Times New Roman"/>
                <a:cs typeface="Times New Roman"/>
              </a:rPr>
              <a:t>, 44, 859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2.   Dick, J. J.; </a:t>
            </a:r>
            <a:r>
              <a:rPr lang="en-US" sz="1200" dirty="0" err="1" smtClean="0">
                <a:latin typeface="Times New Roman"/>
                <a:cs typeface="Times New Roman"/>
              </a:rPr>
              <a:t>Mulford</a:t>
            </a:r>
            <a:r>
              <a:rPr lang="en-US" sz="1200" dirty="0" smtClean="0">
                <a:latin typeface="Times New Roman"/>
                <a:cs typeface="Times New Roman"/>
              </a:rPr>
              <a:t>, R. N.; Spencer, W. J.; Pettit, D. R.; Garcia, E.; Shaw, D. C. </a:t>
            </a:r>
            <a:r>
              <a:rPr lang="en-US" sz="1200" i="1" dirty="0" smtClean="0">
                <a:latin typeface="Times New Roman"/>
                <a:cs typeface="Times New Roman"/>
              </a:rPr>
              <a:t>J. Appl. Phys.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b="1" dirty="0" smtClean="0">
                <a:latin typeface="Times New Roman"/>
                <a:cs typeface="Times New Roman"/>
              </a:rPr>
              <a:t>1991</a:t>
            </a:r>
            <a:r>
              <a:rPr lang="en-US" sz="1200" dirty="0" smtClean="0">
                <a:latin typeface="Times New Roman"/>
                <a:cs typeface="Times New Roman"/>
              </a:rPr>
              <a:t>, 70, 3572</a:t>
            </a:r>
          </a:p>
          <a:p>
            <a:pPr marL="228600" indent="-228600">
              <a:buAutoNum type="arabicPeriod" startAt="3"/>
            </a:pPr>
            <a:r>
              <a:rPr lang="en-US" sz="1200" dirty="0" smtClean="0">
                <a:latin typeface="Times New Roman"/>
                <a:cs typeface="Times New Roman"/>
              </a:rPr>
              <a:t>Dick, J. J.; Ritchie, J. P. </a:t>
            </a:r>
            <a:r>
              <a:rPr lang="en-US" sz="1200" i="1" dirty="0" smtClean="0">
                <a:latin typeface="Times New Roman"/>
                <a:cs typeface="Times New Roman"/>
              </a:rPr>
              <a:t>J. Appl. Phys.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b="1" dirty="0" smtClean="0">
                <a:latin typeface="Times New Roman"/>
                <a:cs typeface="Times New Roman"/>
              </a:rPr>
              <a:t>1994</a:t>
            </a:r>
            <a:r>
              <a:rPr lang="en-US" sz="1200" dirty="0" smtClean="0">
                <a:latin typeface="Times New Roman"/>
                <a:cs typeface="Times New Roman"/>
              </a:rPr>
              <a:t>, 76, 2726</a:t>
            </a:r>
          </a:p>
          <a:p>
            <a:pPr marL="228600" indent="-228600">
              <a:buAutoNum type="arabicPeriod" startAt="3"/>
            </a:pPr>
            <a:r>
              <a:rPr lang="en-US" sz="1200" dirty="0" smtClean="0">
                <a:latin typeface="Times New Roman"/>
                <a:cs typeface="Times New Roman"/>
              </a:rPr>
              <a:t>Borodin, O.; Smith, G. D.; Sewell, T. D.; </a:t>
            </a:r>
            <a:r>
              <a:rPr lang="en-US" sz="1200" dirty="0" err="1" smtClean="0">
                <a:latin typeface="Times New Roman"/>
                <a:cs typeface="Times New Roman"/>
              </a:rPr>
              <a:t>Bedrov</a:t>
            </a:r>
            <a:r>
              <a:rPr lang="en-US" sz="1200" dirty="0" smtClean="0">
                <a:latin typeface="Times New Roman"/>
                <a:cs typeface="Times New Roman"/>
              </a:rPr>
              <a:t>, D. </a:t>
            </a:r>
            <a:r>
              <a:rPr lang="en-US" sz="1200" i="1" dirty="0" smtClean="0">
                <a:latin typeface="Times New Roman"/>
                <a:cs typeface="Times New Roman"/>
              </a:rPr>
              <a:t>J. Phys. Chem. B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b="1" dirty="0" smtClean="0">
                <a:latin typeface="Times New Roman"/>
                <a:cs typeface="Times New Roman"/>
              </a:rPr>
              <a:t>2008</a:t>
            </a:r>
            <a:r>
              <a:rPr lang="en-US" sz="1200" dirty="0" smtClean="0">
                <a:latin typeface="Times New Roman"/>
                <a:cs typeface="Times New Roman"/>
              </a:rPr>
              <a:t>, 112, 734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408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Simulation Details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33" y="568135"/>
            <a:ext cx="8582354" cy="10360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162" dirty="0" smtClean="0"/>
              <a:t>Two orientations</a:t>
            </a:r>
          </a:p>
          <a:p>
            <a:pPr lvl="1">
              <a:buFont typeface="Wingdings" charset="2"/>
              <a:buChar char="§"/>
            </a:pPr>
            <a:r>
              <a:rPr lang="en-US" sz="2162" dirty="0" smtClean="0"/>
              <a:t>normal to (001) – sensitive, 20</a:t>
            </a:r>
            <a:r>
              <a:rPr lang="en-US" sz="2162" i="1" dirty="0" smtClean="0"/>
              <a:t>a</a:t>
            </a:r>
            <a:r>
              <a:rPr lang="en-US" sz="2162" dirty="0" smtClean="0"/>
              <a:t> × 20</a:t>
            </a:r>
            <a:r>
              <a:rPr lang="en-US" sz="2162" i="1" dirty="0" smtClean="0"/>
              <a:t>b</a:t>
            </a:r>
            <a:r>
              <a:rPr lang="en-US" sz="2162" dirty="0" smtClean="0"/>
              <a:t> × 120</a:t>
            </a:r>
            <a:r>
              <a:rPr lang="en-US" sz="2162" i="1" dirty="0" smtClean="0"/>
              <a:t>c</a:t>
            </a:r>
          </a:p>
          <a:p>
            <a:pPr lvl="1">
              <a:buFont typeface="Wingdings" charset="2"/>
              <a:buChar char="§"/>
            </a:pPr>
            <a:r>
              <a:rPr lang="en-US" sz="2162" dirty="0" smtClean="0"/>
              <a:t>normal to (100) –insensitive, 120</a:t>
            </a:r>
            <a:r>
              <a:rPr lang="en-US" sz="2162" i="1" dirty="0" smtClean="0"/>
              <a:t>a</a:t>
            </a:r>
            <a:r>
              <a:rPr lang="en-US" sz="2162" dirty="0" smtClean="0"/>
              <a:t> × 20</a:t>
            </a:r>
            <a:r>
              <a:rPr lang="en-US" sz="2162" i="1" dirty="0" smtClean="0"/>
              <a:t>b</a:t>
            </a:r>
            <a:r>
              <a:rPr lang="en-US" sz="2162" dirty="0" smtClean="0"/>
              <a:t> × 20</a:t>
            </a:r>
            <a:r>
              <a:rPr lang="en-US" sz="2162" i="1" dirty="0" smtClean="0"/>
              <a:t>c</a:t>
            </a:r>
            <a:r>
              <a:rPr lang="en-US" sz="2162" dirty="0" smtClean="0"/>
              <a:t> and</a:t>
            </a:r>
            <a:r>
              <a:rPr lang="en-US" sz="2162" i="1" dirty="0" smtClean="0"/>
              <a:t> </a:t>
            </a:r>
            <a:r>
              <a:rPr lang="en-US" sz="2162" dirty="0" smtClean="0"/>
              <a:t>120</a:t>
            </a:r>
            <a:r>
              <a:rPr lang="en-US" sz="2162" i="1" dirty="0" smtClean="0"/>
              <a:t>a</a:t>
            </a:r>
            <a:r>
              <a:rPr lang="en-US" sz="2162" dirty="0" smtClean="0"/>
              <a:t> × 120</a:t>
            </a:r>
            <a:r>
              <a:rPr lang="en-US" sz="2162" i="1" dirty="0" smtClean="0"/>
              <a:t>b</a:t>
            </a:r>
            <a:r>
              <a:rPr lang="en-US" sz="2162" dirty="0" smtClean="0"/>
              <a:t> × 6</a:t>
            </a:r>
            <a:r>
              <a:rPr lang="en-US" sz="2162" i="1" dirty="0" smtClean="0"/>
              <a:t>c</a:t>
            </a:r>
            <a:endParaRPr lang="en-US" sz="2162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6512" y="1924449"/>
            <a:ext cx="7854008" cy="11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NVE – 5</a:t>
            </a:r>
            <a:r>
              <a:rPr kumimoji="0" lang="en-US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ps</a:t>
            </a:r>
            <a:endParaRPr kumimoji="0" lang="en-US" sz="7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7200" baseline="0" dirty="0" smtClean="0">
                <a:latin typeface="Times New Roman"/>
              </a:rPr>
              <a:t>full</a:t>
            </a:r>
            <a:r>
              <a:rPr lang="en-US" sz="7200" dirty="0" smtClean="0">
                <a:latin typeface="Times New Roman"/>
              </a:rPr>
              <a:t> velocity scaling to T = 298 K every 10 </a:t>
            </a:r>
            <a:r>
              <a:rPr lang="en-US" sz="7200" dirty="0" err="1" smtClean="0">
                <a:latin typeface="Times New Roman"/>
              </a:rPr>
              <a:t>fs</a:t>
            </a:r>
            <a:r>
              <a:rPr lang="en-US" sz="7200" dirty="0" smtClean="0">
                <a:latin typeface="Times New Roman"/>
              </a:rPr>
              <a:t> with velocities randomly re-selected from a Maxwell distribution every 1 </a:t>
            </a:r>
            <a:r>
              <a:rPr lang="en-US" sz="7200" dirty="0" err="1" smtClean="0">
                <a:latin typeface="Times New Roman"/>
              </a:rPr>
              <a:t>ps</a:t>
            </a:r>
            <a:endParaRPr kumimoji="0" lang="en-US" sz="7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7200" dirty="0" smtClean="0">
                <a:latin typeface="Times New Roman"/>
              </a:rPr>
              <a:t>NVT – 20 </a:t>
            </a:r>
            <a:r>
              <a:rPr lang="en-US" sz="7200" dirty="0" err="1" smtClean="0">
                <a:latin typeface="Times New Roman"/>
              </a:rPr>
              <a:t>ps</a:t>
            </a:r>
            <a:r>
              <a:rPr lang="en-US" sz="7200" dirty="0" smtClean="0">
                <a:latin typeface="Times New Roman"/>
              </a:rPr>
              <a:t>, T = 298 K</a:t>
            </a:r>
          </a:p>
          <a:p>
            <a:pPr marL="800100" lvl="1" indent="-342900">
              <a:spcBef>
                <a:spcPct val="20000"/>
              </a:spcBef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833" y="1524339"/>
            <a:ext cx="1949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</a:rPr>
              <a:t>Equilibration</a:t>
            </a:r>
            <a:endParaRPr lang="en-US" sz="2000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833" y="3151037"/>
            <a:ext cx="10583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</a:rPr>
              <a:t>Shock</a:t>
            </a:r>
            <a:endParaRPr lang="en-US" sz="2000" dirty="0">
              <a:latin typeface="Times New Roman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6512" y="3449126"/>
            <a:ext cx="3167209" cy="8113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NVE –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0.1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timestep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</a:pPr>
            <a:r>
              <a:rPr lang="en-US" baseline="0" dirty="0" smtClean="0">
                <a:latin typeface="Times New Roman"/>
              </a:rPr>
              <a:t>|</a:t>
            </a:r>
            <a:r>
              <a:rPr lang="en-US" dirty="0" smtClean="0">
                <a:latin typeface="Times New Roman"/>
              </a:rPr>
              <a:t>U</a:t>
            </a:r>
            <a:r>
              <a:rPr lang="en-US" baseline="-25000" dirty="0" smtClean="0">
                <a:latin typeface="Times New Roman"/>
              </a:rPr>
              <a:t>p</a:t>
            </a:r>
            <a:r>
              <a:rPr lang="en-US" dirty="0" smtClean="0">
                <a:latin typeface="Times New Roman"/>
              </a:rPr>
              <a:t>| = 1.00 km/</a:t>
            </a:r>
            <a:r>
              <a:rPr lang="en-US" dirty="0" err="1" smtClean="0">
                <a:latin typeface="Times New Roman"/>
              </a:rPr>
              <a:t>s</a:t>
            </a:r>
            <a:endParaRPr lang="en-US" dirty="0" smtClean="0">
              <a:latin typeface="Times New Roman"/>
            </a:endParaRP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</a:t>
            </a:r>
            <a:r>
              <a:rPr kumimoji="0" lang="en-US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shock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≈ 9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GPa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1" name="Picture 10" descr="snap.100.midshock.tga"/>
          <p:cNvPicPr>
            <a:picLocks noChangeAspect="1"/>
          </p:cNvPicPr>
          <p:nvPr/>
        </p:nvPicPr>
        <p:blipFill>
          <a:blip r:embed="rId2"/>
          <a:srcRect l="5000" t="29889" r="5000" b="32661"/>
          <a:stretch>
            <a:fillRect/>
          </a:stretch>
        </p:blipFill>
        <p:spPr>
          <a:xfrm>
            <a:off x="497587" y="4489652"/>
            <a:ext cx="8229600" cy="189567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16200000" flipH="1">
            <a:off x="43717" y="5420777"/>
            <a:ext cx="1895670" cy="33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3954218" y="5420776"/>
            <a:ext cx="1895670" cy="33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4833" y="6271170"/>
            <a:ext cx="105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Piston</a:t>
            </a:r>
            <a:endParaRPr lang="en-US" dirty="0">
              <a:latin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4514" y="6271170"/>
            <a:ext cx="180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Shocked Material</a:t>
            </a:r>
            <a:endParaRPr lang="en-US" dirty="0">
              <a:latin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7092" y="6271170"/>
            <a:ext cx="235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</a:rPr>
              <a:t>Unshocked</a:t>
            </a:r>
            <a:r>
              <a:rPr lang="en-US" dirty="0" smtClean="0">
                <a:latin typeface="Times New Roman"/>
              </a:rPr>
              <a:t> material</a:t>
            </a:r>
            <a:endParaRPr lang="en-US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Relative Nearest Neighbor Molecular Displacements</a:t>
            </a:r>
            <a:r>
              <a:rPr lang="en-US" baseline="30000" dirty="0" smtClean="0"/>
              <a:t>1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79413" y="1011609"/>
          <a:ext cx="2992437" cy="747713"/>
        </p:xfrm>
        <a:graphic>
          <a:graphicData uri="http://schemas.openxmlformats.org/presentationml/2006/ole">
            <p:oleObj spid="_x0000_s16386" name="Equation" r:id="rId3" imgW="1574800" imgH="3937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2284" y="1112991"/>
            <a:ext cx="414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Allows for an atomic level view of elastic and inelastic displacements in a material</a:t>
            </a:r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730" y="1841962"/>
            <a:ext cx="238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Shock normal to (100)</a:t>
            </a:r>
            <a:endParaRPr lang="en-US" dirty="0"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6696" y="1841962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Shock normal to (001)</a:t>
            </a:r>
            <a:endParaRPr lang="en-US" dirty="0">
              <a:latin typeface="Times New Roman"/>
            </a:endParaRPr>
          </a:p>
        </p:txBody>
      </p:sp>
      <p:pic>
        <p:nvPicPr>
          <p:cNvPr id="12" name="Picture 11" descr="cheney.120x20x20.jpg"/>
          <p:cNvPicPr>
            <a:picLocks noChangeAspect="1"/>
          </p:cNvPicPr>
          <p:nvPr/>
        </p:nvPicPr>
        <p:blipFill>
          <a:blip r:embed="rId4"/>
          <a:srcRect t="12748" r="31822" b="3548"/>
          <a:stretch>
            <a:fillRect/>
          </a:stretch>
        </p:blipFill>
        <p:spPr>
          <a:xfrm>
            <a:off x="134470" y="2182096"/>
            <a:ext cx="4489377" cy="4259047"/>
          </a:xfrm>
          <a:prstGeom prst="rect">
            <a:avLst/>
          </a:prstGeom>
        </p:spPr>
      </p:pic>
      <p:pic>
        <p:nvPicPr>
          <p:cNvPr id="13" name="Picture 12" descr="cheney.20x20x120.jpg"/>
          <p:cNvPicPr>
            <a:picLocks noChangeAspect="1"/>
          </p:cNvPicPr>
          <p:nvPr/>
        </p:nvPicPr>
        <p:blipFill>
          <a:blip r:embed="rId5"/>
          <a:srcRect t="12026" r="31450" b="3548"/>
          <a:stretch>
            <a:fillRect/>
          </a:stretch>
        </p:blipFill>
        <p:spPr>
          <a:xfrm>
            <a:off x="4725945" y="2182095"/>
            <a:ext cx="4475274" cy="4259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470" y="6441143"/>
            <a:ext cx="9009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1. Jaramillo, E.; Sewell, T. D.; Strachan, A. </a:t>
            </a:r>
            <a:r>
              <a:rPr lang="en-US" sz="1200" i="1" dirty="0" smtClean="0">
                <a:latin typeface="Times New Roman"/>
                <a:cs typeface="Times New Roman"/>
              </a:rPr>
              <a:t>Physical Review B </a:t>
            </a:r>
            <a:r>
              <a:rPr lang="en-US" sz="1200" b="1" dirty="0" smtClean="0">
                <a:latin typeface="Times New Roman"/>
                <a:cs typeface="Times New Roman"/>
              </a:rPr>
              <a:t>2007</a:t>
            </a:r>
            <a:r>
              <a:rPr lang="en-US" sz="1200" dirty="0" smtClean="0">
                <a:latin typeface="Times New Roman"/>
                <a:cs typeface="Times New Roman"/>
              </a:rPr>
              <a:t>, 76 064112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9787"/>
            <a:ext cx="8229600" cy="1143000"/>
          </a:xfrm>
        </p:spPr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3213"/>
            <a:ext cx="8229600" cy="11804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/>
              <a:t>Separated into translational (intermolecular) and rotational-</a:t>
            </a:r>
            <a:r>
              <a:rPr lang="en-US" sz="2600" dirty="0" err="1" smtClean="0"/>
              <a:t>vibrational</a:t>
            </a:r>
            <a:r>
              <a:rPr lang="en-US" sz="2600" dirty="0" smtClean="0"/>
              <a:t> (intramolecular) components</a:t>
            </a:r>
            <a:endParaRPr lang="en-US" sz="2600" dirty="0"/>
          </a:p>
        </p:txBody>
      </p:sp>
      <p:pic>
        <p:nvPicPr>
          <p:cNvPr id="4" name="Picture 3" descr="intertemp.100.jpg"/>
          <p:cNvPicPr>
            <a:picLocks noChangeAspect="1"/>
          </p:cNvPicPr>
          <p:nvPr/>
        </p:nvPicPr>
        <p:blipFill>
          <a:blip r:embed="rId2"/>
          <a:srcRect l="3636" t="14132" r="10128" b="7574"/>
          <a:stretch>
            <a:fillRect/>
          </a:stretch>
        </p:blipFill>
        <p:spPr>
          <a:xfrm>
            <a:off x="0" y="3208291"/>
            <a:ext cx="4572000" cy="3207570"/>
          </a:xfrm>
          <a:prstGeom prst="rect">
            <a:avLst/>
          </a:prstGeom>
        </p:spPr>
      </p:pic>
      <p:pic>
        <p:nvPicPr>
          <p:cNvPr id="5" name="Picture 4" descr="intertemp.001.jpg"/>
          <p:cNvPicPr>
            <a:picLocks noChangeAspect="1"/>
          </p:cNvPicPr>
          <p:nvPr/>
        </p:nvPicPr>
        <p:blipFill>
          <a:blip r:embed="rId3"/>
          <a:srcRect l="3636" t="13970" r="10253" b="7574"/>
          <a:stretch>
            <a:fillRect/>
          </a:stretch>
        </p:blipFill>
        <p:spPr>
          <a:xfrm>
            <a:off x="4529335" y="3197223"/>
            <a:ext cx="4571612" cy="3218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338602"/>
            <a:ext cx="334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Shock normal to (100)</a:t>
            </a:r>
            <a:endParaRPr lang="en-US" dirty="0"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3730" y="6338602"/>
            <a:ext cx="334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Shock normal to (001)</a:t>
            </a:r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628746"/>
            <a:ext cx="307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</a:rPr>
              <a:t>Intermolecular Temperature</a:t>
            </a:r>
            <a:endParaRPr lang="en-US" sz="20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5959"/>
            <a:ext cx="8229600" cy="1143000"/>
          </a:xfrm>
        </p:spPr>
        <p:txBody>
          <a:bodyPr/>
          <a:lstStyle/>
          <a:p>
            <a:r>
              <a:rPr lang="en-US" dirty="0" smtClean="0"/>
              <a:t>Quasi-2D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435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Attempt to study in more detail the mechanisms of inelastic deformation observed for shocks propagating along the insensitive [100] orientation</a:t>
            </a:r>
          </a:p>
          <a:p>
            <a:endParaRPr lang="en-US" dirty="0" smtClean="0"/>
          </a:p>
          <a:p>
            <a:r>
              <a:rPr lang="en-US" dirty="0" smtClean="0"/>
              <a:t>Simulation cell – 120a × 120b × 6c</a:t>
            </a:r>
          </a:p>
          <a:p>
            <a:endParaRPr lang="en-US" dirty="0" smtClean="0"/>
          </a:p>
          <a:p>
            <a:r>
              <a:rPr lang="en-US" dirty="0" smtClean="0"/>
              <a:t>The methods used in previous simulations were also used for this simulation until the time of maximum compression (22 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Shock Front Absorbing Boundary Conditions (SFABCs)</a:t>
            </a:r>
            <a:r>
              <a:rPr lang="en-US" baseline="30000" dirty="0" smtClean="0"/>
              <a:t>1</a:t>
            </a:r>
            <a:r>
              <a:rPr lang="en-US" dirty="0" smtClean="0"/>
              <a:t> were applied at the time of maximum compression to extend the simulation time to 45 </a:t>
            </a:r>
            <a:r>
              <a:rPr lang="en-US" dirty="0" err="1" smtClean="0"/>
              <a:t>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7493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1.  </a:t>
            </a:r>
            <a:r>
              <a:rPr lang="en-US" sz="1200" dirty="0" err="1" smtClean="0">
                <a:latin typeface="Times New Roman"/>
                <a:cs typeface="Times New Roman"/>
              </a:rPr>
              <a:t>Cawkwell</a:t>
            </a:r>
            <a:r>
              <a:rPr lang="en-US" sz="1200" dirty="0" smtClean="0">
                <a:latin typeface="Times New Roman"/>
                <a:cs typeface="Times New Roman"/>
              </a:rPr>
              <a:t>, M. J.; Sewell, T. D.; </a:t>
            </a:r>
            <a:r>
              <a:rPr lang="en-US" sz="1200" dirty="0" err="1" smtClean="0">
                <a:latin typeface="Times New Roman"/>
                <a:cs typeface="Times New Roman"/>
              </a:rPr>
              <a:t>Zheng</a:t>
            </a:r>
            <a:r>
              <a:rPr lang="en-US" sz="1200" dirty="0" smtClean="0">
                <a:latin typeface="Times New Roman"/>
                <a:cs typeface="Times New Roman"/>
              </a:rPr>
              <a:t>, L.; Thompson, D. L. </a:t>
            </a:r>
            <a:r>
              <a:rPr lang="en-US" sz="1200" i="1" dirty="0" smtClean="0">
                <a:latin typeface="Times New Roman"/>
                <a:cs typeface="Times New Roman"/>
              </a:rPr>
              <a:t>Physical Review B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b="1" dirty="0" smtClean="0">
                <a:latin typeface="Times New Roman"/>
                <a:cs typeface="Times New Roman"/>
              </a:rPr>
              <a:t>2008</a:t>
            </a:r>
            <a:r>
              <a:rPr lang="en-US" sz="1200" dirty="0" smtClean="0">
                <a:latin typeface="Times New Roman"/>
                <a:cs typeface="Times New Roman"/>
              </a:rPr>
              <a:t> 78, 014107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27519" y="-289639"/>
            <a:ext cx="8229600" cy="1143000"/>
          </a:xfrm>
        </p:spPr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0373" y="668695"/>
            <a:ext cx="299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Intermolecular</a:t>
            </a:r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6411" y="4165890"/>
            <a:ext cx="168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</a:rPr>
              <a:t>Intramolecular</a:t>
            </a:r>
            <a:endParaRPr lang="en-US" dirty="0">
              <a:latin typeface="Times New Roman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092429" y="1038026"/>
          <a:ext cx="1762223" cy="1032413"/>
        </p:xfrm>
        <a:graphic>
          <a:graphicData uri="http://schemas.openxmlformats.org/presentationml/2006/ole">
            <p:oleObj spid="_x0000_s19458" name="Equation" r:id="rId3" imgW="1257300" imgH="7366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092430" y="2247899"/>
          <a:ext cx="2594880" cy="1011840"/>
        </p:xfrm>
        <a:graphic>
          <a:graphicData uri="http://schemas.openxmlformats.org/presentationml/2006/ole">
            <p:oleObj spid="_x0000_s19459" name="Equation" r:id="rId4" imgW="2019300" imgH="7874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383316" y="4706193"/>
          <a:ext cx="3097353" cy="759728"/>
        </p:xfrm>
        <a:graphic>
          <a:graphicData uri="http://schemas.openxmlformats.org/presentationml/2006/ole">
            <p:oleObj spid="_x0000_s19460" name="Equation" r:id="rId5" imgW="2019300" imgH="4953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383316" y="5661490"/>
          <a:ext cx="1810573" cy="1082611"/>
        </p:xfrm>
        <a:graphic>
          <a:graphicData uri="http://schemas.openxmlformats.org/presentationml/2006/ole">
            <p:oleObj spid="_x0000_s19461" name="Equation" r:id="rId6" imgW="1231900" imgH="736600" progId="Equation.3">
              <p:embed/>
            </p:oleObj>
          </a:graphicData>
        </a:graphic>
      </p:graphicFrame>
      <p:pic>
        <p:nvPicPr>
          <p:cNvPr id="14" name="Picture 13" descr="inter.2d.jpg"/>
          <p:cNvPicPr>
            <a:picLocks noChangeAspect="1"/>
          </p:cNvPicPr>
          <p:nvPr/>
        </p:nvPicPr>
        <p:blipFill>
          <a:blip r:embed="rId7"/>
          <a:srcRect t="9751" r="8788" b="3644"/>
          <a:stretch>
            <a:fillRect/>
          </a:stretch>
        </p:blipFill>
        <p:spPr>
          <a:xfrm>
            <a:off x="-108422" y="537158"/>
            <a:ext cx="4663331" cy="3421481"/>
          </a:xfrm>
          <a:prstGeom prst="rect">
            <a:avLst/>
          </a:prstGeom>
        </p:spPr>
      </p:pic>
      <p:pic>
        <p:nvPicPr>
          <p:cNvPr id="15" name="Picture 14" descr="intra.2d.jpg"/>
          <p:cNvPicPr>
            <a:picLocks noChangeAspect="1"/>
          </p:cNvPicPr>
          <p:nvPr/>
        </p:nvPicPr>
        <p:blipFill>
          <a:blip r:embed="rId8"/>
          <a:srcRect t="12443" r="8788" b="3644"/>
          <a:stretch>
            <a:fillRect/>
          </a:stretch>
        </p:blipFill>
        <p:spPr>
          <a:xfrm>
            <a:off x="4480669" y="3429000"/>
            <a:ext cx="4663331" cy="3315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819"/>
            <a:ext cx="8229600" cy="1143000"/>
          </a:xfrm>
        </p:spPr>
        <p:txBody>
          <a:bodyPr/>
          <a:lstStyle/>
          <a:p>
            <a:r>
              <a:rPr lang="en-US" dirty="0" smtClean="0"/>
              <a:t>Molecular Displacements</a:t>
            </a:r>
            <a:endParaRPr lang="en-US" dirty="0"/>
          </a:p>
        </p:txBody>
      </p:sp>
      <p:pic>
        <p:nvPicPr>
          <p:cNvPr id="4" name="Content Placeholder 3" descr="snap.2d.cheney.tga"/>
          <p:cNvPicPr>
            <a:picLocks noGrp="1" noChangeAspect="1"/>
          </p:cNvPicPr>
          <p:nvPr>
            <p:ph idx="1"/>
          </p:nvPr>
        </p:nvPicPr>
        <p:blipFill>
          <a:blip r:embed="rId2"/>
          <a:srcRect l="29237" t="5256" r="29611" b="3921"/>
          <a:stretch>
            <a:fillRect/>
          </a:stretch>
        </p:blipFill>
        <p:spPr>
          <a:xfrm>
            <a:off x="4356143" y="832690"/>
            <a:ext cx="4590105" cy="5607870"/>
          </a:xfrm>
        </p:spPr>
      </p:pic>
      <p:grpSp>
        <p:nvGrpSpPr>
          <p:cNvPr id="13" name="Group 12"/>
          <p:cNvGrpSpPr/>
          <p:nvPr/>
        </p:nvGrpSpPr>
        <p:grpSpPr>
          <a:xfrm>
            <a:off x="3716326" y="5347153"/>
            <a:ext cx="1949681" cy="1398543"/>
            <a:chOff x="4356142" y="5347153"/>
            <a:chExt cx="1949681" cy="1398543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690373" y="6527981"/>
              <a:ext cx="857860" cy="111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4278197" y="6126944"/>
              <a:ext cx="82435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514810" y="6314809"/>
              <a:ext cx="7910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Times New Roman"/>
                </a:rPr>
                <a:t>[100]</a:t>
              </a:r>
              <a:endParaRPr lang="en-US" sz="2200" dirty="0">
                <a:latin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56142" y="5347153"/>
              <a:ext cx="8801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Times New Roman"/>
                </a:rPr>
                <a:t>[010]</a:t>
              </a:r>
              <a:endParaRPr lang="en-US" sz="2200" dirty="0">
                <a:latin typeface="Times New Roman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 rot="5400000">
            <a:off x="6454994" y="5508378"/>
            <a:ext cx="370123" cy="15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6629707" y="5694236"/>
            <a:ext cx="43886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859642" y="5509173"/>
            <a:ext cx="371715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6628118" y="5311381"/>
            <a:ext cx="43886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37178" y="3091782"/>
            <a:ext cx="370123" cy="15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5611891" y="3277640"/>
            <a:ext cx="43886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841826" y="3092577"/>
            <a:ext cx="371715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5610302" y="2894785"/>
            <a:ext cx="43886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24420" y="3938414"/>
            <a:ext cx="370123" cy="15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6399133" y="4124272"/>
            <a:ext cx="43886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629068" y="3939209"/>
            <a:ext cx="371715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6397544" y="3741417"/>
            <a:ext cx="43886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6354536" y="3450768"/>
            <a:ext cx="370123" cy="15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6529249" y="3636626"/>
            <a:ext cx="43886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759184" y="3451563"/>
            <a:ext cx="371715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6527660" y="3253771"/>
            <a:ext cx="43886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93715" y="2887744"/>
            <a:ext cx="416587" cy="36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/>
              </a:rPr>
              <a:t>A</a:t>
            </a:r>
            <a:endParaRPr lang="en-US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68575" y="3277639"/>
            <a:ext cx="416587" cy="36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60281" y="3759834"/>
            <a:ext cx="416587" cy="36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/>
              </a:rPr>
              <a:t>D</a:t>
            </a:r>
            <a:endParaRPr lang="en-US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68575" y="5286001"/>
            <a:ext cx="416587" cy="36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/>
              </a:rPr>
              <a:t>C</a:t>
            </a:r>
          </a:p>
        </p:txBody>
      </p:sp>
      <p:sp>
        <p:nvSpPr>
          <p:cNvPr id="41" name="Oval 40"/>
          <p:cNvSpPr/>
          <p:nvPr/>
        </p:nvSpPr>
        <p:spPr>
          <a:xfrm>
            <a:off x="2030224" y="5663424"/>
            <a:ext cx="160581" cy="160592"/>
          </a:xfrm>
          <a:prstGeom prst="ellipse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032403" y="5989267"/>
            <a:ext cx="160581" cy="160592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90805" y="5531819"/>
            <a:ext cx="152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Inelastic</a:t>
            </a:r>
            <a:endParaRPr lang="en-US" dirty="0">
              <a:latin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90805" y="5846507"/>
            <a:ext cx="111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Elastic</a:t>
            </a:r>
            <a:endParaRPr lang="en-US" dirty="0">
              <a:latin typeface="Times New Roman"/>
            </a:endParaRPr>
          </a:p>
        </p:txBody>
      </p:sp>
      <p:pic>
        <p:nvPicPr>
          <p:cNvPr id="46" name="Picture 45" descr="cheney.2d.jpg"/>
          <p:cNvPicPr>
            <a:picLocks noChangeAspect="1"/>
          </p:cNvPicPr>
          <p:nvPr/>
        </p:nvPicPr>
        <p:blipFill>
          <a:blip r:embed="rId3"/>
          <a:srcRect t="12142" r="29431" b="2535"/>
          <a:stretch>
            <a:fillRect/>
          </a:stretch>
        </p:blipFill>
        <p:spPr>
          <a:xfrm>
            <a:off x="82147" y="915636"/>
            <a:ext cx="4221673" cy="394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Region A</a:t>
            </a:r>
            <a:endParaRPr lang="en-US" dirty="0"/>
          </a:p>
        </p:txBody>
      </p:sp>
      <p:pic>
        <p:nvPicPr>
          <p:cNvPr id="6" name="petnmv1.mpg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439080" y="660097"/>
            <a:ext cx="12458520" cy="63849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658</Words>
  <Application>Microsoft Macintosh PowerPoint</Application>
  <PresentationFormat>On-screen Show (4:3)</PresentationFormat>
  <Paragraphs>96</Paragraphs>
  <Slides>13</Slides>
  <Notes>0</Notes>
  <HiddenSlides>0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Inelastic Deformation in Shock Loaded PETN</vt:lpstr>
      <vt:lpstr>Background</vt:lpstr>
      <vt:lpstr>Simulation Details</vt:lpstr>
      <vt:lpstr>Relative Nearest Neighbor Molecular Displacements1</vt:lpstr>
      <vt:lpstr>Temperature</vt:lpstr>
      <vt:lpstr>Quasi-2D</vt:lpstr>
      <vt:lpstr>Temperature</vt:lpstr>
      <vt:lpstr>Molecular Displacements</vt:lpstr>
      <vt:lpstr>Region A</vt:lpstr>
      <vt:lpstr>Molecular Displacements</vt:lpstr>
      <vt:lpstr>Kinetic Energy (Temperature)</vt:lpstr>
      <vt:lpstr>Rotational Order</vt:lpstr>
      <vt:lpstr>Conclusions</vt:lpstr>
    </vt:vector>
  </TitlesOfParts>
  <Company>UMC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eason</dc:creator>
  <cp:lastModifiedBy>Reilly Eason</cp:lastModifiedBy>
  <cp:revision>96</cp:revision>
  <dcterms:created xsi:type="dcterms:W3CDTF">2011-08-09T16:54:16Z</dcterms:created>
  <dcterms:modified xsi:type="dcterms:W3CDTF">2011-08-09T16:56:00Z</dcterms:modified>
</cp:coreProperties>
</file>