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rawings/legacyDiagramText27.bin" ContentType="application/vnd.ms-office.legacyDiagramText"/>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drawings/legacyDiagramText16.bin" ContentType="application/vnd.ms-office.legacyDiagramText"/>
  <Override PartName="/ppt/drawings/legacyDiagramText34.bin" ContentType="application/vnd.ms-office.legacyDiagramTex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rawings/legacyDiagramText8.bin" ContentType="application/vnd.ms-office.legacyDiagramText"/>
  <Override PartName="/ppt/drawings/legacyDiagramText23.bin" ContentType="application/vnd.ms-office.legacyDiagramText"/>
  <Override PartName="/ppt/notesSlides/notesSlide12.xml" ContentType="application/vnd.openxmlformats-officedocument.presentationml.notesSlide+xml"/>
  <Override PartName="/ppt/notesSlides/notesSlide30.xml" ContentType="application/vnd.openxmlformats-officedocument.presentationml.notesSlide+xml"/>
  <Override PartName="/ppt/drawings/legacyDiagramText12.bin" ContentType="application/vnd.ms-office.legacyDiagramText"/>
  <Override PartName="/ppt/drawings/legacyDiagramText30.bin" ContentType="application/vnd.ms-office.legacyDiagramText"/>
  <Override PartName="/ppt/notesSlides/notesSlide7.xml" ContentType="application/vnd.openxmlformats-officedocument.presentationml.notesSlide+xml"/>
  <Override PartName="/ppt/drawings/legacyDiagramText4.bin" ContentType="application/vnd.ms-office.legacyDiagramTex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rawings/legacyDiagramText17.bin" ContentType="application/vnd.ms-office.legacyDiagramText"/>
  <Override PartName="/ppt/drawings/legacyDiagramText28.bin" ContentType="application/vnd.ms-office.legacyDiagramText"/>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rawings/legacyDiagramText35.bin" ContentType="application/vnd.ms-office.legacyDiagramText"/>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rawings/legacyDiagramText9.bin" ContentType="application/vnd.ms-office.legacyDiagramText"/>
  <Override PartName="/ppt/drawings/legacyDiagramText13.bin" ContentType="application/vnd.ms-office.legacyDiagramText"/>
  <Override PartName="/ppt/drawings/legacyDiagramText24.bin" ContentType="application/vnd.ms-office.legacyDiagramText"/>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drawings/legacyDiagramText20.bin" ContentType="application/vnd.ms-office.legacyDiagramText"/>
  <Override PartName="/ppt/drawings/legacyDiagramText31.bin" ContentType="application/vnd.ms-office.legacyDiagramText"/>
  <Default Extension="gif" ContentType="image/gif"/>
  <Override PartName="/ppt/slides/slide89.xml" ContentType="application/vnd.openxmlformats-officedocument.presentationml.slide+xml"/>
  <Override PartName="/ppt/drawings/legacyDiagramText5.bin" ContentType="application/vnd.ms-office.legacyDiagramText"/>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rawings/legacyDiagramText1.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drawings/legacyDiagramText29.bin" ContentType="application/vnd.ms-office.legacyDiagramText"/>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drawings/legacyDiagramText18.bin" ContentType="application/vnd.ms-office.legacyDiagramText"/>
  <Override PartName="/ppt/drawings/legacyDiagramText36.bin" ContentType="application/vnd.ms-office.legacyDiagramText"/>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rawings/legacyDiagramText25.bin" ContentType="application/vnd.ms-office.legacyDiagramText"/>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rawings/legacyDiagramText14.bin" ContentType="application/vnd.ms-office.legacyDiagramText"/>
  <Override PartName="/ppt/drawings/legacyDiagramText32.bin" ContentType="application/vnd.ms-office.legacyDiagramText"/>
  <Override PartName="/ppt/notesSlides/notesSlide9.xml" ContentType="application/vnd.openxmlformats-officedocument.presentationml.notesSlide+xml"/>
  <Override PartName="/ppt/notesSlides/notesSlide21.xml" ContentType="application/vnd.openxmlformats-officedocument.presentationml.notesSlide+xml"/>
  <Override PartName="/ppt/drawings/legacyDiagramText6.bin" ContentType="application/vnd.ms-office.legacyDiagramText"/>
  <Override PartName="/ppt/drawings/legacyDiagramText21.bin" ContentType="application/vnd.ms-office.legacyDiagramText"/>
  <Override PartName="/ppt/slides/slide79.xml" ContentType="application/vnd.openxmlformats-officedocument.presentationml.slide+xml"/>
  <Override PartName="/ppt/notesSlides/notesSlide10.xml" ContentType="application/vnd.openxmlformats-officedocument.presentationml.notesSlide+xml"/>
  <Override PartName="/ppt/drawings/legacyDiagramText10.bin" ContentType="application/vnd.ms-office.legacyDiagramText"/>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rawings/legacyDiagramText2.bin" ContentType="application/vnd.ms-office.legacyDiagramText"/>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legacyDiagramText19.bin" ContentType="application/vnd.ms-office.legacyDiagramText"/>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rawings/legacyDiagramText15.bin" ContentType="application/vnd.ms-office.legacyDiagramText"/>
  <Override PartName="/ppt/drawings/legacyDiagramText26.bin" ContentType="application/vnd.ms-office.legacyDiagramText"/>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rawings/legacyDiagramText33.bin" ContentType="application/vnd.ms-office.legacyDiagramText"/>
  <Override PartName="/ppt/notesSlides/notesSlide11.xml" ContentType="application/vnd.openxmlformats-officedocument.presentationml.notesSlide+xml"/>
  <Override PartName="/ppt/drawings/legacyDiagramText7.bin" ContentType="application/vnd.ms-office.legacyDiagramText"/>
  <Override PartName="/ppt/drawings/legacyDiagramText11.bin" ContentType="application/vnd.ms-office.legacyDiagramText"/>
  <Override PartName="/ppt/drawings/legacyDiagramText22.bin" ContentType="application/vnd.ms-office.legacyDiagramText"/>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rawings/legacyDiagramText3.bin" ContentType="application/vnd.ms-office.legacyDiagramText"/>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8"/>
  </p:notesMasterIdLst>
  <p:handoutMasterIdLst>
    <p:handoutMasterId r:id="rId99"/>
  </p:handoutMasterIdLst>
  <p:sldIdLst>
    <p:sldId id="256" r:id="rId2"/>
    <p:sldId id="444" r:id="rId3"/>
    <p:sldId id="471" r:id="rId4"/>
    <p:sldId id="390" r:id="rId5"/>
    <p:sldId id="391" r:id="rId6"/>
    <p:sldId id="392" r:id="rId7"/>
    <p:sldId id="393" r:id="rId8"/>
    <p:sldId id="394" r:id="rId9"/>
    <p:sldId id="472" r:id="rId10"/>
    <p:sldId id="431" r:id="rId11"/>
    <p:sldId id="432" r:id="rId12"/>
    <p:sldId id="433" r:id="rId13"/>
    <p:sldId id="434" r:id="rId14"/>
    <p:sldId id="435" r:id="rId15"/>
    <p:sldId id="436" r:id="rId16"/>
    <p:sldId id="437" r:id="rId17"/>
    <p:sldId id="438" r:id="rId18"/>
    <p:sldId id="439" r:id="rId19"/>
    <p:sldId id="447" r:id="rId20"/>
    <p:sldId id="473" r:id="rId21"/>
    <p:sldId id="445" r:id="rId22"/>
    <p:sldId id="399" r:id="rId23"/>
    <p:sldId id="395" r:id="rId24"/>
    <p:sldId id="442" r:id="rId25"/>
    <p:sldId id="400" r:id="rId26"/>
    <p:sldId id="402" r:id="rId27"/>
    <p:sldId id="403" r:id="rId28"/>
    <p:sldId id="404" r:id="rId29"/>
    <p:sldId id="405" r:id="rId30"/>
    <p:sldId id="406" r:id="rId31"/>
    <p:sldId id="448" r:id="rId32"/>
    <p:sldId id="476" r:id="rId33"/>
    <p:sldId id="461" r:id="rId34"/>
    <p:sldId id="450" r:id="rId35"/>
    <p:sldId id="454" r:id="rId36"/>
    <p:sldId id="455" r:id="rId37"/>
    <p:sldId id="456" r:id="rId38"/>
    <p:sldId id="457" r:id="rId39"/>
    <p:sldId id="458" r:id="rId40"/>
    <p:sldId id="459" r:id="rId41"/>
    <p:sldId id="460" r:id="rId42"/>
    <p:sldId id="462" r:id="rId43"/>
    <p:sldId id="463" r:id="rId44"/>
    <p:sldId id="464" r:id="rId45"/>
    <p:sldId id="465" r:id="rId46"/>
    <p:sldId id="449" r:id="rId47"/>
    <p:sldId id="474" r:id="rId48"/>
    <p:sldId id="407" r:id="rId49"/>
    <p:sldId id="408" r:id="rId50"/>
    <p:sldId id="409" r:id="rId51"/>
    <p:sldId id="410" r:id="rId52"/>
    <p:sldId id="411" r:id="rId53"/>
    <p:sldId id="412" r:id="rId54"/>
    <p:sldId id="413" r:id="rId55"/>
    <p:sldId id="414" r:id="rId56"/>
    <p:sldId id="415" r:id="rId57"/>
    <p:sldId id="416" r:id="rId58"/>
    <p:sldId id="417" r:id="rId59"/>
    <p:sldId id="418" r:id="rId60"/>
    <p:sldId id="419" r:id="rId61"/>
    <p:sldId id="420" r:id="rId62"/>
    <p:sldId id="421" r:id="rId63"/>
    <p:sldId id="422" r:id="rId64"/>
    <p:sldId id="423" r:id="rId65"/>
    <p:sldId id="424" r:id="rId66"/>
    <p:sldId id="425" r:id="rId67"/>
    <p:sldId id="426" r:id="rId68"/>
    <p:sldId id="475" r:id="rId69"/>
    <p:sldId id="428" r:id="rId70"/>
    <p:sldId id="429" r:id="rId71"/>
    <p:sldId id="446" r:id="rId72"/>
    <p:sldId id="329" r:id="rId73"/>
    <p:sldId id="331" r:id="rId74"/>
    <p:sldId id="332" r:id="rId75"/>
    <p:sldId id="333" r:id="rId76"/>
    <p:sldId id="335" r:id="rId77"/>
    <p:sldId id="334" r:id="rId78"/>
    <p:sldId id="336" r:id="rId79"/>
    <p:sldId id="337" r:id="rId80"/>
    <p:sldId id="354" r:id="rId81"/>
    <p:sldId id="355" r:id="rId82"/>
    <p:sldId id="357" r:id="rId83"/>
    <p:sldId id="358" r:id="rId84"/>
    <p:sldId id="359" r:id="rId85"/>
    <p:sldId id="360" r:id="rId86"/>
    <p:sldId id="361" r:id="rId87"/>
    <p:sldId id="377" r:id="rId88"/>
    <p:sldId id="363" r:id="rId89"/>
    <p:sldId id="376" r:id="rId90"/>
    <p:sldId id="375" r:id="rId91"/>
    <p:sldId id="364" r:id="rId92"/>
    <p:sldId id="374" r:id="rId93"/>
    <p:sldId id="466" r:id="rId94"/>
    <p:sldId id="467" r:id="rId95"/>
    <p:sldId id="477" r:id="rId96"/>
    <p:sldId id="470" r:id="rId97"/>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37F02"/>
    <a:srgbClr val="020A77"/>
    <a:srgbClr val="730000"/>
    <a:srgbClr val="043504"/>
    <a:srgbClr val="0099CC"/>
    <a:srgbClr val="423174"/>
    <a:srgbClr val="00279F"/>
    <a:srgbClr val="206F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9243" autoAdjust="0"/>
    <p:restoredTop sz="94668" autoAdjust="0"/>
  </p:normalViewPr>
  <p:slideViewPr>
    <p:cSldViewPr>
      <p:cViewPr varScale="1">
        <p:scale>
          <a:sx n="119" d="100"/>
          <a:sy n="119" d="100"/>
        </p:scale>
        <p:origin x="-8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835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18" Type="http://schemas.microsoft.com/office/2006/relationships/legacyDiagramText" Target="legacyDiagramText18.bin"/><Relationship Id="rId26" Type="http://schemas.microsoft.com/office/2006/relationships/legacyDiagramText" Target="legacyDiagramText26.bin"/><Relationship Id="rId3" Type="http://schemas.microsoft.com/office/2006/relationships/legacyDiagramText" Target="legacyDiagramText3.bin"/><Relationship Id="rId21" Type="http://schemas.microsoft.com/office/2006/relationships/legacyDiagramText" Target="legacyDiagramText21.bin"/><Relationship Id="rId34" Type="http://schemas.microsoft.com/office/2006/relationships/legacyDiagramText" Target="legacyDiagramText34.bin"/><Relationship Id="rId7" Type="http://schemas.microsoft.com/office/2006/relationships/legacyDiagramText" Target="legacyDiagramText7.bin"/><Relationship Id="rId12" Type="http://schemas.microsoft.com/office/2006/relationships/legacyDiagramText" Target="legacyDiagramText12.bin"/><Relationship Id="rId17" Type="http://schemas.microsoft.com/office/2006/relationships/legacyDiagramText" Target="legacyDiagramText17.bin"/><Relationship Id="rId25" Type="http://schemas.microsoft.com/office/2006/relationships/legacyDiagramText" Target="legacyDiagramText25.bin"/><Relationship Id="rId33" Type="http://schemas.microsoft.com/office/2006/relationships/legacyDiagramText" Target="legacyDiagramText33.bin"/><Relationship Id="rId2" Type="http://schemas.microsoft.com/office/2006/relationships/legacyDiagramText" Target="legacyDiagramText2.bin"/><Relationship Id="rId16" Type="http://schemas.microsoft.com/office/2006/relationships/legacyDiagramText" Target="legacyDiagramText16.bin"/><Relationship Id="rId20" Type="http://schemas.microsoft.com/office/2006/relationships/legacyDiagramText" Target="legacyDiagramText20.bin"/><Relationship Id="rId29" Type="http://schemas.microsoft.com/office/2006/relationships/legacyDiagramText" Target="legacyDiagramText29.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24" Type="http://schemas.microsoft.com/office/2006/relationships/legacyDiagramText" Target="legacyDiagramText24.bin"/><Relationship Id="rId32" Type="http://schemas.microsoft.com/office/2006/relationships/legacyDiagramText" Target="legacyDiagramText32.bin"/><Relationship Id="rId5" Type="http://schemas.microsoft.com/office/2006/relationships/legacyDiagramText" Target="legacyDiagramText5.bin"/><Relationship Id="rId15" Type="http://schemas.microsoft.com/office/2006/relationships/legacyDiagramText" Target="legacyDiagramText15.bin"/><Relationship Id="rId23" Type="http://schemas.microsoft.com/office/2006/relationships/legacyDiagramText" Target="legacyDiagramText23.bin"/><Relationship Id="rId28" Type="http://schemas.microsoft.com/office/2006/relationships/legacyDiagramText" Target="legacyDiagramText28.bin"/><Relationship Id="rId36" Type="http://schemas.microsoft.com/office/2006/relationships/legacyDiagramText" Target="legacyDiagramText36.bin"/><Relationship Id="rId10" Type="http://schemas.microsoft.com/office/2006/relationships/legacyDiagramText" Target="legacyDiagramText10.bin"/><Relationship Id="rId19" Type="http://schemas.microsoft.com/office/2006/relationships/legacyDiagramText" Target="legacyDiagramText19.bin"/><Relationship Id="rId31" Type="http://schemas.microsoft.com/office/2006/relationships/legacyDiagramText" Target="legacyDiagramText31.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 Id="rId22" Type="http://schemas.microsoft.com/office/2006/relationships/legacyDiagramText" Target="legacyDiagramText22.bin"/><Relationship Id="rId27" Type="http://schemas.microsoft.com/office/2006/relationships/legacyDiagramText" Target="legacyDiagramText27.bin"/><Relationship Id="rId30" Type="http://schemas.microsoft.com/office/2006/relationships/legacyDiagramText" Target="legacyDiagramText30.bin"/><Relationship Id="rId35" Type="http://schemas.microsoft.com/office/2006/relationships/legacyDiagramText" Target="legacyDiagramText35.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95363" y="4587875"/>
            <a:ext cx="5322887" cy="4341813"/>
          </a:xfrm>
          <a:prstGeom prst="rect">
            <a:avLst/>
          </a:prstGeom>
          <a:noFill/>
          <a:ln w="12700">
            <a:noFill/>
            <a:miter lim="800000"/>
            <a:headEnd/>
            <a:tailEnd/>
          </a:ln>
          <a:effectLst/>
        </p:spPr>
        <p:txBody>
          <a:bodyPr vert="horz" wrap="square" lIns="95649" tIns="48664" rIns="95649" bIns="4866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266825" y="727075"/>
            <a:ext cx="4783138" cy="358775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defTabSz="9048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2438" algn="l" defTabSz="9048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04875" algn="l" defTabSz="9048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57313" algn="l" defTabSz="9048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09750" algn="l" defTabSz="9048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ln/>
        </p:spPr>
        <p:txBody>
          <a:bodyPr/>
          <a:lstStyle/>
          <a:p>
            <a:endParaRPr lang="en-US"/>
          </a:p>
        </p:txBody>
      </p:sp>
      <p:sp>
        <p:nvSpPr>
          <p:cNvPr id="5123" name="Rectangle 3"/>
          <p:cNvSpPr>
            <a:spLocks noGrp="1" noRot="1" noChangeAspect="1"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4143587" y="9119474"/>
            <a:ext cx="3169920" cy="480060"/>
          </a:xfrm>
          <a:prstGeom prst="rect">
            <a:avLst/>
          </a:prstGeom>
          <a:noFill/>
        </p:spPr>
        <p:txBody>
          <a:bodyPr lIns="96653" tIns="48327" rIns="96653" bIns="48327"/>
          <a:lstStyle/>
          <a:p>
            <a:fld id="{3B191341-BA44-42AF-BD41-7AD1B20DD16B}" type="slidenum">
              <a:rPr lang="en-US"/>
              <a:pPr/>
              <a:t>14</a:t>
            </a:fld>
            <a:endParaRPr lang="en-US"/>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4143587" y="9119474"/>
            <a:ext cx="3169920" cy="480060"/>
          </a:xfrm>
          <a:prstGeom prst="rect">
            <a:avLst/>
          </a:prstGeom>
          <a:noFill/>
        </p:spPr>
        <p:txBody>
          <a:bodyPr lIns="96653" tIns="48327" rIns="96653" bIns="48327"/>
          <a:lstStyle/>
          <a:p>
            <a:fld id="{763ED977-BA32-4089-B6AA-82950D5085A0}" type="slidenum">
              <a:rPr lang="en-US"/>
              <a:pPr/>
              <a:t>15</a:t>
            </a:fld>
            <a:endParaRPr lang="en-US"/>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4143587" y="9119474"/>
            <a:ext cx="3169920" cy="480060"/>
          </a:xfrm>
          <a:prstGeom prst="rect">
            <a:avLst/>
          </a:prstGeom>
          <a:noFill/>
        </p:spPr>
        <p:txBody>
          <a:bodyPr lIns="96653" tIns="48327" rIns="96653" bIns="48327"/>
          <a:lstStyle/>
          <a:p>
            <a:fld id="{B0CD2952-1C73-4DA5-BE9B-E9BB4EE12BB4}" type="slidenum">
              <a:rPr lang="en-US"/>
              <a:pPr/>
              <a:t>16</a:t>
            </a:fld>
            <a:endParaRPr lang="en-US"/>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265238" y="725488"/>
            <a:ext cx="4787900" cy="3590925"/>
          </a:xfrm>
          <a:ln/>
        </p:spPr>
      </p:sp>
      <p:sp>
        <p:nvSpPr>
          <p:cNvPr id="106499" name="Rectangle 3"/>
          <p:cNvSpPr>
            <a:spLocks noGrp="1" noChangeArrowheads="1"/>
          </p:cNvSpPr>
          <p:nvPr>
            <p:ph type="body" idx="1"/>
          </p:nvPr>
        </p:nvSpPr>
        <p:spPr>
          <a:xfrm>
            <a:off x="996950" y="4587875"/>
            <a:ext cx="5319713" cy="4341813"/>
          </a:xfrm>
        </p:spPr>
        <p:txBody>
          <a:bodyPr lIns="94709" tIns="47354" rIns="94709" bIns="47354"/>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265238" y="725488"/>
            <a:ext cx="4787900" cy="3590925"/>
          </a:xfrm>
          <a:ln/>
        </p:spPr>
      </p:sp>
      <p:sp>
        <p:nvSpPr>
          <p:cNvPr id="25603"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265238" y="725488"/>
            <a:ext cx="4787900" cy="3590925"/>
          </a:xfrm>
          <a:ln/>
        </p:spPr>
      </p:sp>
      <p:sp>
        <p:nvSpPr>
          <p:cNvPr id="27651"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265238" y="725488"/>
            <a:ext cx="4787900" cy="3590925"/>
          </a:xfrm>
          <a:ln/>
        </p:spPr>
      </p:sp>
      <p:sp>
        <p:nvSpPr>
          <p:cNvPr id="108547" name="Rectangle 3"/>
          <p:cNvSpPr>
            <a:spLocks noGrp="1" noChangeArrowheads="1"/>
          </p:cNvSpPr>
          <p:nvPr>
            <p:ph type="body" idx="1"/>
          </p:nvPr>
        </p:nvSpPr>
        <p:spPr>
          <a:xfrm>
            <a:off x="996950" y="4587875"/>
            <a:ext cx="5319713" cy="4341813"/>
          </a:xfrm>
        </p:spPr>
        <p:txBody>
          <a:bodyPr lIns="94709" tIns="47354" rIns="94709" bIns="47354"/>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265238" y="725488"/>
            <a:ext cx="4787900" cy="3590925"/>
          </a:xfrm>
          <a:ln/>
        </p:spPr>
      </p:sp>
      <p:sp>
        <p:nvSpPr>
          <p:cNvPr id="29699"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57300" y="719138"/>
            <a:ext cx="4802188" cy="3602037"/>
          </a:xfrm>
          <a:ln/>
        </p:spPr>
      </p:sp>
      <p:sp>
        <p:nvSpPr>
          <p:cNvPr id="31747" name="Rectangle 3"/>
          <p:cNvSpPr>
            <a:spLocks noGrp="1" noChangeArrowheads="1"/>
          </p:cNvSpPr>
          <p:nvPr>
            <p:ph type="body" idx="1"/>
          </p:nvPr>
        </p:nvSpPr>
        <p:spPr>
          <a:xfrm>
            <a:off x="974725" y="4559300"/>
            <a:ext cx="5365750" cy="4322763"/>
          </a:xfrm>
        </p:spPr>
        <p:txBody>
          <a:bodyPr lIns="96650" tIns="48326" rIns="96650" bIns="48326"/>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cap="flat"/>
        </p:spPr>
      </p:sp>
      <p:sp>
        <p:nvSpPr>
          <p:cNvPr id="71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265238" y="725488"/>
            <a:ext cx="4787900" cy="3590925"/>
          </a:xfrm>
          <a:ln/>
        </p:spPr>
      </p:sp>
      <p:sp>
        <p:nvSpPr>
          <p:cNvPr id="33795"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265238" y="725488"/>
            <a:ext cx="4787900" cy="3590925"/>
          </a:xfrm>
          <a:ln/>
        </p:spPr>
      </p:sp>
      <p:sp>
        <p:nvSpPr>
          <p:cNvPr id="35843"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265238" y="725488"/>
            <a:ext cx="4787900" cy="3590925"/>
          </a:xfrm>
          <a:ln/>
        </p:spPr>
      </p:sp>
      <p:sp>
        <p:nvSpPr>
          <p:cNvPr id="37891"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65238" y="725488"/>
            <a:ext cx="4787900" cy="3590925"/>
          </a:xfrm>
          <a:ln/>
        </p:spPr>
      </p:sp>
      <p:sp>
        <p:nvSpPr>
          <p:cNvPr id="39939"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265238" y="725488"/>
            <a:ext cx="4787900" cy="3590925"/>
          </a:xfrm>
          <a:ln/>
        </p:spPr>
      </p:sp>
      <p:sp>
        <p:nvSpPr>
          <p:cNvPr id="41987"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65238" y="725488"/>
            <a:ext cx="4787900" cy="3590925"/>
          </a:xfrm>
          <a:ln/>
        </p:spPr>
      </p:sp>
      <p:sp>
        <p:nvSpPr>
          <p:cNvPr id="44035"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65238" y="725488"/>
            <a:ext cx="4787900" cy="3590925"/>
          </a:xfrm>
          <a:ln/>
        </p:spPr>
      </p:sp>
      <p:sp>
        <p:nvSpPr>
          <p:cNvPr id="46083"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65238" y="725488"/>
            <a:ext cx="4787900" cy="3590925"/>
          </a:xfrm>
          <a:ln/>
        </p:spPr>
      </p:sp>
      <p:sp>
        <p:nvSpPr>
          <p:cNvPr id="58371"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65238" y="725488"/>
            <a:ext cx="4787900" cy="3590925"/>
          </a:xfrm>
          <a:ln/>
        </p:spPr>
      </p:sp>
      <p:sp>
        <p:nvSpPr>
          <p:cNvPr id="62467"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65238" y="725488"/>
            <a:ext cx="4787900" cy="3590925"/>
          </a:xfrm>
          <a:ln/>
        </p:spPr>
      </p:sp>
      <p:sp>
        <p:nvSpPr>
          <p:cNvPr id="64515"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1265238" y="725488"/>
            <a:ext cx="4787900" cy="3590925"/>
          </a:xfrm>
          <a:ln/>
        </p:spPr>
      </p:sp>
      <p:sp>
        <p:nvSpPr>
          <p:cNvPr id="13315"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265238" y="725488"/>
            <a:ext cx="4787900" cy="3590925"/>
          </a:xfrm>
          <a:ln/>
        </p:spPr>
      </p:sp>
      <p:sp>
        <p:nvSpPr>
          <p:cNvPr id="78851"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263650" y="725488"/>
            <a:ext cx="4786313" cy="3589337"/>
          </a:xfrm>
          <a:ln/>
        </p:spPr>
      </p:sp>
      <p:sp>
        <p:nvSpPr>
          <p:cNvPr id="80899" name="Rectangle 3"/>
          <p:cNvSpPr>
            <a:spLocks noGrp="1" noChangeArrowheads="1"/>
          </p:cNvSpPr>
          <p:nvPr>
            <p:ph type="body" idx="1"/>
          </p:nvPr>
        </p:nvSpPr>
        <p:spPr>
          <a:xfrm>
            <a:off x="996950" y="4589463"/>
            <a:ext cx="5319713" cy="4340225"/>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249363" y="708025"/>
            <a:ext cx="4837112" cy="3627438"/>
          </a:xfrm>
          <a:ln/>
        </p:spPr>
      </p:sp>
      <p:sp>
        <p:nvSpPr>
          <p:cNvPr id="110595" name="Rectangle 3"/>
          <p:cNvSpPr>
            <a:spLocks noGrp="1" noChangeArrowheads="1"/>
          </p:cNvSpPr>
          <p:nvPr>
            <p:ph type="body" idx="1"/>
          </p:nvPr>
        </p:nvSpPr>
        <p:spPr>
          <a:xfrm>
            <a:off x="955675" y="4573588"/>
            <a:ext cx="5419725" cy="2505075"/>
          </a:xfrm>
        </p:spPr>
        <p:txBody>
          <a:bodyPr/>
          <a:lstStyle/>
          <a:p>
            <a:r>
              <a:rPr lang="en-US"/>
              <a:t>Key Points:</a:t>
            </a:r>
          </a:p>
          <a:p>
            <a:r>
              <a:rPr lang="en-US"/>
              <a:t>Reactive force fields are the key to predictive materials modelling</a:t>
            </a:r>
          </a:p>
          <a:p>
            <a:r>
              <a:rPr lang="en-US"/>
              <a:t>Need a parallel MD code that can become the work horse for these force fields that LAMMPS is for non-reactive force fields</a:t>
            </a:r>
          </a:p>
          <a:p>
            <a:r>
              <a:rPr lang="en-US"/>
              <a:t>Leveraging staff through collaborations with other projects.</a:t>
            </a:r>
          </a:p>
          <a:p>
            <a:endParaRPr lang="en-US"/>
          </a:p>
          <a:p>
            <a:pPr>
              <a:buFont typeface="Wingdings" pitchFamily="2" charset="2"/>
              <a:buChar char="Ø"/>
            </a:pPr>
            <a:r>
              <a:rPr lang="en-US"/>
              <a:t>I’m just going to take a couple of minutes to summarize the proposal and then I’ll turn it over to you all for questions.</a:t>
            </a:r>
          </a:p>
          <a:p>
            <a:pPr>
              <a:buFont typeface="Wingdings" pitchFamily="2" charset="2"/>
              <a:buChar char="Ø"/>
            </a:pPr>
            <a:r>
              <a:rPr lang="en-US"/>
              <a:t>First the motivation.</a:t>
            </a:r>
          </a:p>
          <a:p>
            <a:pPr>
              <a:buFont typeface="Wingdings" pitchFamily="2" charset="2"/>
              <a:buChar char="Ø"/>
            </a:pPr>
            <a:r>
              <a:rPr lang="en-US"/>
              <a:t>During the past 20 years or so, atomistic materials modeling has relied heavily on simple interatomic potentials</a:t>
            </a:r>
          </a:p>
          <a:p>
            <a:pPr>
              <a:buFont typeface="Wingdings" pitchFamily="2" charset="2"/>
              <a:buChar char="Ø"/>
            </a:pPr>
            <a:r>
              <a:rPr lang="en-US"/>
              <a:t>In recent years, there has been dramatic growth in the use of more complex force fields which are sometimes called reactive.</a:t>
            </a:r>
          </a:p>
          <a:p>
            <a:pPr>
              <a:buFont typeface="Wingdings" pitchFamily="2" charset="2"/>
              <a:buChar char="Ø"/>
            </a:pPr>
            <a:r>
              <a:rPr lang="en-US"/>
              <a:t>They allow things such as atomic charge and bond order to vary in response to the local environment.</a:t>
            </a:r>
          </a:p>
          <a:p>
            <a:pPr>
              <a:buFont typeface="Wingdings" pitchFamily="2" charset="2"/>
              <a:buChar char="Ø"/>
            </a:pPr>
            <a:r>
              <a:rPr lang="en-US"/>
              <a:t>They don’t work in existing molecular dynamics codes, which have been heavily optimized for the simpler interatomic potentials</a:t>
            </a:r>
          </a:p>
          <a:p>
            <a:pPr>
              <a:buFont typeface="Wingdings" pitchFamily="2" charset="2"/>
              <a:buChar char="Ø"/>
            </a:pPr>
            <a:r>
              <a:rPr lang="en-US"/>
              <a:t>We are proposing to build a new scalable MD code which will be capable of handling a wide variety of reactive force fields.</a:t>
            </a:r>
          </a:p>
          <a:p>
            <a:pPr>
              <a:buFont typeface="Wingdings" pitchFamily="2" charset="2"/>
              <a:buChar char="Ø"/>
            </a:pPr>
            <a:r>
              <a:rPr lang="en-US"/>
              <a:t>There is widespread support for this amongst Sandia’s materials modeling community.  They are especially interested in the idea that new force fields could be implemented and tried out on large calculations with minimal effort, something which is currently impossible.</a:t>
            </a:r>
          </a:p>
          <a:p>
            <a:pPr>
              <a:buFont typeface="Wingdings" pitchFamily="2" charset="2"/>
              <a:buChar char="Ø"/>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257300" y="720725"/>
            <a:ext cx="4800600" cy="3600450"/>
          </a:xfrm>
          <a:ln/>
        </p:spPr>
      </p:sp>
      <p:sp>
        <p:nvSpPr>
          <p:cNvPr id="118787"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47775" y="708025"/>
            <a:ext cx="4837113" cy="3627438"/>
          </a:xfrm>
          <a:ln/>
        </p:spPr>
      </p:sp>
      <p:sp>
        <p:nvSpPr>
          <p:cNvPr id="82947" name="Rectangle 3"/>
          <p:cNvSpPr>
            <a:spLocks noGrp="1" noChangeArrowheads="1"/>
          </p:cNvSpPr>
          <p:nvPr>
            <p:ph type="body" idx="1"/>
          </p:nvPr>
        </p:nvSpPr>
        <p:spPr>
          <a:xfrm>
            <a:off x="955675" y="4573588"/>
            <a:ext cx="5419725" cy="4337050"/>
          </a:xfrm>
        </p:spPr>
        <p:txBody>
          <a:bodyPr/>
          <a:lstStyle/>
          <a:p>
            <a:pPr>
              <a:buFontTx/>
              <a:buChar char="•"/>
            </a:pPr>
            <a:endParaRPr lang="en-US"/>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cap="flat"/>
        </p:spPr>
      </p:sp>
      <p:sp>
        <p:nvSpPr>
          <p:cNvPr id="89091" name="Rectangle 3"/>
          <p:cNvSpPr>
            <a:spLocks noGrp="1" noChangeArrowheads="1"/>
          </p:cNvSpPr>
          <p:nvPr>
            <p:ph type="body" idx="1"/>
          </p:nvPr>
        </p:nvSpPr>
        <p:spPr>
          <a:xfrm>
            <a:off x="996950" y="4587875"/>
            <a:ext cx="5319713" cy="4341813"/>
          </a:xfrm>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65238" y="725488"/>
            <a:ext cx="4787900" cy="3590925"/>
          </a:xfrm>
          <a:ln/>
        </p:spPr>
      </p:sp>
      <p:sp>
        <p:nvSpPr>
          <p:cNvPr id="17411"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265238" y="725488"/>
            <a:ext cx="4787900" cy="3590925"/>
          </a:xfrm>
          <a:ln/>
        </p:spPr>
      </p:sp>
      <p:sp>
        <p:nvSpPr>
          <p:cNvPr id="21507"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265238" y="725488"/>
            <a:ext cx="4787900" cy="3590925"/>
          </a:xfrm>
          <a:ln/>
        </p:spPr>
      </p:sp>
      <p:sp>
        <p:nvSpPr>
          <p:cNvPr id="23555" name="Rectangle 3"/>
          <p:cNvSpPr>
            <a:spLocks noGrp="1" noChangeArrowheads="1"/>
          </p:cNvSpPr>
          <p:nvPr>
            <p:ph type="body" idx="1"/>
          </p:nvPr>
        </p:nvSpPr>
        <p:spPr>
          <a:xfrm>
            <a:off x="996950" y="4587875"/>
            <a:ext cx="5319713" cy="4341813"/>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xfrm>
            <a:off x="4143587" y="9119474"/>
            <a:ext cx="3169920" cy="480060"/>
          </a:xfrm>
          <a:prstGeom prst="rect">
            <a:avLst/>
          </a:prstGeom>
          <a:noFill/>
        </p:spPr>
        <p:txBody>
          <a:bodyPr lIns="96653" tIns="48327" rIns="96653" bIns="48327"/>
          <a:lstStyle/>
          <a:p>
            <a:fld id="{9989B19D-4572-4C6A-B040-F752894DFACB}" type="slidenum">
              <a:rPr lang="en-US"/>
              <a:pPr/>
              <a:t>11</a:t>
            </a:fld>
            <a:endParaRPr lang="en-US"/>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4143587" y="9119474"/>
            <a:ext cx="3169920" cy="480060"/>
          </a:xfrm>
          <a:prstGeom prst="rect">
            <a:avLst/>
          </a:prstGeom>
          <a:noFill/>
        </p:spPr>
        <p:txBody>
          <a:bodyPr lIns="96653" tIns="48327" rIns="96653" bIns="48327"/>
          <a:lstStyle/>
          <a:p>
            <a:fld id="{1EBF3524-D1FC-4FB2-8599-B72B26AD59CC}" type="slidenum">
              <a:rPr lang="en-US"/>
              <a:pPr/>
              <a:t>12</a:t>
            </a:fld>
            <a:endParaRPr lang="en-US"/>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4143587" y="9119474"/>
            <a:ext cx="3169920" cy="480060"/>
          </a:xfrm>
          <a:prstGeom prst="rect">
            <a:avLst/>
          </a:prstGeom>
          <a:noFill/>
        </p:spPr>
        <p:txBody>
          <a:bodyPr lIns="96653" tIns="48327" rIns="96653" bIns="48327"/>
          <a:lstStyle/>
          <a:p>
            <a:fld id="{8C7A7454-D0A7-4F42-AAF2-CE54D9E6C097}" type="slidenum">
              <a:rPr lang="en-US"/>
              <a:pPr/>
              <a:t>13</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219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Subtitle 24 pt</a:t>
            </a:r>
          </a:p>
          <a:p>
            <a:pPr lvl="1"/>
            <a:r>
              <a:rPr lang="en-US" smtClean="0"/>
              <a:t>Second level 22 pt</a:t>
            </a:r>
          </a:p>
          <a:p>
            <a:pPr lvl="2"/>
            <a:r>
              <a:rPr lang="en-US" smtClean="0"/>
              <a:t>Third level 20 pt</a:t>
            </a:r>
          </a:p>
          <a:p>
            <a:pPr lvl="3"/>
            <a:r>
              <a:rPr lang="en-US" smtClean="0"/>
              <a:t>Fourth level 18pt</a:t>
            </a:r>
          </a:p>
          <a:p>
            <a:pPr lvl="4"/>
            <a:r>
              <a:rPr lang="en-US" smtClean="0"/>
              <a:t>Fifth level 18pt</a:t>
            </a:r>
          </a:p>
        </p:txBody>
      </p:sp>
      <p:pic>
        <p:nvPicPr>
          <p:cNvPr id="1027" name="Picture 3"/>
          <p:cNvPicPr>
            <a:picLocks noChangeArrowheads="1"/>
          </p:cNvPicPr>
          <p:nvPr/>
        </p:nvPicPr>
        <p:blipFill>
          <a:blip r:embed="rId17" cstate="print"/>
          <a:srcRect/>
          <a:stretch>
            <a:fillRect/>
          </a:stretch>
        </p:blipFill>
        <p:spPr bwMode="auto">
          <a:xfrm>
            <a:off x="0" y="0"/>
            <a:ext cx="2578100" cy="1473200"/>
          </a:xfrm>
          <a:prstGeom prst="rect">
            <a:avLst/>
          </a:prstGeom>
          <a:noFill/>
          <a:ln w="12700">
            <a:noFill/>
            <a:miter lim="800000"/>
            <a:headEnd/>
            <a:tailEnd/>
          </a:ln>
          <a:effectLst/>
        </p:spPr>
      </p:pic>
      <p:sp>
        <p:nvSpPr>
          <p:cNvPr id="1028" name="Line 4"/>
          <p:cNvSpPr>
            <a:spLocks noChangeShapeType="1"/>
          </p:cNvSpPr>
          <p:nvPr/>
        </p:nvSpPr>
        <p:spPr bwMode="auto">
          <a:xfrm>
            <a:off x="817563" y="1447800"/>
            <a:ext cx="7589837" cy="0"/>
          </a:xfrm>
          <a:prstGeom prst="line">
            <a:avLst/>
          </a:prstGeom>
          <a:noFill/>
          <a:ln w="25400">
            <a:solidFill>
              <a:srgbClr val="000000"/>
            </a:solidFill>
            <a:round/>
            <a:headEnd/>
            <a:tailEnd/>
          </a:ln>
          <a:effectLst/>
        </p:spPr>
        <p:txBody>
          <a:bodyPr wrap="none" anchor="ctr"/>
          <a:lstStyle/>
          <a:p>
            <a:endParaRPr lang="en-US"/>
          </a:p>
        </p:txBody>
      </p:sp>
      <p:sp>
        <p:nvSpPr>
          <p:cNvPr id="1029" name="Rectangle 5"/>
          <p:cNvSpPr>
            <a:spLocks noGrp="1" noChangeArrowheads="1"/>
          </p:cNvSpPr>
          <p:nvPr>
            <p:ph type="title"/>
          </p:nvPr>
        </p:nvSpPr>
        <p:spPr bwMode="auto">
          <a:xfrm>
            <a:off x="685800" y="533400"/>
            <a:ext cx="7772400" cy="12192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smtClean="0"/>
              <a:t>Title - 28 Point Helvetica Bold</a:t>
            </a:r>
          </a:p>
        </p:txBody>
      </p:sp>
      <p:pic>
        <p:nvPicPr>
          <p:cNvPr id="1031" name="Picture 7"/>
          <p:cNvPicPr>
            <a:picLocks noChangeAspect="1" noChangeArrowheads="1"/>
          </p:cNvPicPr>
          <p:nvPr/>
        </p:nvPicPr>
        <p:blipFill>
          <a:blip r:embed="rId18" cstate="print"/>
          <a:srcRect/>
          <a:stretch>
            <a:fillRect/>
          </a:stretch>
        </p:blipFill>
        <p:spPr bwMode="auto">
          <a:xfrm>
            <a:off x="7772400" y="6172200"/>
            <a:ext cx="1219200" cy="46831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2800" b="1">
          <a:solidFill>
            <a:srgbClr val="000000"/>
          </a:solidFill>
          <a:latin typeface="+mj-lt"/>
          <a:ea typeface="+mj-ea"/>
          <a:cs typeface="+mj-cs"/>
        </a:defRPr>
      </a:lvl1pPr>
      <a:lvl2pPr algn="ctr" rtl="0" eaLnBrk="0" fontAlgn="base" hangingPunct="0">
        <a:spcBef>
          <a:spcPct val="0"/>
        </a:spcBef>
        <a:spcAft>
          <a:spcPct val="0"/>
        </a:spcAft>
        <a:defRPr sz="2800" b="1">
          <a:solidFill>
            <a:srgbClr val="000000"/>
          </a:solidFill>
          <a:latin typeface="Arial" charset="0"/>
        </a:defRPr>
      </a:lvl2pPr>
      <a:lvl3pPr algn="ctr" rtl="0" eaLnBrk="0" fontAlgn="base" hangingPunct="0">
        <a:spcBef>
          <a:spcPct val="0"/>
        </a:spcBef>
        <a:spcAft>
          <a:spcPct val="0"/>
        </a:spcAft>
        <a:defRPr sz="2800" b="1">
          <a:solidFill>
            <a:srgbClr val="000000"/>
          </a:solidFill>
          <a:latin typeface="Arial" charset="0"/>
        </a:defRPr>
      </a:lvl3pPr>
      <a:lvl4pPr algn="ctr" rtl="0" eaLnBrk="0" fontAlgn="base" hangingPunct="0">
        <a:spcBef>
          <a:spcPct val="0"/>
        </a:spcBef>
        <a:spcAft>
          <a:spcPct val="0"/>
        </a:spcAft>
        <a:defRPr sz="2800" b="1">
          <a:solidFill>
            <a:srgbClr val="000000"/>
          </a:solidFill>
          <a:latin typeface="Arial" charset="0"/>
        </a:defRPr>
      </a:lvl4pPr>
      <a:lvl5pPr algn="ctr" rtl="0" eaLnBrk="0" fontAlgn="base" hangingPunct="0">
        <a:spcBef>
          <a:spcPct val="0"/>
        </a:spcBef>
        <a:spcAft>
          <a:spcPct val="0"/>
        </a:spcAft>
        <a:defRPr sz="2800" b="1">
          <a:solidFill>
            <a:srgbClr val="000000"/>
          </a:solidFill>
          <a:latin typeface="Arial" charset="0"/>
        </a:defRPr>
      </a:lvl5pPr>
      <a:lvl6pPr marL="457200" algn="ctr" rtl="0" eaLnBrk="0" fontAlgn="base" hangingPunct="0">
        <a:spcBef>
          <a:spcPct val="0"/>
        </a:spcBef>
        <a:spcAft>
          <a:spcPct val="0"/>
        </a:spcAft>
        <a:defRPr sz="2800" b="1">
          <a:solidFill>
            <a:srgbClr val="000000"/>
          </a:solidFill>
          <a:latin typeface="Arial" charset="0"/>
        </a:defRPr>
      </a:lvl6pPr>
      <a:lvl7pPr marL="914400" algn="ctr" rtl="0" eaLnBrk="0" fontAlgn="base" hangingPunct="0">
        <a:spcBef>
          <a:spcPct val="0"/>
        </a:spcBef>
        <a:spcAft>
          <a:spcPct val="0"/>
        </a:spcAft>
        <a:defRPr sz="2800" b="1">
          <a:solidFill>
            <a:srgbClr val="000000"/>
          </a:solidFill>
          <a:latin typeface="Arial" charset="0"/>
        </a:defRPr>
      </a:lvl7pPr>
      <a:lvl8pPr marL="1371600" algn="ctr" rtl="0" eaLnBrk="0" fontAlgn="base" hangingPunct="0">
        <a:spcBef>
          <a:spcPct val="0"/>
        </a:spcBef>
        <a:spcAft>
          <a:spcPct val="0"/>
        </a:spcAft>
        <a:defRPr sz="2800" b="1">
          <a:solidFill>
            <a:srgbClr val="000000"/>
          </a:solidFill>
          <a:latin typeface="Arial" charset="0"/>
        </a:defRPr>
      </a:lvl8pPr>
      <a:lvl9pPr marL="1828800" algn="ctr" rtl="0" eaLnBrk="0" fontAlgn="base" hangingPunct="0">
        <a:spcBef>
          <a:spcPct val="0"/>
        </a:spcBef>
        <a:spcAft>
          <a:spcPct val="0"/>
        </a:spcAft>
        <a:defRPr sz="2800" b="1">
          <a:solidFill>
            <a:srgbClr val="000000"/>
          </a:solidFill>
          <a:latin typeface="Arial" charset="0"/>
        </a:defRPr>
      </a:lvl9pPr>
    </p:titleStyle>
    <p:body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lammps.sandia.gov/" TargetMode="Externa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Section_start.htm" TargetMode="External"/><Relationship Id="rId2" Type="http://schemas.openxmlformats.org/officeDocument/2006/relationships/hyperlink" Target="download.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ammps.sandia.gov/inputs/in.lj.txt" TargetMode="External"/><Relationship Id="rId2" Type="http://schemas.openxmlformats.org/officeDocument/2006/relationships/hyperlink" Target="http://lammps.sandia.gov/download.html" TargetMode="External"/><Relationship Id="rId1" Type="http://schemas.openxmlformats.org/officeDocument/2006/relationships/slideLayout" Target="../slideLayouts/slideLayout2.xml"/><Relationship Id="rId4" Type="http://schemas.openxmlformats.org/officeDocument/2006/relationships/hyperlink" Target="http://lammps.sandia.gov/doc/Section_start.html#2_5"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lammps.sandia.gov/author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ailto:pscrozi@sandia.gov" TargetMode="External"/><Relationship Id="rId3" Type="http://schemas.openxmlformats.org/officeDocument/2006/relationships/hyperlink" Target="http://lammps.sandia.gov/doc/Section_commands.html#3_5" TargetMode="External"/><Relationship Id="rId7" Type="http://schemas.openxmlformats.org/officeDocument/2006/relationships/hyperlink" Target="mailto:athomps@sandia.gov" TargetMode="External"/><Relationship Id="rId2" Type="http://schemas.openxmlformats.org/officeDocument/2006/relationships/hyperlink" Target="http://lammps.sandia.gov/doc/Manual.html" TargetMode="External"/><Relationship Id="rId1" Type="http://schemas.openxmlformats.org/officeDocument/2006/relationships/slideLayout" Target="../slideLayouts/slideLayout2.xml"/><Relationship Id="rId6" Type="http://schemas.openxmlformats.org/officeDocument/2006/relationships/hyperlink" Target="mailto:sjplimp@sandia.gov" TargetMode="External"/><Relationship Id="rId5" Type="http://schemas.openxmlformats.org/officeDocument/2006/relationships/hyperlink" Target="http://lammps.sandia.gov/authors.html" TargetMode="External"/><Relationship Id="rId4" Type="http://schemas.openxmlformats.org/officeDocument/2006/relationships/hyperlink" Target="http://lammps.sandia.gov/mail.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ftw.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hyperlink" Target="http://www.ks.uiuc.edu/Research/vmd/"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hyperlink" Target="http://lammps.sandia.gov/doc/fix.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hyperlink" Target="http://lammps.sandia.gov/doc/fix_deposit.html" TargetMode="External"/><Relationship Id="rId18" Type="http://schemas.openxmlformats.org/officeDocument/2006/relationships/hyperlink" Target="http://lammps.sandia.gov/doc/fix_evaporate.html" TargetMode="External"/><Relationship Id="rId26" Type="http://schemas.openxmlformats.org/officeDocument/2006/relationships/hyperlink" Target="http://lammps.sandia.gov/doc/fix_momentum.html" TargetMode="External"/><Relationship Id="rId39" Type="http://schemas.openxmlformats.org/officeDocument/2006/relationships/hyperlink" Target="http://lammps.sandia.gov/doc/fix_nve_sphere.html" TargetMode="External"/><Relationship Id="rId21" Type="http://schemas.openxmlformats.org/officeDocument/2006/relationships/hyperlink" Target="http://lammps.sandia.gov/doc/fix_gravity.html" TargetMode="External"/><Relationship Id="rId34" Type="http://schemas.openxmlformats.org/officeDocument/2006/relationships/hyperlink" Target="http://lammps.sandia.gov/doc/fix_npt_sphere.html" TargetMode="External"/><Relationship Id="rId42" Type="http://schemas.openxmlformats.org/officeDocument/2006/relationships/hyperlink" Target="http://lammps.sandia.gov/doc/fix_nvt_sphere.html" TargetMode="External"/><Relationship Id="rId47" Type="http://schemas.openxmlformats.org/officeDocument/2006/relationships/hyperlink" Target="http://lammps.sandia.gov/doc/fix_press_berendsen.html" TargetMode="External"/><Relationship Id="rId50" Type="http://schemas.openxmlformats.org/officeDocument/2006/relationships/hyperlink" Target="http://lammps.sandia.gov/doc/fix_recenter.html" TargetMode="External"/><Relationship Id="rId55" Type="http://schemas.openxmlformats.org/officeDocument/2006/relationships/hyperlink" Target="http://lammps.sandia.gov/doc/fix_spring_rg.html" TargetMode="External"/><Relationship Id="rId63" Type="http://schemas.openxmlformats.org/officeDocument/2006/relationships/hyperlink" Target="http://lammps.sandia.gov/doc/fix_tmd.html" TargetMode="External"/><Relationship Id="rId68" Type="http://schemas.openxmlformats.org/officeDocument/2006/relationships/hyperlink" Target="http://lammps.sandia.gov/doc/fix_wall_gran.html" TargetMode="External"/><Relationship Id="rId7" Type="http://schemas.openxmlformats.org/officeDocument/2006/relationships/hyperlink" Target="http://lammps.sandia.gov/doc/fix_ave_time.html" TargetMode="External"/><Relationship Id="rId71" Type="http://schemas.openxmlformats.org/officeDocument/2006/relationships/hyperlink" Target="http://lammps.sandia.gov/doc/fix_wall_srd.html" TargetMode="External"/><Relationship Id="rId2" Type="http://schemas.openxmlformats.org/officeDocument/2006/relationships/hyperlink" Target="http://lammps.sandia.gov/doc/fix_adapt.html" TargetMode="External"/><Relationship Id="rId16" Type="http://schemas.openxmlformats.org/officeDocument/2006/relationships/hyperlink" Target="http://lammps.sandia.gov/doc/fix_efield.html" TargetMode="External"/><Relationship Id="rId29" Type="http://schemas.openxmlformats.org/officeDocument/2006/relationships/hyperlink" Target="http://lammps.sandia.gov/doc/fix_neb.html" TargetMode="External"/><Relationship Id="rId1" Type="http://schemas.openxmlformats.org/officeDocument/2006/relationships/slideLayout" Target="../slideLayouts/slideLayout2.xml"/><Relationship Id="rId6" Type="http://schemas.openxmlformats.org/officeDocument/2006/relationships/hyperlink" Target="http://lammps.sandia.gov/doc/fix_ave_spatial.html" TargetMode="External"/><Relationship Id="rId11" Type="http://schemas.openxmlformats.org/officeDocument/2006/relationships/hyperlink" Target="http://lammps.sandia.gov/doc/fix_box_relax.html" TargetMode="External"/><Relationship Id="rId24" Type="http://schemas.openxmlformats.org/officeDocument/2006/relationships/hyperlink" Target="http://lammps.sandia.gov/doc/fix_langevin.html" TargetMode="External"/><Relationship Id="rId32" Type="http://schemas.openxmlformats.org/officeDocument/2006/relationships/hyperlink" Target="http://lammps.sandia.gov/doc/fix_nph_sphere.html" TargetMode="External"/><Relationship Id="rId37" Type="http://schemas.openxmlformats.org/officeDocument/2006/relationships/hyperlink" Target="http://lammps.sandia.gov/doc/fix_nve_limit.html" TargetMode="External"/><Relationship Id="rId40" Type="http://schemas.openxmlformats.org/officeDocument/2006/relationships/hyperlink" Target="http://lammps.sandia.gov/doc/fix_nvt_asphere.html" TargetMode="External"/><Relationship Id="rId45" Type="http://schemas.openxmlformats.org/officeDocument/2006/relationships/hyperlink" Target="http://lammps.sandia.gov/doc/fix_poems.html" TargetMode="External"/><Relationship Id="rId53" Type="http://schemas.openxmlformats.org/officeDocument/2006/relationships/hyperlink" Target="http://lammps.sandia.gov/doc/fix_shake.html" TargetMode="External"/><Relationship Id="rId58" Type="http://schemas.openxmlformats.org/officeDocument/2006/relationships/hyperlink" Target="http://lammps.sandia.gov/doc/fix_store_force.html" TargetMode="External"/><Relationship Id="rId66" Type="http://schemas.openxmlformats.org/officeDocument/2006/relationships/hyperlink" Target="http://lammps.sandia.gov/doc/fix_viscous.html" TargetMode="External"/><Relationship Id="rId5" Type="http://schemas.openxmlformats.org/officeDocument/2006/relationships/hyperlink" Target="http://lammps.sandia.gov/doc/fix_ave_atom.html" TargetMode="External"/><Relationship Id="rId15" Type="http://schemas.openxmlformats.org/officeDocument/2006/relationships/hyperlink" Target="http://lammps.sandia.gov/doc/fix_dt_reset.html" TargetMode="External"/><Relationship Id="rId23" Type="http://schemas.openxmlformats.org/officeDocument/2006/relationships/hyperlink" Target="http://lammps.sandia.gov/doc/fix_indent.html" TargetMode="External"/><Relationship Id="rId28" Type="http://schemas.openxmlformats.org/officeDocument/2006/relationships/hyperlink" Target="http://lammps.sandia.gov/doc/fix_msst.html" TargetMode="External"/><Relationship Id="rId36" Type="http://schemas.openxmlformats.org/officeDocument/2006/relationships/hyperlink" Target="http://lammps.sandia.gov/doc/fix_nve_asphere.html" TargetMode="External"/><Relationship Id="rId49" Type="http://schemas.openxmlformats.org/officeDocument/2006/relationships/hyperlink" Target="http://lammps.sandia.gov/doc/fix_reax_bonds.html" TargetMode="External"/><Relationship Id="rId57" Type="http://schemas.openxmlformats.org/officeDocument/2006/relationships/hyperlink" Target="http://lammps.sandia.gov/doc/fix_srd.html" TargetMode="External"/><Relationship Id="rId61" Type="http://schemas.openxmlformats.org/officeDocument/2006/relationships/hyperlink" Target="http://lammps.sandia.gov/doc/fix_temp_rescale.html" TargetMode="External"/><Relationship Id="rId10" Type="http://schemas.openxmlformats.org/officeDocument/2006/relationships/hyperlink" Target="http://lammps.sandia.gov/doc/fix_bond_swap.html" TargetMode="External"/><Relationship Id="rId19" Type="http://schemas.openxmlformats.org/officeDocument/2006/relationships/hyperlink" Target="http://lammps.sandia.gov/doc/fix_external.html" TargetMode="External"/><Relationship Id="rId31" Type="http://schemas.openxmlformats.org/officeDocument/2006/relationships/hyperlink" Target="http://lammps.sandia.gov/doc/fix_nph_asphere.html" TargetMode="External"/><Relationship Id="rId44" Type="http://schemas.openxmlformats.org/officeDocument/2006/relationships/hyperlink" Target="http://lammps.sandia.gov/doc/fix_planeforce.html" TargetMode="External"/><Relationship Id="rId52" Type="http://schemas.openxmlformats.org/officeDocument/2006/relationships/hyperlink" Target="http://lammps.sandia.gov/doc/fix_setforce.html" TargetMode="External"/><Relationship Id="rId60" Type="http://schemas.openxmlformats.org/officeDocument/2006/relationships/hyperlink" Target="http://lammps.sandia.gov/doc/fix_temp_berendsen.html" TargetMode="External"/><Relationship Id="rId65" Type="http://schemas.openxmlformats.org/officeDocument/2006/relationships/hyperlink" Target="http://lammps.sandia.gov/doc/fix_viscosity.html" TargetMode="External"/><Relationship Id="rId4" Type="http://schemas.openxmlformats.org/officeDocument/2006/relationships/hyperlink" Target="http://lammps.sandia.gov/doc/fix_aveforce.html" TargetMode="External"/><Relationship Id="rId9" Type="http://schemas.openxmlformats.org/officeDocument/2006/relationships/hyperlink" Target="http://lammps.sandia.gov/doc/fix_bond_create.html" TargetMode="External"/><Relationship Id="rId14" Type="http://schemas.openxmlformats.org/officeDocument/2006/relationships/hyperlink" Target="http://lammps.sandia.gov/doc/fix_drag.html" TargetMode="External"/><Relationship Id="rId22" Type="http://schemas.openxmlformats.org/officeDocument/2006/relationships/hyperlink" Target="http://lammps.sandia.gov/doc/fix_heat.html" TargetMode="External"/><Relationship Id="rId27" Type="http://schemas.openxmlformats.org/officeDocument/2006/relationships/hyperlink" Target="http://lammps.sandia.gov/doc/fix_move.html" TargetMode="External"/><Relationship Id="rId30" Type="http://schemas.openxmlformats.org/officeDocument/2006/relationships/hyperlink" Target="http://lammps.sandia.gov/doc/fix_nh.html" TargetMode="External"/><Relationship Id="rId35" Type="http://schemas.openxmlformats.org/officeDocument/2006/relationships/hyperlink" Target="http://lammps.sandia.gov/doc/fix_nve.html" TargetMode="External"/><Relationship Id="rId43" Type="http://schemas.openxmlformats.org/officeDocument/2006/relationships/hyperlink" Target="http://lammps.sandia.gov/doc/fix_orient_fcc.html" TargetMode="External"/><Relationship Id="rId48" Type="http://schemas.openxmlformats.org/officeDocument/2006/relationships/hyperlink" Target="http://lammps.sandia.gov/doc/fix_print.html" TargetMode="External"/><Relationship Id="rId56" Type="http://schemas.openxmlformats.org/officeDocument/2006/relationships/hyperlink" Target="http://lammps.sandia.gov/doc/fix_spring_self.html" TargetMode="External"/><Relationship Id="rId64" Type="http://schemas.openxmlformats.org/officeDocument/2006/relationships/hyperlink" Target="http://lammps.sandia.gov/doc/fix_ttm.html" TargetMode="External"/><Relationship Id="rId69" Type="http://schemas.openxmlformats.org/officeDocument/2006/relationships/hyperlink" Target="http://lammps.sandia.gov/doc/fix_wall_reflect.html" TargetMode="External"/><Relationship Id="rId8" Type="http://schemas.openxmlformats.org/officeDocument/2006/relationships/hyperlink" Target="http://lammps.sandia.gov/doc/fix_bond_break.html" TargetMode="External"/><Relationship Id="rId51" Type="http://schemas.openxmlformats.org/officeDocument/2006/relationships/hyperlink" Target="http://lammps.sandia.gov/doc/fix_rigid.html" TargetMode="External"/><Relationship Id="rId72" Type="http://schemas.openxmlformats.org/officeDocument/2006/relationships/image" Target="../media/image27.wmf"/><Relationship Id="rId3" Type="http://schemas.openxmlformats.org/officeDocument/2006/relationships/hyperlink" Target="http://lammps.sandia.gov/doc/fix_addforce.html" TargetMode="External"/><Relationship Id="rId12" Type="http://schemas.openxmlformats.org/officeDocument/2006/relationships/hyperlink" Target="http://lammps.sandia.gov/doc/fix_deform.html" TargetMode="External"/><Relationship Id="rId17" Type="http://schemas.openxmlformats.org/officeDocument/2006/relationships/hyperlink" Target="http://lammps.sandia.gov/doc/fix_enforce2d.html" TargetMode="External"/><Relationship Id="rId25" Type="http://schemas.openxmlformats.org/officeDocument/2006/relationships/hyperlink" Target="http://lammps.sandia.gov/doc/fix_lineforce.html" TargetMode="External"/><Relationship Id="rId33" Type="http://schemas.openxmlformats.org/officeDocument/2006/relationships/hyperlink" Target="http://lammps.sandia.gov/doc/fix_npt_asphere.html" TargetMode="External"/><Relationship Id="rId38" Type="http://schemas.openxmlformats.org/officeDocument/2006/relationships/hyperlink" Target="http://lammps.sandia.gov/doc/fix_nve_noforce.html" TargetMode="External"/><Relationship Id="rId46" Type="http://schemas.openxmlformats.org/officeDocument/2006/relationships/hyperlink" Target="http://lammps.sandia.gov/doc/fix_pour.html" TargetMode="External"/><Relationship Id="rId59" Type="http://schemas.openxmlformats.org/officeDocument/2006/relationships/hyperlink" Target="http://lammps.sandia.gov/doc/fix_store_state.html" TargetMode="External"/><Relationship Id="rId67" Type="http://schemas.openxmlformats.org/officeDocument/2006/relationships/hyperlink" Target="http://lammps.sandia.gov/doc/fix_wall.html" TargetMode="External"/><Relationship Id="rId20" Type="http://schemas.openxmlformats.org/officeDocument/2006/relationships/hyperlink" Target="http://lammps.sandia.gov/doc/fix_freeze.html" TargetMode="External"/><Relationship Id="rId41" Type="http://schemas.openxmlformats.org/officeDocument/2006/relationships/hyperlink" Target="http://lammps.sandia.gov/doc/fix_nvt_sllod.html" TargetMode="External"/><Relationship Id="rId54" Type="http://schemas.openxmlformats.org/officeDocument/2006/relationships/hyperlink" Target="http://lammps.sandia.gov/doc/fix_spring.html" TargetMode="External"/><Relationship Id="rId62" Type="http://schemas.openxmlformats.org/officeDocument/2006/relationships/hyperlink" Target="http://lammps.sandia.gov/doc/fix_thermal_conductivity.html" TargetMode="External"/><Relationship Id="rId70" Type="http://schemas.openxmlformats.org/officeDocument/2006/relationships/hyperlink" Target="http://lammps.sandia.gov/doc/fix_wall_region.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hyperlink" Target="http://lammps.sandia.gov/doc/compute.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lammps.sandia.gov/doc/compute_com_molecule.html" TargetMode="External"/><Relationship Id="rId13" Type="http://schemas.openxmlformats.org/officeDocument/2006/relationships/hyperlink" Target="http://lammps.sandia.gov/doc/compute_erotate_asphere.html" TargetMode="External"/><Relationship Id="rId18" Type="http://schemas.openxmlformats.org/officeDocument/2006/relationships/hyperlink" Target="http://lammps.sandia.gov/doc/compute_gyration_molecule.html" TargetMode="External"/><Relationship Id="rId26" Type="http://schemas.openxmlformats.org/officeDocument/2006/relationships/hyperlink" Target="http://lammps.sandia.gov/doc/compute_pair_local.html" TargetMode="External"/><Relationship Id="rId39" Type="http://schemas.openxmlformats.org/officeDocument/2006/relationships/hyperlink" Target="http://lammps.sandia.gov/doc/compute_temp_deform.html" TargetMode="External"/><Relationship Id="rId3" Type="http://schemas.openxmlformats.org/officeDocument/2006/relationships/hyperlink" Target="http://lammps.sandia.gov/doc/compute_atom_molecule.html" TargetMode="External"/><Relationship Id="rId21" Type="http://schemas.openxmlformats.org/officeDocument/2006/relationships/hyperlink" Target="http://lammps.sandia.gov/doc/compute_ke.html" TargetMode="External"/><Relationship Id="rId34" Type="http://schemas.openxmlformats.org/officeDocument/2006/relationships/hyperlink" Target="http://lammps.sandia.gov/doc/compute_reduce.html" TargetMode="External"/><Relationship Id="rId42" Type="http://schemas.openxmlformats.org/officeDocument/2006/relationships/hyperlink" Target="http://lammps.sandia.gov/doc/compute_temp_ramp.html" TargetMode="External"/><Relationship Id="rId7" Type="http://schemas.openxmlformats.org/officeDocument/2006/relationships/hyperlink" Target="http://lammps.sandia.gov/doc/compute_com.html" TargetMode="External"/><Relationship Id="rId12" Type="http://schemas.openxmlformats.org/officeDocument/2006/relationships/hyperlink" Target="http://lammps.sandia.gov/doc/compute_displace_atom.html" TargetMode="External"/><Relationship Id="rId17" Type="http://schemas.openxmlformats.org/officeDocument/2006/relationships/hyperlink" Target="http://lammps.sandia.gov/doc/compute_gyration.html" TargetMode="External"/><Relationship Id="rId25" Type="http://schemas.openxmlformats.org/officeDocument/2006/relationships/hyperlink" Target="http://lammps.sandia.gov/doc/compute_pair.html" TargetMode="External"/><Relationship Id="rId33" Type="http://schemas.openxmlformats.org/officeDocument/2006/relationships/hyperlink" Target="http://lammps.sandia.gov/doc/compute_rdf.html" TargetMode="External"/><Relationship Id="rId38" Type="http://schemas.openxmlformats.org/officeDocument/2006/relationships/hyperlink" Target="http://lammps.sandia.gov/doc/compute_temp_com.html" TargetMode="External"/><Relationship Id="rId46" Type="http://schemas.openxmlformats.org/officeDocument/2006/relationships/image" Target="../media/image28.wmf"/><Relationship Id="rId2" Type="http://schemas.openxmlformats.org/officeDocument/2006/relationships/hyperlink" Target="http://lammps.sandia.gov/doc/compute_bond_local.html" TargetMode="External"/><Relationship Id="rId16" Type="http://schemas.openxmlformats.org/officeDocument/2006/relationships/hyperlink" Target="http://lammps.sandia.gov/doc/compute_group_group.html" TargetMode="External"/><Relationship Id="rId20" Type="http://schemas.openxmlformats.org/officeDocument/2006/relationships/hyperlink" Target="http://lammps.sandia.gov/doc/compute_improper_local.html" TargetMode="External"/><Relationship Id="rId29" Type="http://schemas.openxmlformats.org/officeDocument/2006/relationships/hyperlink" Target="http://lammps.sandia.gov/doc/compute_pressure.html" TargetMode="External"/><Relationship Id="rId41" Type="http://schemas.openxmlformats.org/officeDocument/2006/relationships/hyperlink" Target="http://lammps.sandia.gov/doc/compute_temp_profile.html" TargetMode="External"/><Relationship Id="rId1" Type="http://schemas.openxmlformats.org/officeDocument/2006/relationships/slideLayout" Target="../slideLayouts/slideLayout2.xml"/><Relationship Id="rId6" Type="http://schemas.openxmlformats.org/officeDocument/2006/relationships/hyperlink" Target="http://lammps.sandia.gov/doc/compute_cna_atom.html" TargetMode="External"/><Relationship Id="rId11" Type="http://schemas.openxmlformats.org/officeDocument/2006/relationships/hyperlink" Target="http://lammps.sandia.gov/doc/compute_dihedral_local.html" TargetMode="External"/><Relationship Id="rId24" Type="http://schemas.openxmlformats.org/officeDocument/2006/relationships/hyperlink" Target="http://lammps.sandia.gov/doc/compute_msd_molecule.html" TargetMode="External"/><Relationship Id="rId32" Type="http://schemas.openxmlformats.org/officeDocument/2006/relationships/hyperlink" Target="http://lammps.sandia.gov/doc/compute_property_molecule.html" TargetMode="External"/><Relationship Id="rId37" Type="http://schemas.openxmlformats.org/officeDocument/2006/relationships/hyperlink" Target="http://lammps.sandia.gov/doc/compute_temp_asphere.html" TargetMode="External"/><Relationship Id="rId40" Type="http://schemas.openxmlformats.org/officeDocument/2006/relationships/hyperlink" Target="http://lammps.sandia.gov/doc/compute_temp_partial.html" TargetMode="External"/><Relationship Id="rId45" Type="http://schemas.openxmlformats.org/officeDocument/2006/relationships/hyperlink" Target="http://lammps.sandia.gov/doc/compute_ti.html" TargetMode="External"/><Relationship Id="rId5" Type="http://schemas.openxmlformats.org/officeDocument/2006/relationships/hyperlink" Target="http://lammps.sandia.gov/doc/compute_cluster_atom.html" TargetMode="External"/><Relationship Id="rId15" Type="http://schemas.openxmlformats.org/officeDocument/2006/relationships/hyperlink" Target="http://lammps.sandia.gov/doc/compute_event_displace.html" TargetMode="External"/><Relationship Id="rId23" Type="http://schemas.openxmlformats.org/officeDocument/2006/relationships/hyperlink" Target="http://lammps.sandia.gov/doc/compute_msd.html" TargetMode="External"/><Relationship Id="rId28" Type="http://schemas.openxmlformats.org/officeDocument/2006/relationships/hyperlink" Target="http://lammps.sandia.gov/doc/compute_pe_atom.html" TargetMode="External"/><Relationship Id="rId36" Type="http://schemas.openxmlformats.org/officeDocument/2006/relationships/hyperlink" Target="http://lammps.sandia.gov/doc/compute_temp.html" TargetMode="External"/><Relationship Id="rId10" Type="http://schemas.openxmlformats.org/officeDocument/2006/relationships/hyperlink" Target="http://lammps.sandia.gov/doc/compute_damage_atom.html" TargetMode="External"/><Relationship Id="rId19" Type="http://schemas.openxmlformats.org/officeDocument/2006/relationships/hyperlink" Target="http://lammps.sandia.gov/doc/compute_heat_flux.html" TargetMode="External"/><Relationship Id="rId31" Type="http://schemas.openxmlformats.org/officeDocument/2006/relationships/hyperlink" Target="http://lammps.sandia.gov/doc/compute_property_local.html" TargetMode="External"/><Relationship Id="rId44" Type="http://schemas.openxmlformats.org/officeDocument/2006/relationships/hyperlink" Target="http://lammps.sandia.gov/doc/compute_temp_sphere.html" TargetMode="External"/><Relationship Id="rId4" Type="http://schemas.openxmlformats.org/officeDocument/2006/relationships/hyperlink" Target="http://lammps.sandia.gov/doc/compute_centro_atom.html" TargetMode="External"/><Relationship Id="rId9" Type="http://schemas.openxmlformats.org/officeDocument/2006/relationships/hyperlink" Target="http://lammps.sandia.gov/doc/compute_coord_atom.html" TargetMode="External"/><Relationship Id="rId14" Type="http://schemas.openxmlformats.org/officeDocument/2006/relationships/hyperlink" Target="http://lammps.sandia.gov/doc/compute_erotate_sphere.html" TargetMode="External"/><Relationship Id="rId22" Type="http://schemas.openxmlformats.org/officeDocument/2006/relationships/hyperlink" Target="http://lammps.sandia.gov/doc/compute_ke_atom.html" TargetMode="External"/><Relationship Id="rId27" Type="http://schemas.openxmlformats.org/officeDocument/2006/relationships/hyperlink" Target="http://lammps.sandia.gov/doc/compute_pe.html" TargetMode="External"/><Relationship Id="rId30" Type="http://schemas.openxmlformats.org/officeDocument/2006/relationships/hyperlink" Target="http://lammps.sandia.gov/doc/compute_property_atom.html" TargetMode="External"/><Relationship Id="rId35" Type="http://schemas.openxmlformats.org/officeDocument/2006/relationships/hyperlink" Target="http://lammps.sandia.gov/doc/compute_stress_atom.html" TargetMode="External"/><Relationship Id="rId43" Type="http://schemas.openxmlformats.org/officeDocument/2006/relationships/hyperlink" Target="http://lammps.sandia.gov/doc/compute_temp_region.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lammps.sandia.gov/doc/compute.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lammps.sandia.gov/doc/pair_coul.html" TargetMode="External"/><Relationship Id="rId13" Type="http://schemas.openxmlformats.org/officeDocument/2006/relationships/hyperlink" Target="http://lammps.sandia.gov/doc/pair_eim.html" TargetMode="External"/><Relationship Id="rId18" Type="http://schemas.openxmlformats.org/officeDocument/2006/relationships/hyperlink" Target="http://lammps.sandia.gov/doc/pair_charmm.html" TargetMode="External"/><Relationship Id="rId26" Type="http://schemas.openxmlformats.org/officeDocument/2006/relationships/hyperlink" Target="http://lammps.sandia.gov/doc/pair_meam.html" TargetMode="External"/><Relationship Id="rId3" Type="http://schemas.openxmlformats.org/officeDocument/2006/relationships/hyperlink" Target="http://lammps.sandia.gov/doc/pair_hybrid.html" TargetMode="External"/><Relationship Id="rId21" Type="http://schemas.openxmlformats.org/officeDocument/2006/relationships/hyperlink" Target="http://lammps.sandia.gov/doc/pair_lj_expand.html" TargetMode="External"/><Relationship Id="rId34" Type="http://schemas.openxmlformats.org/officeDocument/2006/relationships/hyperlink" Target="http://lammps.sandia.gov/doc/pair_tersoff.html" TargetMode="External"/><Relationship Id="rId7" Type="http://schemas.openxmlformats.org/officeDocument/2006/relationships/hyperlink" Target="http://lammps.sandia.gov/doc/pair_colloid.html" TargetMode="External"/><Relationship Id="rId12" Type="http://schemas.openxmlformats.org/officeDocument/2006/relationships/hyperlink" Target="http://lammps.sandia.gov/doc/pair_eam.html" TargetMode="External"/><Relationship Id="rId17" Type="http://schemas.openxmlformats.org/officeDocument/2006/relationships/hyperlink" Target="http://lammps.sandia.gov/doc/pair_hbond_dreiding.html" TargetMode="External"/><Relationship Id="rId25" Type="http://schemas.openxmlformats.org/officeDocument/2006/relationships/hyperlink" Target="http://lammps.sandia.gov/doc/pair_lubricate.html" TargetMode="External"/><Relationship Id="rId33" Type="http://schemas.openxmlformats.org/officeDocument/2006/relationships/hyperlink" Target="http://lammps.sandia.gov/doc/pair_table.html" TargetMode="External"/><Relationship Id="rId38" Type="http://schemas.openxmlformats.org/officeDocument/2006/relationships/image" Target="../media/image29.png"/><Relationship Id="rId2" Type="http://schemas.openxmlformats.org/officeDocument/2006/relationships/hyperlink" Target="http://lammps.sandia.gov/doc/pair_none.html" TargetMode="External"/><Relationship Id="rId16" Type="http://schemas.openxmlformats.org/officeDocument/2006/relationships/hyperlink" Target="http://lammps.sandia.gov/doc/pair_gran.html" TargetMode="External"/><Relationship Id="rId20" Type="http://schemas.openxmlformats.org/officeDocument/2006/relationships/hyperlink" Target="http://lammps.sandia.gov/doc/pair_lj.html" TargetMode="External"/><Relationship Id="rId29" Type="http://schemas.openxmlformats.org/officeDocument/2006/relationships/hyperlink" Target="http://lammps.sandia.gov/doc/pair_reax.html" TargetMode="External"/><Relationship Id="rId1" Type="http://schemas.openxmlformats.org/officeDocument/2006/relationships/slideLayout" Target="../slideLayouts/slideLayout2.xml"/><Relationship Id="rId6" Type="http://schemas.openxmlformats.org/officeDocument/2006/relationships/hyperlink" Target="http://lammps.sandia.gov/doc/pair_buck.html" TargetMode="External"/><Relationship Id="rId11" Type="http://schemas.openxmlformats.org/officeDocument/2006/relationships/hyperlink" Target="http://lammps.sandia.gov/doc/pair_dsmc.html" TargetMode="External"/><Relationship Id="rId24" Type="http://schemas.openxmlformats.org/officeDocument/2006/relationships/hyperlink" Target="http://lammps.sandia.gov/doc/pair_lj96_cut.html" TargetMode="External"/><Relationship Id="rId32" Type="http://schemas.openxmlformats.org/officeDocument/2006/relationships/hyperlink" Target="http://lammps.sandia.gov/doc/pair_sw.html" TargetMode="External"/><Relationship Id="rId37" Type="http://schemas.openxmlformats.org/officeDocument/2006/relationships/hyperlink" Target="http://lammps.sandia.gov/doc/pair_yukawa_colloid.html" TargetMode="External"/><Relationship Id="rId5" Type="http://schemas.openxmlformats.org/officeDocument/2006/relationships/hyperlink" Target="http://lammps.sandia.gov/doc/pair_born.html" TargetMode="External"/><Relationship Id="rId15" Type="http://schemas.openxmlformats.org/officeDocument/2006/relationships/hyperlink" Target="http://lammps.sandia.gov/doc/pair_gayberne.html" TargetMode="External"/><Relationship Id="rId23" Type="http://schemas.openxmlformats.org/officeDocument/2006/relationships/hyperlink" Target="http://lammps.sandia.gov/doc/pair_lj_smooth.html" TargetMode="External"/><Relationship Id="rId28" Type="http://schemas.openxmlformats.org/officeDocument/2006/relationships/hyperlink" Target="http://lammps.sandia.gov/doc/pair_peri.html" TargetMode="External"/><Relationship Id="rId36" Type="http://schemas.openxmlformats.org/officeDocument/2006/relationships/hyperlink" Target="http://lammps.sandia.gov/doc/pair_yukawa.html" TargetMode="External"/><Relationship Id="rId10" Type="http://schemas.openxmlformats.org/officeDocument/2006/relationships/hyperlink" Target="http://lammps.sandia.gov/doc/pair_dpd.html" TargetMode="External"/><Relationship Id="rId19" Type="http://schemas.openxmlformats.org/officeDocument/2006/relationships/hyperlink" Target="http://lammps.sandia.gov/doc/pair_class2.html" TargetMode="External"/><Relationship Id="rId31" Type="http://schemas.openxmlformats.org/officeDocument/2006/relationships/hyperlink" Target="http://lammps.sandia.gov/doc/pair_soft.html" TargetMode="External"/><Relationship Id="rId4" Type="http://schemas.openxmlformats.org/officeDocument/2006/relationships/hyperlink" Target="http://lammps.sandia.gov/doc/pair_airebo.html" TargetMode="External"/><Relationship Id="rId9" Type="http://schemas.openxmlformats.org/officeDocument/2006/relationships/hyperlink" Target="http://lammps.sandia.gov/doc/pair_dipole.html" TargetMode="External"/><Relationship Id="rId14" Type="http://schemas.openxmlformats.org/officeDocument/2006/relationships/hyperlink" Target="http://lammps.sandia.gov/doc/pair_gauss.html" TargetMode="External"/><Relationship Id="rId22" Type="http://schemas.openxmlformats.org/officeDocument/2006/relationships/hyperlink" Target="http://lammps.sandia.gov/doc/pair_gromacs.html" TargetMode="External"/><Relationship Id="rId27" Type="http://schemas.openxmlformats.org/officeDocument/2006/relationships/hyperlink" Target="http://lammps.sandia.gov/doc/pair_morse.html" TargetMode="External"/><Relationship Id="rId30" Type="http://schemas.openxmlformats.org/officeDocument/2006/relationships/hyperlink" Target="http://lammps.sandia.gov/doc/pair_resquared.html" TargetMode="External"/><Relationship Id="rId35" Type="http://schemas.openxmlformats.org/officeDocument/2006/relationships/hyperlink" Target="http://lammps.sandia.gov/doc/pair_tersoff_zbl.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lammps.sandia.gov/doc/fix_ave_time.html" TargetMode="External"/><Relationship Id="rId3" Type="http://schemas.openxmlformats.org/officeDocument/2006/relationships/hyperlink" Target="http://lammps.sandia.gov/doc/next.html" TargetMode="External"/><Relationship Id="rId7" Type="http://schemas.openxmlformats.org/officeDocument/2006/relationships/hyperlink" Target="http://lammps.sandia.gov/doc/thermo_style.html" TargetMode="External"/><Relationship Id="rId12" Type="http://schemas.openxmlformats.org/officeDocument/2006/relationships/image" Target="../media/image30.wmf"/><Relationship Id="rId2" Type="http://schemas.openxmlformats.org/officeDocument/2006/relationships/hyperlink" Target="http://lammps.sandia.gov/doc/variable.html" TargetMode="External"/><Relationship Id="rId1" Type="http://schemas.openxmlformats.org/officeDocument/2006/relationships/slideLayout" Target="../slideLayouts/slideLayout2.xml"/><Relationship Id="rId6" Type="http://schemas.openxmlformats.org/officeDocument/2006/relationships/hyperlink" Target="http://lammps.sandia.gov/doc/run.html" TargetMode="External"/><Relationship Id="rId11" Type="http://schemas.openxmlformats.org/officeDocument/2006/relationships/hyperlink" Target="http://lammps.sandia.gov/doc/fix_ave_atom.html" TargetMode="External"/><Relationship Id="rId5" Type="http://schemas.openxmlformats.org/officeDocument/2006/relationships/hyperlink" Target="http://lammps.sandia.gov/doc/fix_print.html" TargetMode="External"/><Relationship Id="rId10" Type="http://schemas.openxmlformats.org/officeDocument/2006/relationships/hyperlink" Target="http://lammps.sandia.gov/doc/fix_ave_spatial.html" TargetMode="External"/><Relationship Id="rId4" Type="http://schemas.openxmlformats.org/officeDocument/2006/relationships/hyperlink" Target="http://lammps.sandia.gov/doc/print.html" TargetMode="External"/><Relationship Id="rId9" Type="http://schemas.openxmlformats.org/officeDocument/2006/relationships/hyperlink" Target="http://lammps.sandia.gov/doc/dump.html"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hyperlink" Target="http://lammps.sandia.gov/doc/thermo_style.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hyperlink" Target="http://lammps.sandia.gov/doc/dump.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55.jpeg"/><Relationship Id="rId4" Type="http://schemas.openxmlformats.org/officeDocument/2006/relationships/image" Target="../media/image54.jpeg"/></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5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2.xml"/><Relationship Id="rId1" Type="http://schemas.openxmlformats.org/officeDocument/2006/relationships/video" Target="file:///C:\Documents%20and%20Settings\pscrozi\photo\pp\visualize\photoisomerization.avi"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5.png"/></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vmlDrawing" Target="../drawings/vmlDrawing2.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video" Target="file:///C:\Users\pscrozi\Documents\LAMMPS%20tutorial\popcorn.wmv"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video" Target="file:///C:\Users\pscrozi\Documents\LAMMPS%20tutorial\wiggle.wmv" TargetMode="External"/></Relationships>
</file>

<file path=ppt/slides/_rels/slide9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lammps.sandia.gov/inputs/in.lj.txt" TargetMode="External"/><Relationship Id="rId2" Type="http://schemas.openxmlformats.org/officeDocument/2006/relationships/hyperlink" Target="http://lammps.sandia.gov/download.html" TargetMode="External"/><Relationship Id="rId1" Type="http://schemas.openxmlformats.org/officeDocument/2006/relationships/slideLayout" Target="../slideLayouts/slideLayout2.xml"/><Relationship Id="rId4" Type="http://schemas.openxmlformats.org/officeDocument/2006/relationships/hyperlink" Target="http://lammps.sandia.gov/doc/Section_start.html#2_5" TargetMode="External"/></Relationships>
</file>

<file path=ppt/slides/_rels/slide95.xml.rels><?xml version="1.0" encoding="UTF-8" standalone="yes"?>
<Relationships xmlns="http://schemas.openxmlformats.org/package/2006/relationships"><Relationship Id="rId2" Type="http://schemas.openxmlformats.org/officeDocument/2006/relationships/hyperlink" Target="http://www.ks.uiuc.edu/Research/vmd/"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0" y="2743200"/>
            <a:ext cx="9144000" cy="3200400"/>
          </a:xfrm>
          <a:noFill/>
          <a:ln/>
        </p:spPr>
        <p:txBody>
          <a:bodyPr/>
          <a:lstStyle/>
          <a:p>
            <a:pPr marL="342900" indent="-171450"/>
            <a:r>
              <a:rPr lang="en-US" sz="2800" dirty="0">
                <a:solidFill>
                  <a:schemeClr val="tx1"/>
                </a:solidFill>
              </a:rPr>
              <a:t>Paul </a:t>
            </a:r>
            <a:r>
              <a:rPr lang="en-US" sz="2800" dirty="0" smtClean="0">
                <a:solidFill>
                  <a:schemeClr val="tx1"/>
                </a:solidFill>
              </a:rPr>
              <a:t>S. Crozier</a:t>
            </a:r>
          </a:p>
          <a:p>
            <a:pPr marL="342900" indent="-171450"/>
            <a:endParaRPr lang="en-US" sz="2000" dirty="0">
              <a:effectLst>
                <a:outerShdw blurRad="38100" dist="38100" dir="2700000" algn="tl">
                  <a:srgbClr val="C0C0C0"/>
                </a:outerShdw>
              </a:effectLst>
            </a:endParaRPr>
          </a:p>
          <a:p>
            <a:pPr marL="342900" indent="-171450"/>
            <a:r>
              <a:rPr lang="en-US" sz="2000" dirty="0" smtClean="0"/>
              <a:t>August 10, 2011</a:t>
            </a:r>
            <a:endParaRPr lang="en-US" dirty="0">
              <a:effectLst>
                <a:outerShdw blurRad="38100" dist="38100" dir="2700000" algn="tl">
                  <a:srgbClr val="C0C0C0"/>
                </a:outerShdw>
              </a:effectLst>
            </a:endParaRPr>
          </a:p>
          <a:p>
            <a:pPr marL="342900" indent="-171450"/>
            <a:endParaRPr lang="en-US" dirty="0">
              <a:effectLst>
                <a:outerShdw blurRad="38100" dist="38100" dir="2700000" algn="tl">
                  <a:srgbClr val="C0C0C0"/>
                </a:outerShdw>
              </a:effectLst>
            </a:endParaRPr>
          </a:p>
          <a:p>
            <a:pPr marL="342900" indent="-171450">
              <a:lnSpc>
                <a:spcPts val="2000"/>
              </a:lnSpc>
            </a:pPr>
            <a:r>
              <a:rPr lang="en-US" sz="2000" dirty="0" smtClean="0"/>
              <a:t>Sandia National Laboratories</a:t>
            </a:r>
            <a:endParaRPr lang="en-US" sz="2000" dirty="0"/>
          </a:p>
        </p:txBody>
      </p:sp>
      <p:pic>
        <p:nvPicPr>
          <p:cNvPr id="4100" name="Picture 4"/>
          <p:cNvPicPr>
            <a:picLocks noChangeArrowheads="1"/>
          </p:cNvPicPr>
          <p:nvPr/>
        </p:nvPicPr>
        <p:blipFill>
          <a:blip r:embed="rId3" cstate="print"/>
          <a:srcRect/>
          <a:stretch>
            <a:fillRect/>
          </a:stretch>
        </p:blipFill>
        <p:spPr bwMode="auto">
          <a:xfrm>
            <a:off x="0" y="0"/>
            <a:ext cx="2578100" cy="1473200"/>
          </a:xfrm>
          <a:prstGeom prst="rect">
            <a:avLst/>
          </a:prstGeom>
          <a:noFill/>
          <a:ln w="12700">
            <a:noFill/>
            <a:miter lim="800000"/>
            <a:headEnd/>
            <a:tailEnd/>
          </a:ln>
          <a:effectLst/>
        </p:spPr>
      </p:pic>
      <p:pic>
        <p:nvPicPr>
          <p:cNvPr id="8" name="Picture 11" descr="C:\_Alldata\DEB WORK\Templates &amp; Logos\Other Labs.NNSA\NNSAlogo041001.jpg"/>
          <p:cNvPicPr>
            <a:picLocks noChangeAspect="1" noChangeArrowheads="1"/>
          </p:cNvPicPr>
          <p:nvPr/>
        </p:nvPicPr>
        <p:blipFill>
          <a:blip r:embed="rId4" cstate="print"/>
          <a:srcRect/>
          <a:stretch>
            <a:fillRect/>
          </a:stretch>
        </p:blipFill>
        <p:spPr bwMode="auto">
          <a:xfrm>
            <a:off x="1123950" y="6343650"/>
            <a:ext cx="914400" cy="333375"/>
          </a:xfrm>
          <a:prstGeom prst="rect">
            <a:avLst/>
          </a:prstGeom>
          <a:noFill/>
          <a:ln w="9525">
            <a:noFill/>
            <a:miter lim="800000"/>
            <a:headEnd/>
            <a:tailEnd/>
          </a:ln>
        </p:spPr>
      </p:pic>
      <p:sp>
        <p:nvSpPr>
          <p:cNvPr id="9" name="Rectangle 5"/>
          <p:cNvSpPr>
            <a:spLocks noChangeArrowheads="1"/>
          </p:cNvSpPr>
          <p:nvPr/>
        </p:nvSpPr>
        <p:spPr bwMode="auto">
          <a:xfrm>
            <a:off x="2170113" y="6324600"/>
            <a:ext cx="5068887" cy="498475"/>
          </a:xfrm>
          <a:prstGeom prst="rect">
            <a:avLst/>
          </a:prstGeom>
          <a:noFill/>
          <a:ln w="12700">
            <a:noFill/>
            <a:miter lim="800000"/>
            <a:headEnd/>
            <a:tailEnd/>
          </a:ln>
        </p:spPr>
        <p:txBody>
          <a:bodyPr lIns="90487" tIns="44450" rIns="90487" bIns="44450">
            <a:spAutoFit/>
          </a:bodyPr>
          <a:lstStyle/>
          <a:p>
            <a:pPr algn="ctr"/>
            <a:r>
              <a:rPr lang="en-US" sz="900" dirty="0"/>
              <a:t>Sandia National Laboratories is a multi-program laboratory managed and operated by Sandia Corporation, a wholly owned subsidiary of Lockheed Martin Corporation, for the U.S. Department of Energy’s National Nuclear Security Administration under contract DE-AC04-94AL85000.</a:t>
            </a:r>
            <a:endParaRPr lang="en-US" sz="900" dirty="0">
              <a:solidFill>
                <a:srgbClr val="000000"/>
              </a:solidFill>
              <a:latin typeface="Helvetica" pitchFamily="-106" charset="0"/>
            </a:endParaRPr>
          </a:p>
        </p:txBody>
      </p:sp>
      <p:pic>
        <p:nvPicPr>
          <p:cNvPr id="10" name="Picture 9" descr="DOElogo.png"/>
          <p:cNvPicPr>
            <a:picLocks noChangeAspect="1"/>
          </p:cNvPicPr>
          <p:nvPr/>
        </p:nvPicPr>
        <p:blipFill>
          <a:blip r:embed="rId5" cstate="print"/>
          <a:stretch>
            <a:fillRect/>
          </a:stretch>
        </p:blipFill>
        <p:spPr>
          <a:xfrm>
            <a:off x="304800" y="6248400"/>
            <a:ext cx="533430" cy="533430"/>
          </a:xfrm>
          <a:prstGeom prst="rect">
            <a:avLst/>
          </a:prstGeom>
        </p:spPr>
      </p:pic>
      <p:pic>
        <p:nvPicPr>
          <p:cNvPr id="11" name="Picture 9"/>
          <p:cNvPicPr>
            <a:picLocks noChangeArrowheads="1"/>
          </p:cNvPicPr>
          <p:nvPr/>
        </p:nvPicPr>
        <p:blipFill>
          <a:blip r:embed="rId6" cstate="print"/>
          <a:srcRect/>
          <a:stretch>
            <a:fillRect/>
          </a:stretch>
        </p:blipFill>
        <p:spPr bwMode="auto">
          <a:xfrm>
            <a:off x="7924800" y="6324600"/>
            <a:ext cx="1104900" cy="431800"/>
          </a:xfrm>
          <a:prstGeom prst="rect">
            <a:avLst/>
          </a:prstGeom>
          <a:noFill/>
          <a:ln w="12700">
            <a:noFill/>
            <a:miter lim="800000"/>
            <a:headEnd/>
            <a:tailEnd/>
          </a:ln>
        </p:spPr>
      </p:pic>
      <p:sp>
        <p:nvSpPr>
          <p:cNvPr id="12" name="Rectangle 2"/>
          <p:cNvSpPr txBox="1">
            <a:spLocks noChangeArrowheads="1"/>
          </p:cNvSpPr>
          <p:nvPr/>
        </p:nvSpPr>
        <p:spPr bwMode="auto">
          <a:xfrm>
            <a:off x="0" y="1371600"/>
            <a:ext cx="9144000" cy="8382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000000"/>
                </a:solidFill>
                <a:effectLst/>
                <a:uLnTx/>
                <a:uFillTx/>
                <a:latin typeface="+mj-lt"/>
                <a:ea typeface="+mj-ea"/>
                <a:cs typeface="+mj-cs"/>
              </a:rPr>
              <a:t>A brief survey of the LAMMPS particle simulation code:</a:t>
            </a:r>
            <a:br>
              <a:rPr kumimoji="0" lang="en-US" b="1" i="0" u="none" strike="noStrike" kern="0" cap="none" spc="0" normalizeH="0" baseline="0" noProof="0" dirty="0" smtClean="0">
                <a:ln>
                  <a:noFill/>
                </a:ln>
                <a:solidFill>
                  <a:srgbClr val="000000"/>
                </a:solidFill>
                <a:effectLst/>
                <a:uLnTx/>
                <a:uFillTx/>
                <a:latin typeface="+mj-lt"/>
                <a:ea typeface="+mj-ea"/>
                <a:cs typeface="+mj-cs"/>
              </a:rPr>
            </a:br>
            <a:r>
              <a:rPr kumimoji="0" lang="en-US" b="1" i="0" u="none" strike="noStrike" kern="0" cap="none" spc="0" normalizeH="0" baseline="0" noProof="0" dirty="0" smtClean="0">
                <a:ln>
                  <a:noFill/>
                </a:ln>
                <a:solidFill>
                  <a:srgbClr val="000000"/>
                </a:solidFill>
                <a:effectLst/>
                <a:uLnTx/>
                <a:uFillTx/>
                <a:latin typeface="+mj-lt"/>
                <a:ea typeface="+mj-ea"/>
                <a:cs typeface="+mj-cs"/>
              </a:rPr>
              <a:t>introduction, case studies, and future development</a:t>
            </a:r>
            <a:endParaRPr kumimoji="0" lang="en-US" b="1" i="0" u="none" strike="noStrike" kern="0" cap="none" spc="0" normalizeH="0" baseline="0" noProof="0" dirty="0">
              <a:ln>
                <a:noFill/>
              </a:ln>
              <a:solidFill>
                <a:srgbClr val="00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0" y="129794"/>
            <a:ext cx="9144000" cy="1754326"/>
          </a:xfrm>
          <a:prstGeom prst="rect">
            <a:avLst/>
          </a:prstGeom>
          <a:noFill/>
          <a:ln w="9525">
            <a:noFill/>
            <a:miter lim="800000"/>
            <a:headEnd/>
            <a:tailEnd/>
          </a:ln>
          <a:effectLst/>
        </p:spPr>
        <p:txBody>
          <a:bodyPr wrap="square">
            <a:spAutoFit/>
          </a:bodyPr>
          <a:lstStyle/>
          <a:p>
            <a:pPr algn="ctr"/>
            <a:endParaRPr lang="en-US" sz="3600" dirty="0">
              <a:latin typeface="+mj-lt"/>
            </a:endParaRPr>
          </a:p>
          <a:p>
            <a:pPr algn="ctr"/>
            <a:r>
              <a:rPr lang="en-US" dirty="0">
                <a:latin typeface="+mj-lt"/>
              </a:rPr>
              <a:t>(Large-scale Atomic/Molecular Massively Parallel Simulator)</a:t>
            </a:r>
          </a:p>
          <a:p>
            <a:pPr algn="ctr"/>
            <a:r>
              <a:rPr lang="en-US" dirty="0" smtClean="0">
                <a:solidFill>
                  <a:srgbClr val="000000"/>
                </a:solidFill>
                <a:latin typeface="+mj-lt"/>
                <a:hlinkClick r:id="rId2"/>
              </a:rPr>
              <a:t>http://lammps.sandia.gov</a:t>
            </a:r>
            <a:endParaRPr lang="en-US" dirty="0" smtClean="0">
              <a:solidFill>
                <a:srgbClr val="000000"/>
              </a:solidFill>
              <a:latin typeface="+mj-lt"/>
            </a:endParaRPr>
          </a:p>
          <a:p>
            <a:pPr algn="ctr"/>
            <a:endParaRPr lang="en-US" dirty="0">
              <a:latin typeface="+mj-lt"/>
            </a:endParaRPr>
          </a:p>
        </p:txBody>
      </p:sp>
      <p:pic>
        <p:nvPicPr>
          <p:cNvPr id="3082" name="Picture 10" descr="frame_60000_cdir"/>
          <p:cNvPicPr>
            <a:picLocks noChangeAspect="1" noChangeArrowheads="1"/>
          </p:cNvPicPr>
          <p:nvPr/>
        </p:nvPicPr>
        <p:blipFill>
          <a:blip r:embed="rId3" cstate="print"/>
          <a:srcRect t="22830" b="20096"/>
          <a:stretch>
            <a:fillRect/>
          </a:stretch>
        </p:blipFill>
        <p:spPr bwMode="auto">
          <a:xfrm>
            <a:off x="304800" y="5410200"/>
            <a:ext cx="5692775" cy="1055688"/>
          </a:xfrm>
          <a:prstGeom prst="rect">
            <a:avLst/>
          </a:prstGeom>
          <a:noFill/>
        </p:spPr>
      </p:pic>
      <p:pic>
        <p:nvPicPr>
          <p:cNvPr id="3083" name="Picture 11" descr="spatial_decomp"/>
          <p:cNvPicPr>
            <a:picLocks noChangeAspect="1" noChangeArrowheads="1"/>
          </p:cNvPicPr>
          <p:nvPr/>
        </p:nvPicPr>
        <p:blipFill>
          <a:blip r:embed="rId4" cstate="print"/>
          <a:srcRect/>
          <a:stretch>
            <a:fillRect/>
          </a:stretch>
        </p:blipFill>
        <p:spPr bwMode="auto">
          <a:xfrm>
            <a:off x="5243520" y="1602232"/>
            <a:ext cx="1371600" cy="1209675"/>
          </a:xfrm>
          <a:prstGeom prst="rect">
            <a:avLst/>
          </a:prstGeom>
          <a:noFill/>
        </p:spPr>
      </p:pic>
      <p:pic>
        <p:nvPicPr>
          <p:cNvPr id="3084" name="Picture 12" descr="eam"/>
          <p:cNvPicPr>
            <a:picLocks noChangeAspect="1" noChangeArrowheads="1"/>
          </p:cNvPicPr>
          <p:nvPr/>
        </p:nvPicPr>
        <p:blipFill>
          <a:blip r:embed="rId5" cstate="print"/>
          <a:srcRect/>
          <a:stretch>
            <a:fillRect/>
          </a:stretch>
        </p:blipFill>
        <p:spPr bwMode="auto">
          <a:xfrm>
            <a:off x="6248400" y="4581525"/>
            <a:ext cx="2895600" cy="2276475"/>
          </a:xfrm>
          <a:prstGeom prst="rect">
            <a:avLst/>
          </a:prstGeom>
          <a:noFill/>
        </p:spPr>
      </p:pic>
      <p:pic>
        <p:nvPicPr>
          <p:cNvPr id="3099" name="Picture 27" descr="Picture4"/>
          <p:cNvPicPr>
            <a:picLocks noChangeAspect="1" noChangeArrowheads="1"/>
          </p:cNvPicPr>
          <p:nvPr/>
        </p:nvPicPr>
        <p:blipFill>
          <a:blip r:embed="rId6" cstate="print"/>
          <a:srcRect/>
          <a:stretch>
            <a:fillRect/>
          </a:stretch>
        </p:blipFill>
        <p:spPr bwMode="auto">
          <a:xfrm>
            <a:off x="6858000" y="1596136"/>
            <a:ext cx="2032000" cy="2743200"/>
          </a:xfrm>
          <a:prstGeom prst="rect">
            <a:avLst/>
          </a:prstGeom>
          <a:noFill/>
        </p:spPr>
      </p:pic>
      <p:sp>
        <p:nvSpPr>
          <p:cNvPr id="3078" name="Rectangle 6"/>
          <p:cNvSpPr>
            <a:spLocks noGrp="1" noChangeArrowheads="1"/>
          </p:cNvSpPr>
          <p:nvPr>
            <p:ph sz="half" idx="1"/>
          </p:nvPr>
        </p:nvSpPr>
        <p:spPr>
          <a:xfrm>
            <a:off x="304800" y="1600200"/>
            <a:ext cx="6629400" cy="3880104"/>
          </a:xfrm>
        </p:spPr>
        <p:txBody>
          <a:bodyPr>
            <a:normAutofit fontScale="92500" lnSpcReduction="10000"/>
          </a:bodyPr>
          <a:lstStyle/>
          <a:p>
            <a:pPr>
              <a:lnSpc>
                <a:spcPct val="120000"/>
              </a:lnSpc>
              <a:spcBef>
                <a:spcPts val="0"/>
              </a:spcBef>
              <a:buFont typeface="Wingdings" pitchFamily="2" charset="2"/>
              <a:buChar char="§"/>
            </a:pPr>
            <a:r>
              <a:rPr lang="en-US" sz="1600" b="0" dirty="0"/>
              <a:t>Classical MD </a:t>
            </a:r>
            <a:r>
              <a:rPr lang="en-US" sz="1600" b="0" dirty="0" smtClean="0"/>
              <a:t>code</a:t>
            </a:r>
            <a:r>
              <a:rPr lang="en-US" sz="1600" b="0" dirty="0"/>
              <a:t>.</a:t>
            </a:r>
          </a:p>
          <a:p>
            <a:pPr>
              <a:lnSpc>
                <a:spcPct val="120000"/>
              </a:lnSpc>
              <a:spcBef>
                <a:spcPts val="0"/>
              </a:spcBef>
              <a:buFont typeface="Wingdings" pitchFamily="2" charset="2"/>
              <a:buChar char="§"/>
            </a:pPr>
            <a:r>
              <a:rPr lang="en-US" sz="1600" b="0" dirty="0"/>
              <a:t>Open source, highly portable C++.</a:t>
            </a:r>
          </a:p>
          <a:p>
            <a:pPr>
              <a:lnSpc>
                <a:spcPct val="120000"/>
              </a:lnSpc>
              <a:spcBef>
                <a:spcPts val="0"/>
              </a:spcBef>
              <a:buFont typeface="Wingdings" pitchFamily="2" charset="2"/>
              <a:buChar char="§"/>
            </a:pPr>
            <a:r>
              <a:rPr lang="en-US" sz="1600" b="0" dirty="0"/>
              <a:t>Freely available for download under GPL.</a:t>
            </a:r>
          </a:p>
          <a:p>
            <a:pPr>
              <a:lnSpc>
                <a:spcPct val="120000"/>
              </a:lnSpc>
              <a:spcBef>
                <a:spcPts val="0"/>
              </a:spcBef>
              <a:buFont typeface="Wingdings" pitchFamily="2" charset="2"/>
              <a:buChar char="§"/>
            </a:pPr>
            <a:r>
              <a:rPr lang="en-US" sz="1600" b="0" dirty="0"/>
              <a:t>Easy to download, install, and run.</a:t>
            </a:r>
          </a:p>
          <a:p>
            <a:pPr>
              <a:lnSpc>
                <a:spcPct val="120000"/>
              </a:lnSpc>
              <a:spcBef>
                <a:spcPts val="0"/>
              </a:spcBef>
              <a:buFont typeface="Wingdings" pitchFamily="2" charset="2"/>
              <a:buChar char="§"/>
            </a:pPr>
            <a:r>
              <a:rPr lang="en-US" sz="1600" b="0" dirty="0"/>
              <a:t>Well documented.</a:t>
            </a:r>
          </a:p>
          <a:p>
            <a:pPr>
              <a:lnSpc>
                <a:spcPct val="120000"/>
              </a:lnSpc>
              <a:spcBef>
                <a:spcPts val="0"/>
              </a:spcBef>
              <a:buFont typeface="Wingdings" pitchFamily="2" charset="2"/>
              <a:buChar char="§"/>
            </a:pPr>
            <a:r>
              <a:rPr lang="en-US" sz="1600" b="0" dirty="0"/>
              <a:t>Easy to modify or extend with new features and functionality.</a:t>
            </a:r>
          </a:p>
          <a:p>
            <a:pPr>
              <a:lnSpc>
                <a:spcPct val="120000"/>
              </a:lnSpc>
              <a:spcBef>
                <a:spcPts val="0"/>
              </a:spcBef>
              <a:buFont typeface="Wingdings" pitchFamily="2" charset="2"/>
              <a:buChar char="§"/>
            </a:pPr>
            <a:r>
              <a:rPr lang="en-US" sz="1600" b="0" dirty="0"/>
              <a:t>Active user’s e-mail list with over</a:t>
            </a:r>
            <a:r>
              <a:rPr lang="en-US" sz="1600" b="0" dirty="0" smtClean="0"/>
              <a:t> </a:t>
            </a:r>
            <a:r>
              <a:rPr lang="en-US" sz="1600" dirty="0" smtClean="0"/>
              <a:t>650</a:t>
            </a:r>
            <a:r>
              <a:rPr lang="en-US" sz="1600" b="0" dirty="0" smtClean="0"/>
              <a:t> </a:t>
            </a:r>
            <a:r>
              <a:rPr lang="en-US" sz="1600" b="0" dirty="0"/>
              <a:t>subscribers</a:t>
            </a:r>
            <a:r>
              <a:rPr lang="en-US" sz="1600" b="0" dirty="0" smtClean="0"/>
              <a:t>.</a:t>
            </a:r>
          </a:p>
          <a:p>
            <a:pPr>
              <a:lnSpc>
                <a:spcPct val="120000"/>
              </a:lnSpc>
              <a:spcBef>
                <a:spcPts val="0"/>
              </a:spcBef>
              <a:buFont typeface="Wingdings" pitchFamily="2" charset="2"/>
              <a:buChar char="§"/>
            </a:pPr>
            <a:r>
              <a:rPr lang="en-US" sz="1600" b="0" dirty="0" smtClean="0"/>
              <a:t>Upcoming users’ workshop: Aug 9 – 11, 2011.</a:t>
            </a:r>
            <a:endParaRPr lang="en-US" sz="1600" b="0" dirty="0"/>
          </a:p>
          <a:p>
            <a:pPr>
              <a:lnSpc>
                <a:spcPct val="120000"/>
              </a:lnSpc>
              <a:spcBef>
                <a:spcPts val="0"/>
              </a:spcBef>
              <a:buFont typeface="Wingdings" pitchFamily="2" charset="2"/>
              <a:buChar char="§"/>
            </a:pPr>
            <a:r>
              <a:rPr lang="en-US" sz="1600" b="0" dirty="0"/>
              <a:t>Since Sept. 2004: over</a:t>
            </a:r>
            <a:r>
              <a:rPr lang="en-US" sz="1600" b="0" dirty="0" smtClean="0"/>
              <a:t> 50k </a:t>
            </a:r>
            <a:r>
              <a:rPr lang="en-US" sz="1600" b="0" dirty="0"/>
              <a:t>downloads, grown from 53 to </a:t>
            </a:r>
            <a:r>
              <a:rPr lang="en-US" sz="1600" b="0" dirty="0" smtClean="0"/>
              <a:t>175 </a:t>
            </a:r>
            <a:r>
              <a:rPr lang="en-US" sz="1600" b="0" dirty="0"/>
              <a:t>kloc.</a:t>
            </a:r>
          </a:p>
          <a:p>
            <a:pPr>
              <a:lnSpc>
                <a:spcPct val="120000"/>
              </a:lnSpc>
              <a:spcBef>
                <a:spcPts val="0"/>
              </a:spcBef>
              <a:buFont typeface="Wingdings" pitchFamily="2" charset="2"/>
              <a:buChar char="§"/>
            </a:pPr>
            <a:r>
              <a:rPr lang="en-US" sz="1600" b="0" dirty="0"/>
              <a:t>Spatial-decomposition of simulation domain for parallelism.</a:t>
            </a:r>
          </a:p>
          <a:p>
            <a:pPr>
              <a:lnSpc>
                <a:spcPct val="120000"/>
              </a:lnSpc>
              <a:spcBef>
                <a:spcPts val="0"/>
              </a:spcBef>
              <a:buFont typeface="Wingdings" pitchFamily="2" charset="2"/>
              <a:buChar char="§"/>
            </a:pPr>
            <a:r>
              <a:rPr lang="en-US" sz="1600" b="0" dirty="0"/>
              <a:t>Energy minimization via conjugate-gradient relaxation.</a:t>
            </a:r>
          </a:p>
          <a:p>
            <a:pPr>
              <a:lnSpc>
                <a:spcPct val="120000"/>
              </a:lnSpc>
              <a:spcBef>
                <a:spcPts val="0"/>
              </a:spcBef>
              <a:buFont typeface="Wingdings" pitchFamily="2" charset="2"/>
              <a:buChar char="§"/>
            </a:pPr>
            <a:r>
              <a:rPr lang="en-US" sz="1600" b="0" dirty="0"/>
              <a:t>Radiation damage and two temperature model (TTM) simulations.</a:t>
            </a:r>
          </a:p>
          <a:p>
            <a:pPr>
              <a:lnSpc>
                <a:spcPct val="120000"/>
              </a:lnSpc>
              <a:spcBef>
                <a:spcPts val="0"/>
              </a:spcBef>
              <a:buFont typeface="Wingdings" pitchFamily="2" charset="2"/>
              <a:buChar char="§"/>
            </a:pPr>
            <a:r>
              <a:rPr lang="en-US" sz="1600" b="0" dirty="0"/>
              <a:t>Atomistic, mesoscale, and coarse-grain simulations.</a:t>
            </a:r>
          </a:p>
          <a:p>
            <a:pPr>
              <a:lnSpc>
                <a:spcPct val="120000"/>
              </a:lnSpc>
              <a:spcBef>
                <a:spcPts val="0"/>
              </a:spcBef>
              <a:buFont typeface="Wingdings" pitchFamily="2" charset="2"/>
              <a:buChar char="§"/>
            </a:pPr>
            <a:r>
              <a:rPr lang="en-US" sz="1600" b="0" dirty="0"/>
              <a:t>Variety of potentials (including many-body and coarse-grain).</a:t>
            </a:r>
          </a:p>
          <a:p>
            <a:pPr>
              <a:lnSpc>
                <a:spcPct val="120000"/>
              </a:lnSpc>
              <a:spcBef>
                <a:spcPts val="0"/>
              </a:spcBef>
              <a:buFont typeface="Wingdings" pitchFamily="2" charset="2"/>
              <a:buChar char="§"/>
            </a:pPr>
            <a:r>
              <a:rPr lang="en-US" sz="1600" b="0" dirty="0"/>
              <a:t>Variety of boundary conditions, constraints, etc.</a:t>
            </a:r>
          </a:p>
        </p:txBody>
      </p:sp>
      <p:sp>
        <p:nvSpPr>
          <p:cNvPr id="9" name="Text Box 30"/>
          <p:cNvSpPr txBox="1">
            <a:spLocks noChangeArrowheads="1"/>
          </p:cNvSpPr>
          <p:nvPr/>
        </p:nvSpPr>
        <p:spPr bwMode="auto">
          <a:xfrm>
            <a:off x="146050" y="0"/>
            <a:ext cx="8997950" cy="584775"/>
          </a:xfrm>
          <a:prstGeom prst="rect">
            <a:avLst/>
          </a:prstGeom>
          <a:noFill/>
          <a:ln w="9525">
            <a:noFill/>
            <a:miter lim="800000"/>
            <a:headEnd/>
            <a:tailEnd/>
          </a:ln>
        </p:spPr>
        <p:txBody>
          <a:bodyPr>
            <a:spAutoFit/>
          </a:bodyPr>
          <a:lstStyle/>
          <a:p>
            <a:pPr algn="ctr"/>
            <a:r>
              <a:rPr lang="en-US" sz="3200" b="1" dirty="0">
                <a:solidFill>
                  <a:srgbClr val="000000"/>
                </a:solidFill>
                <a:latin typeface="Arial" pitchFamily="34" charset="0"/>
              </a:rPr>
              <a:t>Why Use LAMMPS?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29"/>
          <p:cNvSpPr txBox="1">
            <a:spLocks noChangeArrowheads="1"/>
          </p:cNvSpPr>
          <p:nvPr/>
        </p:nvSpPr>
        <p:spPr bwMode="auto">
          <a:xfrm>
            <a:off x="368300" y="1143000"/>
            <a:ext cx="8775700" cy="5824671"/>
          </a:xfrm>
          <a:prstGeom prst="rect">
            <a:avLst/>
          </a:prstGeom>
          <a:solidFill>
            <a:schemeClr val="bg1"/>
          </a:solidFill>
          <a:ln w="9525">
            <a:noFill/>
            <a:miter lim="800000"/>
            <a:headEnd/>
            <a:tailEnd/>
          </a:ln>
        </p:spPr>
        <p:txBody>
          <a:bodyPr wrap="square">
            <a:spAutoFit/>
          </a:bodyPr>
          <a:lstStyle/>
          <a:p>
            <a:pPr>
              <a:spcBef>
                <a:spcPts val="300"/>
              </a:spcBef>
            </a:pPr>
            <a:r>
              <a:rPr lang="en-US" sz="2400" dirty="0">
                <a:latin typeface="Arial" pitchFamily="34" charset="0"/>
              </a:rPr>
              <a:t>Answer 1: (Parallel) </a:t>
            </a:r>
            <a:r>
              <a:rPr lang="en-US" sz="2400" dirty="0" smtClean="0">
                <a:latin typeface="Arial" pitchFamily="34" charset="0"/>
              </a:rPr>
              <a:t>Performance</a:t>
            </a:r>
          </a:p>
          <a:p>
            <a:pPr>
              <a:spcBef>
                <a:spcPts val="300"/>
              </a:spcBef>
            </a:pPr>
            <a:endParaRPr lang="en-US" sz="1800" b="1" dirty="0" smtClean="0"/>
          </a:p>
          <a:p>
            <a:pPr>
              <a:spcBef>
                <a:spcPts val="300"/>
              </a:spcBef>
            </a:pPr>
            <a:r>
              <a:rPr lang="en-US" sz="1800" b="1" dirty="0" smtClean="0"/>
              <a:t>Protein </a:t>
            </a:r>
            <a:r>
              <a:rPr lang="en-US" sz="1800" b="1" dirty="0"/>
              <a:t>(</a:t>
            </a:r>
            <a:r>
              <a:rPr lang="en-US" sz="1800" b="1" dirty="0" err="1"/>
              <a:t>rhodopsin</a:t>
            </a:r>
            <a:r>
              <a:rPr lang="en-US" sz="1800" b="1" dirty="0"/>
              <a:t>) in solvated lipid </a:t>
            </a:r>
            <a:r>
              <a:rPr lang="en-US" sz="1800" b="1" dirty="0" err="1"/>
              <a:t>bilayer</a:t>
            </a:r>
            <a:endParaRPr lang="en-US" sz="1800" b="1" dirty="0">
              <a:latin typeface="Arial" pitchFamily="34" charset="0"/>
            </a:endParaRPr>
          </a:p>
          <a:p>
            <a:pPr>
              <a:spcBef>
                <a:spcPts val="300"/>
              </a:spcBef>
            </a:pPr>
            <a:r>
              <a:rPr lang="en-US" sz="1800" dirty="0"/>
              <a:t>Fixed-size (32K atoms) &amp; scaled-size (32K/proc) parallel efficiencies</a:t>
            </a:r>
          </a:p>
          <a:p>
            <a:pPr>
              <a:spcBef>
                <a:spcPts val="300"/>
              </a:spcBef>
            </a:pPr>
            <a:r>
              <a:rPr lang="en-US" sz="1800" dirty="0"/>
              <a:t>Billions of atoms on 64K </a:t>
            </a:r>
            <a:r>
              <a:rPr lang="en-US" sz="1800" dirty="0" err="1"/>
              <a:t>procs</a:t>
            </a:r>
            <a:r>
              <a:rPr lang="en-US" sz="1800" dirty="0"/>
              <a:t> of Blue Gene or Red Storm</a:t>
            </a:r>
          </a:p>
          <a:p>
            <a:pPr>
              <a:spcBef>
                <a:spcPts val="300"/>
              </a:spcBef>
            </a:pPr>
            <a:endParaRPr lang="en-US" sz="1800" dirty="0"/>
          </a:p>
          <a:p>
            <a:pPr>
              <a:spcBef>
                <a:spcPts val="300"/>
              </a:spcBef>
            </a:pPr>
            <a:endParaRPr lang="en-US" sz="1800" dirty="0"/>
          </a:p>
          <a:p>
            <a:pPr>
              <a:spcBef>
                <a:spcPts val="300"/>
              </a:spcBef>
            </a:pPr>
            <a:endParaRPr lang="en-US" sz="1800" dirty="0"/>
          </a:p>
          <a:p>
            <a:pPr>
              <a:spcBef>
                <a:spcPts val="300"/>
              </a:spcBef>
            </a:pPr>
            <a:endParaRPr lang="en-US" sz="1800" dirty="0"/>
          </a:p>
          <a:p>
            <a:pPr>
              <a:spcBef>
                <a:spcPts val="300"/>
              </a:spcBef>
            </a:pPr>
            <a:endParaRPr lang="en-US" sz="1800" dirty="0"/>
          </a:p>
          <a:p>
            <a:pPr>
              <a:spcBef>
                <a:spcPts val="300"/>
              </a:spcBef>
            </a:pPr>
            <a:endParaRPr lang="en-US" sz="1800" dirty="0"/>
          </a:p>
          <a:p>
            <a:pPr>
              <a:spcBef>
                <a:spcPts val="300"/>
              </a:spcBef>
            </a:pPr>
            <a:endParaRPr lang="en-US" sz="1800" dirty="0"/>
          </a:p>
          <a:p>
            <a:pPr>
              <a:spcBef>
                <a:spcPts val="300"/>
              </a:spcBef>
            </a:pPr>
            <a:endParaRPr lang="en-US" sz="1800" dirty="0" smtClean="0"/>
          </a:p>
          <a:p>
            <a:pPr>
              <a:spcBef>
                <a:spcPts val="300"/>
              </a:spcBef>
            </a:pPr>
            <a:endParaRPr lang="en-US" sz="1800" dirty="0" smtClean="0"/>
          </a:p>
          <a:p>
            <a:pPr>
              <a:spcBef>
                <a:spcPts val="300"/>
              </a:spcBef>
            </a:pPr>
            <a:endParaRPr lang="en-US" sz="1800" dirty="0" smtClean="0"/>
          </a:p>
          <a:p>
            <a:pPr>
              <a:spcBef>
                <a:spcPts val="300"/>
              </a:spcBef>
            </a:pPr>
            <a:endParaRPr lang="en-US" sz="1800" dirty="0" smtClean="0"/>
          </a:p>
          <a:p>
            <a:pPr>
              <a:spcBef>
                <a:spcPts val="300"/>
              </a:spcBef>
            </a:pPr>
            <a:r>
              <a:rPr lang="en-US" sz="1800" dirty="0" smtClean="0"/>
              <a:t>Typical </a:t>
            </a:r>
            <a:r>
              <a:rPr lang="en-US" sz="1800" dirty="0"/>
              <a:t>speed: 5E-5 core-sec/atom-step (LJ 1E-6, </a:t>
            </a:r>
            <a:r>
              <a:rPr lang="en-US" sz="1800" dirty="0" err="1"/>
              <a:t>ReaxFF</a:t>
            </a:r>
            <a:r>
              <a:rPr lang="en-US" sz="1800" dirty="0"/>
              <a:t> 1E-3)  </a:t>
            </a:r>
            <a:endParaRPr lang="en-US" sz="1800" dirty="0" smtClean="0"/>
          </a:p>
          <a:p>
            <a:pPr>
              <a:spcBef>
                <a:spcPts val="300"/>
              </a:spcBef>
            </a:pPr>
            <a:endParaRPr lang="en-US" sz="1800" dirty="0"/>
          </a:p>
        </p:txBody>
      </p:sp>
      <p:pic>
        <p:nvPicPr>
          <p:cNvPr id="18436" name="Picture 4" descr="rhodo.fixed.jpg"/>
          <p:cNvPicPr>
            <a:picLocks noChangeAspect="1"/>
          </p:cNvPicPr>
          <p:nvPr/>
        </p:nvPicPr>
        <p:blipFill>
          <a:blip r:embed="rId3" cstate="print"/>
          <a:srcRect/>
          <a:stretch>
            <a:fillRect/>
          </a:stretch>
        </p:blipFill>
        <p:spPr bwMode="auto">
          <a:xfrm>
            <a:off x="914400" y="3048000"/>
            <a:ext cx="4064000" cy="3048000"/>
          </a:xfrm>
          <a:prstGeom prst="rect">
            <a:avLst/>
          </a:prstGeom>
          <a:noFill/>
          <a:ln w="9525">
            <a:noFill/>
            <a:miter lim="800000"/>
            <a:headEnd/>
            <a:tailEnd/>
          </a:ln>
        </p:spPr>
      </p:pic>
      <p:pic>
        <p:nvPicPr>
          <p:cNvPr id="18437" name="Picture 5" descr="rhodo.scaled.jpg"/>
          <p:cNvPicPr>
            <a:picLocks noChangeAspect="1"/>
          </p:cNvPicPr>
          <p:nvPr/>
        </p:nvPicPr>
        <p:blipFill>
          <a:blip r:embed="rId4" cstate="print"/>
          <a:srcRect/>
          <a:stretch>
            <a:fillRect/>
          </a:stretch>
        </p:blipFill>
        <p:spPr bwMode="auto">
          <a:xfrm>
            <a:off x="4572000" y="3048000"/>
            <a:ext cx="4064000" cy="3048000"/>
          </a:xfrm>
          <a:prstGeom prst="rect">
            <a:avLst/>
          </a:prstGeom>
          <a:noFill/>
          <a:ln w="9525">
            <a:noFill/>
            <a:miter lim="800000"/>
            <a:headEnd/>
            <a:tailEnd/>
          </a:ln>
        </p:spPr>
      </p:pic>
      <p:sp>
        <p:nvSpPr>
          <p:cNvPr id="6" name="Text Box 30"/>
          <p:cNvSpPr txBox="1">
            <a:spLocks noChangeArrowheads="1"/>
          </p:cNvSpPr>
          <p:nvPr/>
        </p:nvSpPr>
        <p:spPr bwMode="auto">
          <a:xfrm>
            <a:off x="73025" y="457200"/>
            <a:ext cx="8997950" cy="769938"/>
          </a:xfrm>
          <a:prstGeom prst="rect">
            <a:avLst/>
          </a:prstGeom>
          <a:noFill/>
          <a:ln w="9525">
            <a:noFill/>
            <a:miter lim="800000"/>
            <a:headEnd/>
            <a:tailEnd/>
          </a:ln>
        </p:spPr>
        <p:txBody>
          <a:bodyPr>
            <a:spAutoFit/>
          </a:bodyPr>
          <a:lstStyle/>
          <a:p>
            <a:pPr algn="ctr"/>
            <a:r>
              <a:rPr lang="en-US" sz="4400" b="1" dirty="0">
                <a:solidFill>
                  <a:srgbClr val="000000"/>
                </a:solidFill>
                <a:latin typeface="Arial" pitchFamily="34" charset="0"/>
              </a:rPr>
              <a:t>Why Use LAMMPS?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0"/>
          <p:cNvSpPr txBox="1">
            <a:spLocks noChangeArrowheads="1"/>
          </p:cNvSpPr>
          <p:nvPr/>
        </p:nvSpPr>
        <p:spPr bwMode="auto">
          <a:xfrm>
            <a:off x="73025" y="457200"/>
            <a:ext cx="8997950" cy="769938"/>
          </a:xfrm>
          <a:prstGeom prst="rect">
            <a:avLst/>
          </a:prstGeom>
          <a:noFill/>
          <a:ln w="9525">
            <a:noFill/>
            <a:miter lim="800000"/>
            <a:headEnd/>
            <a:tailEnd/>
          </a:ln>
        </p:spPr>
        <p:txBody>
          <a:bodyPr>
            <a:spAutoFit/>
          </a:bodyPr>
          <a:lstStyle/>
          <a:p>
            <a:pPr algn="ctr"/>
            <a:r>
              <a:rPr lang="en-US" sz="4400" b="1" dirty="0">
                <a:solidFill>
                  <a:srgbClr val="000000"/>
                </a:solidFill>
                <a:latin typeface="Arial" pitchFamily="34" charset="0"/>
              </a:rPr>
              <a:t>Why Use LAMMPS?</a:t>
            </a:r>
          </a:p>
        </p:txBody>
      </p:sp>
      <p:sp>
        <p:nvSpPr>
          <p:cNvPr id="20483" name="TextBox 29"/>
          <p:cNvSpPr txBox="1">
            <a:spLocks noChangeArrowheads="1"/>
          </p:cNvSpPr>
          <p:nvPr/>
        </p:nvSpPr>
        <p:spPr bwMode="auto">
          <a:xfrm>
            <a:off x="304800" y="1447800"/>
            <a:ext cx="3251200" cy="461963"/>
          </a:xfrm>
          <a:prstGeom prst="rect">
            <a:avLst/>
          </a:prstGeom>
          <a:noFill/>
          <a:ln w="9525">
            <a:noFill/>
            <a:miter lim="800000"/>
            <a:headEnd/>
            <a:tailEnd/>
          </a:ln>
        </p:spPr>
        <p:txBody>
          <a:bodyPr>
            <a:spAutoFit/>
          </a:bodyPr>
          <a:lstStyle/>
          <a:p>
            <a:pPr>
              <a:spcBef>
                <a:spcPts val="300"/>
              </a:spcBef>
            </a:pPr>
            <a:r>
              <a:rPr lang="en-US" sz="2400" dirty="0">
                <a:latin typeface="Arial" pitchFamily="34" charset="0"/>
              </a:rPr>
              <a:t>Answer 2: Versatility</a:t>
            </a:r>
            <a:endParaRPr lang="en-US" sz="2400" dirty="0"/>
          </a:p>
        </p:txBody>
      </p:sp>
      <p:pic>
        <p:nvPicPr>
          <p:cNvPr id="20484" name="Picture 8" descr="atc_crack2_small.jpg"/>
          <p:cNvPicPr>
            <a:picLocks noChangeAspect="1"/>
          </p:cNvPicPr>
          <p:nvPr/>
        </p:nvPicPr>
        <p:blipFill>
          <a:blip r:embed="rId3" cstate="print"/>
          <a:srcRect/>
          <a:stretch>
            <a:fillRect/>
          </a:stretch>
        </p:blipFill>
        <p:spPr bwMode="auto">
          <a:xfrm>
            <a:off x="2057400" y="1828800"/>
            <a:ext cx="3025775" cy="1870075"/>
          </a:xfrm>
          <a:prstGeom prst="rect">
            <a:avLst/>
          </a:prstGeom>
          <a:noFill/>
          <a:ln w="9525">
            <a:noFill/>
            <a:miter lim="800000"/>
            <a:headEnd/>
            <a:tailEnd/>
          </a:ln>
        </p:spPr>
      </p:pic>
      <p:pic>
        <p:nvPicPr>
          <p:cNvPr id="20485" name="Picture 9" descr="nanowire.jpg"/>
          <p:cNvPicPr>
            <a:picLocks noChangeAspect="1"/>
          </p:cNvPicPr>
          <p:nvPr/>
        </p:nvPicPr>
        <p:blipFill>
          <a:blip r:embed="rId4" cstate="print"/>
          <a:srcRect/>
          <a:stretch>
            <a:fillRect/>
          </a:stretch>
        </p:blipFill>
        <p:spPr bwMode="auto">
          <a:xfrm>
            <a:off x="5638800" y="1600200"/>
            <a:ext cx="1922463" cy="2039937"/>
          </a:xfrm>
          <a:prstGeom prst="rect">
            <a:avLst/>
          </a:prstGeom>
          <a:noFill/>
          <a:ln w="9525">
            <a:noFill/>
            <a:miter lim="800000"/>
            <a:headEnd/>
            <a:tailEnd/>
          </a:ln>
        </p:spPr>
      </p:pic>
      <p:pic>
        <p:nvPicPr>
          <p:cNvPr id="20486" name="Picture 10" descr="rhodo.jpg"/>
          <p:cNvPicPr>
            <a:picLocks noChangeAspect="1"/>
          </p:cNvPicPr>
          <p:nvPr/>
        </p:nvPicPr>
        <p:blipFill>
          <a:blip r:embed="rId5" cstate="print"/>
          <a:srcRect/>
          <a:stretch>
            <a:fillRect/>
          </a:stretch>
        </p:blipFill>
        <p:spPr bwMode="auto">
          <a:xfrm>
            <a:off x="1003300" y="4630738"/>
            <a:ext cx="2749550" cy="2030412"/>
          </a:xfrm>
          <a:prstGeom prst="rect">
            <a:avLst/>
          </a:prstGeom>
          <a:noFill/>
          <a:ln w="9525">
            <a:noFill/>
            <a:miter lim="800000"/>
            <a:headEnd/>
            <a:tailEnd/>
          </a:ln>
        </p:spPr>
      </p:pic>
      <p:pic>
        <p:nvPicPr>
          <p:cNvPr id="20487" name="Picture 11" descr="gran_openfoam.jpg"/>
          <p:cNvPicPr>
            <a:picLocks noChangeAspect="1"/>
          </p:cNvPicPr>
          <p:nvPr/>
        </p:nvPicPr>
        <p:blipFill>
          <a:blip r:embed="rId6" cstate="print"/>
          <a:srcRect/>
          <a:stretch>
            <a:fillRect/>
          </a:stretch>
        </p:blipFill>
        <p:spPr bwMode="auto">
          <a:xfrm>
            <a:off x="6069012" y="5016500"/>
            <a:ext cx="3074988" cy="1841500"/>
          </a:xfrm>
          <a:prstGeom prst="rect">
            <a:avLst/>
          </a:prstGeom>
          <a:noFill/>
          <a:ln w="9525">
            <a:noFill/>
            <a:miter lim="800000"/>
            <a:headEnd/>
            <a:tailEnd/>
          </a:ln>
        </p:spPr>
      </p:pic>
      <p:pic>
        <p:nvPicPr>
          <p:cNvPr id="20488" name="Picture 11"/>
          <p:cNvPicPr>
            <a:picLocks noChangeAspect="1" noChangeArrowheads="1"/>
          </p:cNvPicPr>
          <p:nvPr/>
        </p:nvPicPr>
        <p:blipFill>
          <a:blip r:embed="rId7" cstate="print"/>
          <a:srcRect t="11125" r="47797" b="1895"/>
          <a:stretch>
            <a:fillRect/>
          </a:stretch>
        </p:blipFill>
        <p:spPr bwMode="auto">
          <a:xfrm>
            <a:off x="3276600" y="3810000"/>
            <a:ext cx="3817937" cy="773113"/>
          </a:xfrm>
          <a:prstGeom prst="rect">
            <a:avLst/>
          </a:prstGeom>
          <a:noFill/>
          <a:ln w="9525">
            <a:noFill/>
            <a:miter lim="800000"/>
            <a:headEnd/>
            <a:tailEnd/>
          </a:ln>
        </p:spPr>
      </p:pic>
      <p:sp>
        <p:nvSpPr>
          <p:cNvPr id="20489" name="Rectangle 20"/>
          <p:cNvSpPr>
            <a:spLocks noChangeArrowheads="1"/>
          </p:cNvSpPr>
          <p:nvPr/>
        </p:nvSpPr>
        <p:spPr bwMode="auto">
          <a:xfrm>
            <a:off x="7162800" y="4038600"/>
            <a:ext cx="1339850" cy="368300"/>
          </a:xfrm>
          <a:prstGeom prst="rect">
            <a:avLst/>
          </a:prstGeom>
          <a:noFill/>
          <a:ln w="9525">
            <a:noFill/>
            <a:miter lim="800000"/>
            <a:headEnd/>
            <a:tailEnd/>
          </a:ln>
        </p:spPr>
        <p:txBody>
          <a:bodyPr wrap="none">
            <a:spAutoFit/>
          </a:bodyPr>
          <a:lstStyle/>
          <a:p>
            <a:pPr>
              <a:spcBef>
                <a:spcPts val="300"/>
              </a:spcBef>
            </a:pPr>
            <a:r>
              <a:rPr lang="en-US" b="1" dirty="0">
                <a:latin typeface="Arial" pitchFamily="34" charset="0"/>
              </a:rPr>
              <a:t>Chemistry</a:t>
            </a:r>
          </a:p>
        </p:txBody>
      </p:sp>
      <p:sp>
        <p:nvSpPr>
          <p:cNvPr id="20490" name="Rectangle 21"/>
          <p:cNvSpPr>
            <a:spLocks noChangeArrowheads="1"/>
          </p:cNvSpPr>
          <p:nvPr/>
        </p:nvSpPr>
        <p:spPr bwMode="auto">
          <a:xfrm>
            <a:off x="7543800" y="1905000"/>
            <a:ext cx="1600200" cy="830997"/>
          </a:xfrm>
          <a:prstGeom prst="rect">
            <a:avLst/>
          </a:prstGeom>
          <a:noFill/>
          <a:ln w="9525">
            <a:noFill/>
            <a:miter lim="800000"/>
            <a:headEnd/>
            <a:tailEnd/>
          </a:ln>
        </p:spPr>
        <p:txBody>
          <a:bodyPr wrap="square">
            <a:spAutoFit/>
          </a:bodyPr>
          <a:lstStyle/>
          <a:p>
            <a:pPr>
              <a:spcBef>
                <a:spcPts val="300"/>
              </a:spcBef>
            </a:pPr>
            <a:r>
              <a:rPr lang="en-US" b="1" dirty="0">
                <a:latin typeface="Arial" pitchFamily="34" charset="0"/>
              </a:rPr>
              <a:t>Materials Science</a:t>
            </a:r>
          </a:p>
        </p:txBody>
      </p:sp>
      <p:sp>
        <p:nvSpPr>
          <p:cNvPr id="20491" name="Rectangle 22"/>
          <p:cNvSpPr>
            <a:spLocks noChangeArrowheads="1"/>
          </p:cNvSpPr>
          <p:nvPr/>
        </p:nvSpPr>
        <p:spPr bwMode="auto">
          <a:xfrm>
            <a:off x="457200" y="4191000"/>
            <a:ext cx="1416050" cy="368300"/>
          </a:xfrm>
          <a:prstGeom prst="rect">
            <a:avLst/>
          </a:prstGeom>
          <a:noFill/>
          <a:ln w="9525">
            <a:noFill/>
            <a:miter lim="800000"/>
            <a:headEnd/>
            <a:tailEnd/>
          </a:ln>
        </p:spPr>
        <p:txBody>
          <a:bodyPr wrap="none">
            <a:spAutoFit/>
          </a:bodyPr>
          <a:lstStyle/>
          <a:p>
            <a:r>
              <a:rPr lang="en-US" b="1" dirty="0">
                <a:latin typeface="Arial" pitchFamily="34" charset="0"/>
              </a:rPr>
              <a:t>Biophysics</a:t>
            </a:r>
            <a:endParaRPr lang="en-US" dirty="0"/>
          </a:p>
        </p:txBody>
      </p:sp>
      <p:sp>
        <p:nvSpPr>
          <p:cNvPr id="20492" name="Rectangle 23"/>
          <p:cNvSpPr>
            <a:spLocks noChangeArrowheads="1"/>
          </p:cNvSpPr>
          <p:nvPr/>
        </p:nvSpPr>
        <p:spPr bwMode="auto">
          <a:xfrm>
            <a:off x="4572000" y="5257800"/>
            <a:ext cx="1497013" cy="830997"/>
          </a:xfrm>
          <a:prstGeom prst="rect">
            <a:avLst/>
          </a:prstGeom>
          <a:noFill/>
          <a:ln w="9525">
            <a:noFill/>
            <a:miter lim="800000"/>
            <a:headEnd/>
            <a:tailEnd/>
          </a:ln>
        </p:spPr>
        <p:txBody>
          <a:bodyPr wrap="square">
            <a:spAutoFit/>
          </a:bodyPr>
          <a:lstStyle/>
          <a:p>
            <a:pPr>
              <a:spcBef>
                <a:spcPts val="300"/>
              </a:spcBef>
            </a:pPr>
            <a:r>
              <a:rPr lang="en-US" b="1" dirty="0">
                <a:latin typeface="Arial" pitchFamily="34" charset="0"/>
              </a:rPr>
              <a:t>Granular Flow</a:t>
            </a:r>
          </a:p>
        </p:txBody>
      </p:sp>
      <p:sp>
        <p:nvSpPr>
          <p:cNvPr id="20493" name="Rectangle 25"/>
          <p:cNvSpPr>
            <a:spLocks noChangeArrowheads="1"/>
          </p:cNvSpPr>
          <p:nvPr/>
        </p:nvSpPr>
        <p:spPr bwMode="auto">
          <a:xfrm>
            <a:off x="304800" y="2286000"/>
            <a:ext cx="1758950" cy="830997"/>
          </a:xfrm>
          <a:prstGeom prst="rect">
            <a:avLst/>
          </a:prstGeom>
          <a:noFill/>
          <a:ln w="9525">
            <a:noFill/>
            <a:miter lim="800000"/>
            <a:headEnd/>
            <a:tailEnd/>
          </a:ln>
        </p:spPr>
        <p:txBody>
          <a:bodyPr wrap="square">
            <a:spAutoFit/>
          </a:bodyPr>
          <a:lstStyle/>
          <a:p>
            <a:pPr algn="ctr">
              <a:spcBef>
                <a:spcPts val="300"/>
              </a:spcBef>
            </a:pPr>
            <a:r>
              <a:rPr lang="en-US" b="1" dirty="0">
                <a:latin typeface="Arial" pitchFamily="34" charset="0"/>
              </a:rPr>
              <a:t>Solid Mechanics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0"/>
          <p:cNvSpPr txBox="1">
            <a:spLocks noChangeArrowheads="1"/>
          </p:cNvSpPr>
          <p:nvPr/>
        </p:nvSpPr>
        <p:spPr bwMode="auto">
          <a:xfrm>
            <a:off x="73025" y="457200"/>
            <a:ext cx="8997950" cy="769938"/>
          </a:xfrm>
          <a:prstGeom prst="rect">
            <a:avLst/>
          </a:prstGeom>
          <a:noFill/>
          <a:ln w="9525">
            <a:noFill/>
            <a:miter lim="800000"/>
            <a:headEnd/>
            <a:tailEnd/>
          </a:ln>
        </p:spPr>
        <p:txBody>
          <a:bodyPr>
            <a:spAutoFit/>
          </a:bodyPr>
          <a:lstStyle/>
          <a:p>
            <a:pPr algn="ctr"/>
            <a:r>
              <a:rPr lang="en-US" sz="4400" b="1">
                <a:solidFill>
                  <a:srgbClr val="000000"/>
                </a:solidFill>
                <a:latin typeface="Arial" pitchFamily="34" charset="0"/>
              </a:rPr>
              <a:t>Why Use LAMMPS?</a:t>
            </a:r>
          </a:p>
        </p:txBody>
      </p:sp>
      <p:sp>
        <p:nvSpPr>
          <p:cNvPr id="22531" name="TextBox 29"/>
          <p:cNvSpPr txBox="1">
            <a:spLocks noChangeArrowheads="1"/>
          </p:cNvSpPr>
          <p:nvPr/>
        </p:nvSpPr>
        <p:spPr bwMode="auto">
          <a:xfrm>
            <a:off x="368300" y="1447800"/>
            <a:ext cx="8775700" cy="5162952"/>
          </a:xfrm>
          <a:prstGeom prst="rect">
            <a:avLst/>
          </a:prstGeom>
          <a:noFill/>
          <a:ln w="9525">
            <a:noFill/>
            <a:miter lim="800000"/>
            <a:headEnd/>
            <a:tailEnd/>
          </a:ln>
        </p:spPr>
        <p:txBody>
          <a:bodyPr wrap="square">
            <a:spAutoFit/>
          </a:bodyPr>
          <a:lstStyle/>
          <a:p>
            <a:pPr>
              <a:spcBef>
                <a:spcPts val="300"/>
              </a:spcBef>
            </a:pPr>
            <a:r>
              <a:rPr lang="en-US" sz="2400" dirty="0">
                <a:latin typeface="Arial" pitchFamily="34" charset="0"/>
              </a:rPr>
              <a:t>Answer 3: Modularity</a:t>
            </a:r>
          </a:p>
          <a:p>
            <a:pPr>
              <a:spcBef>
                <a:spcPts val="300"/>
              </a:spcBef>
            </a:pPr>
            <a:endParaRPr lang="en-US" sz="2400" dirty="0">
              <a:latin typeface="Arial" pitchFamily="34" charset="0"/>
            </a:endParaRPr>
          </a:p>
          <a:p>
            <a:pPr>
              <a:spcBef>
                <a:spcPts val="300"/>
              </a:spcBef>
            </a:pPr>
            <a:r>
              <a:rPr lang="en-US" sz="2400" b="1" dirty="0"/>
              <a:t>LAMMPS Objects</a:t>
            </a:r>
            <a:endParaRPr lang="en-US" sz="2400" b="1" dirty="0">
              <a:latin typeface="Arial" pitchFamily="34" charset="0"/>
            </a:endParaRPr>
          </a:p>
          <a:p>
            <a:pPr>
              <a:spcBef>
                <a:spcPts val="300"/>
              </a:spcBef>
            </a:pPr>
            <a:r>
              <a:rPr lang="en-US" sz="2400" i="1" dirty="0"/>
              <a:t>atom styles: </a:t>
            </a:r>
            <a:r>
              <a:rPr lang="en-US" sz="2400" dirty="0"/>
              <a:t>atom, charge, colloid, ellipsoid, point dipole</a:t>
            </a:r>
            <a:endParaRPr lang="en-US" sz="2400" i="1" dirty="0"/>
          </a:p>
          <a:p>
            <a:pPr>
              <a:spcBef>
                <a:spcPts val="300"/>
              </a:spcBef>
            </a:pPr>
            <a:r>
              <a:rPr lang="en-US" sz="2400" i="1" dirty="0"/>
              <a:t>pair styles: </a:t>
            </a:r>
            <a:r>
              <a:rPr lang="en-US" sz="2400" dirty="0"/>
              <a:t>LJ, Coulomb, </a:t>
            </a:r>
            <a:r>
              <a:rPr lang="en-US" sz="2400" dirty="0" err="1"/>
              <a:t>Tersoff</a:t>
            </a:r>
            <a:r>
              <a:rPr lang="en-US" sz="2400" dirty="0"/>
              <a:t>, </a:t>
            </a:r>
            <a:r>
              <a:rPr lang="en-US" sz="2400" dirty="0" err="1"/>
              <a:t>ReaxFF</a:t>
            </a:r>
            <a:r>
              <a:rPr lang="en-US" sz="2400" dirty="0"/>
              <a:t>, AI-REBO, COMB, MEAM, EAM, </a:t>
            </a:r>
            <a:r>
              <a:rPr lang="en-US" sz="2400" dirty="0" err="1"/>
              <a:t>Stillinger</a:t>
            </a:r>
            <a:r>
              <a:rPr lang="en-US" sz="2400" dirty="0"/>
              <a:t>-Weber, </a:t>
            </a:r>
          </a:p>
          <a:p>
            <a:pPr>
              <a:spcBef>
                <a:spcPts val="300"/>
              </a:spcBef>
            </a:pPr>
            <a:r>
              <a:rPr lang="en-US" sz="2400" i="1" dirty="0" err="1"/>
              <a:t>fix_styles</a:t>
            </a:r>
            <a:r>
              <a:rPr lang="en-US" sz="2400" i="1" dirty="0"/>
              <a:t>: </a:t>
            </a:r>
            <a:r>
              <a:rPr lang="en-US" sz="2400" dirty="0"/>
              <a:t>NVE dynamics, Nose-Hoover, </a:t>
            </a:r>
            <a:r>
              <a:rPr lang="en-US" sz="2400" dirty="0" err="1"/>
              <a:t>Berendsen</a:t>
            </a:r>
            <a:r>
              <a:rPr lang="en-US" sz="2400" dirty="0"/>
              <a:t>, </a:t>
            </a:r>
            <a:r>
              <a:rPr lang="en-US" sz="2400" dirty="0" err="1"/>
              <a:t>Langevin</a:t>
            </a:r>
            <a:r>
              <a:rPr lang="en-US" sz="2400" dirty="0"/>
              <a:t>, SLLOD, Indentation,...</a:t>
            </a:r>
          </a:p>
          <a:p>
            <a:pPr>
              <a:spcBef>
                <a:spcPts val="300"/>
              </a:spcBef>
            </a:pPr>
            <a:r>
              <a:rPr lang="en-US" sz="2400" i="1" dirty="0"/>
              <a:t>compute styles: </a:t>
            </a:r>
            <a:r>
              <a:rPr lang="en-US" sz="2400" dirty="0"/>
              <a:t>temperatures, pressures, per-atom energy, pair correlation function, mean square </a:t>
            </a:r>
            <a:r>
              <a:rPr lang="en-US" sz="2400" dirty="0" err="1"/>
              <a:t>displacemnts</a:t>
            </a:r>
            <a:r>
              <a:rPr lang="en-US" sz="2400" dirty="0"/>
              <a:t>, spatial and time averages</a:t>
            </a:r>
          </a:p>
          <a:p>
            <a:pPr>
              <a:spcBef>
                <a:spcPts val="300"/>
              </a:spcBef>
            </a:pPr>
            <a:r>
              <a:rPr lang="en-US" sz="2400" dirty="0"/>
              <a:t>Goal: All computes works with all fixes work with all pair styles work with all atom styles</a:t>
            </a:r>
          </a:p>
        </p:txBody>
      </p:sp>
      <p:sp>
        <p:nvSpPr>
          <p:cNvPr id="22532" name="Rectangle 14"/>
          <p:cNvSpPr>
            <a:spLocks noChangeArrowheads="1"/>
          </p:cNvSpPr>
          <p:nvPr/>
        </p:nvSpPr>
        <p:spPr bwMode="auto">
          <a:xfrm>
            <a:off x="4140200" y="1449388"/>
            <a:ext cx="4572000" cy="869469"/>
          </a:xfrm>
          <a:prstGeom prst="rect">
            <a:avLst/>
          </a:prstGeom>
          <a:noFill/>
          <a:ln w="9525">
            <a:noFill/>
            <a:miter lim="800000"/>
            <a:headEnd/>
            <a:tailEnd/>
          </a:ln>
        </p:spPr>
        <p:txBody>
          <a:bodyPr wrap="square">
            <a:spAutoFit/>
          </a:bodyPr>
          <a:lstStyle/>
          <a:p>
            <a:pPr>
              <a:spcBef>
                <a:spcPts val="300"/>
              </a:spcBef>
            </a:pPr>
            <a:r>
              <a:rPr lang="en-US" dirty="0">
                <a:latin typeface="Courier" pitchFamily="-108" charset="0"/>
              </a:rPr>
              <a:t>pair_reax.cpp	fix_nve.cpp</a:t>
            </a:r>
          </a:p>
          <a:p>
            <a:pPr>
              <a:spcBef>
                <a:spcPts val="300"/>
              </a:spcBef>
            </a:pPr>
            <a:r>
              <a:rPr lang="en-US" dirty="0" err="1">
                <a:latin typeface="Courier" pitchFamily="-108" charset="0"/>
              </a:rPr>
              <a:t>pair_reax.h</a:t>
            </a:r>
            <a:r>
              <a:rPr lang="en-US" dirty="0">
                <a:latin typeface="Courier" pitchFamily="-108" charset="0"/>
              </a:rPr>
              <a:t>		</a:t>
            </a:r>
            <a:r>
              <a:rPr lang="en-US" dirty="0" err="1">
                <a:latin typeface="Courier" pitchFamily="-108" charset="0"/>
              </a:rPr>
              <a:t>fix_nve.h</a:t>
            </a:r>
            <a:endParaRPr lang="en-US" dirty="0">
              <a:latin typeface="Courier" pitchFamily="-10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0"/>
          <p:cNvSpPr txBox="1">
            <a:spLocks noChangeArrowheads="1"/>
          </p:cNvSpPr>
          <p:nvPr/>
        </p:nvSpPr>
        <p:spPr bwMode="auto">
          <a:xfrm>
            <a:off x="73025" y="457200"/>
            <a:ext cx="8997950" cy="769938"/>
          </a:xfrm>
          <a:prstGeom prst="rect">
            <a:avLst/>
          </a:prstGeom>
          <a:noFill/>
          <a:ln w="9525">
            <a:noFill/>
            <a:miter lim="800000"/>
            <a:headEnd/>
            <a:tailEnd/>
          </a:ln>
        </p:spPr>
        <p:txBody>
          <a:bodyPr>
            <a:spAutoFit/>
          </a:bodyPr>
          <a:lstStyle/>
          <a:p>
            <a:pPr algn="ctr"/>
            <a:r>
              <a:rPr lang="en-US" sz="4400" b="1">
                <a:solidFill>
                  <a:srgbClr val="000000"/>
                </a:solidFill>
                <a:latin typeface="Arial" pitchFamily="34" charset="0"/>
              </a:rPr>
              <a:t>Why Use LAMMPS?</a:t>
            </a:r>
          </a:p>
        </p:txBody>
      </p:sp>
      <p:sp>
        <p:nvSpPr>
          <p:cNvPr id="24579" name="TextBox 29"/>
          <p:cNvSpPr txBox="1">
            <a:spLocks noChangeArrowheads="1"/>
          </p:cNvSpPr>
          <p:nvPr/>
        </p:nvSpPr>
        <p:spPr bwMode="auto">
          <a:xfrm>
            <a:off x="368300" y="1447800"/>
            <a:ext cx="8775700" cy="4970463"/>
          </a:xfrm>
          <a:prstGeom prst="rect">
            <a:avLst/>
          </a:prstGeom>
          <a:noFill/>
          <a:ln w="9525">
            <a:noFill/>
            <a:miter lim="800000"/>
            <a:headEnd/>
            <a:tailEnd/>
          </a:ln>
        </p:spPr>
        <p:txBody>
          <a:bodyPr>
            <a:spAutoFit/>
          </a:bodyPr>
          <a:lstStyle/>
          <a:p>
            <a:pPr>
              <a:spcBef>
                <a:spcPts val="300"/>
              </a:spcBef>
            </a:pPr>
            <a:r>
              <a:rPr lang="en-US" sz="2400" dirty="0">
                <a:latin typeface="Arial" pitchFamily="34" charset="0"/>
              </a:rPr>
              <a:t>Answer 4: Potential Coverage</a:t>
            </a:r>
          </a:p>
          <a:p>
            <a:pPr>
              <a:spcBef>
                <a:spcPts val="300"/>
              </a:spcBef>
            </a:pPr>
            <a:endParaRPr lang="en-US" sz="2400" dirty="0">
              <a:latin typeface="Arial" pitchFamily="34" charset="0"/>
            </a:endParaRPr>
          </a:p>
          <a:p>
            <a:pPr>
              <a:spcBef>
                <a:spcPts val="300"/>
              </a:spcBef>
            </a:pPr>
            <a:r>
              <a:rPr lang="en-US" sz="2400" b="1" dirty="0"/>
              <a:t>LAMMPS Potentials</a:t>
            </a:r>
          </a:p>
          <a:p>
            <a:r>
              <a:rPr lang="en-US" sz="2400" dirty="0" err="1"/>
              <a:t>pairwise</a:t>
            </a:r>
            <a:r>
              <a:rPr lang="en-US" sz="2400" dirty="0"/>
              <a:t> potentials: Lennard-Jones, Buckingham, ...</a:t>
            </a:r>
          </a:p>
          <a:p>
            <a:r>
              <a:rPr lang="en-US" sz="2400" dirty="0"/>
              <a:t>charged </a:t>
            </a:r>
            <a:r>
              <a:rPr lang="en-US" sz="2400" dirty="0" err="1"/>
              <a:t>pairwise</a:t>
            </a:r>
            <a:r>
              <a:rPr lang="en-US" sz="2400" dirty="0"/>
              <a:t> potentials: Coulombic, point-dipole </a:t>
            </a:r>
          </a:p>
          <a:p>
            <a:r>
              <a:rPr lang="en-US" sz="2400" dirty="0" err="1"/>
              <a:t>manybody</a:t>
            </a:r>
            <a:r>
              <a:rPr lang="en-US" sz="2400" dirty="0"/>
              <a:t> potentials: EAM, </a:t>
            </a:r>
            <a:r>
              <a:rPr lang="en-US" sz="2400" dirty="0" err="1"/>
              <a:t>Finnis</a:t>
            </a:r>
            <a:r>
              <a:rPr lang="en-US" sz="2400" dirty="0"/>
              <a:t>/Sinclair, modified EAM (MEAM), embedded ion method (EIM), </a:t>
            </a:r>
            <a:r>
              <a:rPr lang="en-US" sz="2400" dirty="0" err="1"/>
              <a:t>Stillinger</a:t>
            </a:r>
            <a:r>
              <a:rPr lang="en-US" sz="2400" dirty="0"/>
              <a:t>-Weber, </a:t>
            </a:r>
            <a:r>
              <a:rPr lang="en-US" sz="2400" dirty="0" err="1"/>
              <a:t>Tersoff</a:t>
            </a:r>
            <a:r>
              <a:rPr lang="en-US" sz="2400" dirty="0"/>
              <a:t>, AI-REBO, </a:t>
            </a:r>
            <a:r>
              <a:rPr lang="en-US" sz="2400" dirty="0" err="1"/>
              <a:t>ReaxFF</a:t>
            </a:r>
            <a:r>
              <a:rPr lang="en-US" sz="2400" dirty="0"/>
              <a:t>, COMB </a:t>
            </a:r>
          </a:p>
          <a:p>
            <a:r>
              <a:rPr lang="en-US" sz="2400" dirty="0"/>
              <a:t>electron force field (</a:t>
            </a:r>
            <a:r>
              <a:rPr lang="en-US" sz="2400" dirty="0" err="1"/>
              <a:t>eFF</a:t>
            </a:r>
            <a:r>
              <a:rPr lang="en-US" sz="2400" dirty="0"/>
              <a:t>) </a:t>
            </a:r>
          </a:p>
          <a:p>
            <a:r>
              <a:rPr lang="en-US" sz="2400" dirty="0"/>
              <a:t>coarse-grained potentials: DPD, </a:t>
            </a:r>
            <a:r>
              <a:rPr lang="en-US" sz="2400" dirty="0" err="1"/>
              <a:t>GayBerne</a:t>
            </a:r>
            <a:r>
              <a:rPr lang="en-US" sz="2400" dirty="0"/>
              <a:t>, ...</a:t>
            </a:r>
          </a:p>
          <a:p>
            <a:r>
              <a:rPr lang="en-US" sz="2400" dirty="0" err="1"/>
              <a:t>mesoscopic</a:t>
            </a:r>
            <a:r>
              <a:rPr lang="en-US" sz="2400" dirty="0"/>
              <a:t> potentials: granular, </a:t>
            </a:r>
            <a:r>
              <a:rPr lang="en-US" sz="2400" dirty="0" err="1"/>
              <a:t>peridynamics</a:t>
            </a:r>
            <a:endParaRPr lang="en-US" sz="2400" dirty="0"/>
          </a:p>
          <a:p>
            <a:r>
              <a:rPr lang="en-US" sz="2400" dirty="0"/>
              <a:t>long-range </a:t>
            </a:r>
            <a:r>
              <a:rPr lang="en-US" sz="2400" dirty="0" err="1"/>
              <a:t>Coulombics</a:t>
            </a:r>
            <a:r>
              <a:rPr lang="en-US" sz="2400" dirty="0"/>
              <a:t> and dispersion: Ewald, PPPM (similar to particle-mesh Ewald)</a:t>
            </a:r>
            <a:endParaRPr lang="en-US" sz="2400" b="1" dirty="0">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0"/>
          <p:cNvSpPr txBox="1">
            <a:spLocks noChangeArrowheads="1"/>
          </p:cNvSpPr>
          <p:nvPr/>
        </p:nvSpPr>
        <p:spPr bwMode="auto">
          <a:xfrm>
            <a:off x="73025" y="457200"/>
            <a:ext cx="8997950" cy="769938"/>
          </a:xfrm>
          <a:prstGeom prst="rect">
            <a:avLst/>
          </a:prstGeom>
          <a:noFill/>
          <a:ln w="9525">
            <a:noFill/>
            <a:miter lim="800000"/>
            <a:headEnd/>
            <a:tailEnd/>
          </a:ln>
        </p:spPr>
        <p:txBody>
          <a:bodyPr>
            <a:spAutoFit/>
          </a:bodyPr>
          <a:lstStyle/>
          <a:p>
            <a:pPr algn="ctr"/>
            <a:r>
              <a:rPr lang="en-US" sz="4400" b="1">
                <a:solidFill>
                  <a:srgbClr val="000000"/>
                </a:solidFill>
                <a:latin typeface="Arial" pitchFamily="34" charset="0"/>
              </a:rPr>
              <a:t>Why Use LAMMPS?</a:t>
            </a:r>
          </a:p>
        </p:txBody>
      </p:sp>
      <p:sp>
        <p:nvSpPr>
          <p:cNvPr id="26627" name="TextBox 29"/>
          <p:cNvSpPr txBox="1">
            <a:spLocks noChangeArrowheads="1"/>
          </p:cNvSpPr>
          <p:nvPr/>
        </p:nvSpPr>
        <p:spPr bwMode="auto">
          <a:xfrm>
            <a:off x="368300" y="1495425"/>
            <a:ext cx="8775700" cy="4600575"/>
          </a:xfrm>
          <a:prstGeom prst="rect">
            <a:avLst/>
          </a:prstGeom>
          <a:noFill/>
          <a:ln w="9525">
            <a:noFill/>
            <a:miter lim="800000"/>
            <a:headEnd/>
            <a:tailEnd/>
          </a:ln>
        </p:spPr>
        <p:txBody>
          <a:bodyPr>
            <a:spAutoFit/>
          </a:bodyPr>
          <a:lstStyle/>
          <a:p>
            <a:pPr>
              <a:spcBef>
                <a:spcPts val="300"/>
              </a:spcBef>
            </a:pPr>
            <a:r>
              <a:rPr lang="en-US" sz="2400" dirty="0">
                <a:latin typeface="Arial" pitchFamily="34" charset="0"/>
              </a:rPr>
              <a:t>Answer 4: Potentials</a:t>
            </a:r>
          </a:p>
          <a:p>
            <a:pPr>
              <a:spcBef>
                <a:spcPts val="300"/>
              </a:spcBef>
            </a:pPr>
            <a:endParaRPr lang="en-US" sz="2400" dirty="0">
              <a:latin typeface="Arial" pitchFamily="34" charset="0"/>
            </a:endParaRPr>
          </a:p>
          <a:p>
            <a:pPr>
              <a:spcBef>
                <a:spcPts val="300"/>
              </a:spcBef>
            </a:pPr>
            <a:r>
              <a:rPr lang="en-US" sz="2400" b="1" dirty="0"/>
              <a:t>LAMMPS Potentials (contd.)</a:t>
            </a:r>
          </a:p>
          <a:p>
            <a:r>
              <a:rPr lang="en-US" sz="2400" dirty="0"/>
              <a:t>bond potentials: harmonic, FENE,...</a:t>
            </a:r>
          </a:p>
          <a:p>
            <a:r>
              <a:rPr lang="en-US" sz="2400" dirty="0"/>
              <a:t>angle potentials: harmonic, CHARMM, ...</a:t>
            </a:r>
          </a:p>
          <a:p>
            <a:r>
              <a:rPr lang="en-US" sz="2400" dirty="0"/>
              <a:t>dihedral potentials: harmonic, CHARMM,...</a:t>
            </a:r>
          </a:p>
          <a:p>
            <a:r>
              <a:rPr lang="en-US" sz="2400" dirty="0"/>
              <a:t>improper potentials: harmonic, </a:t>
            </a:r>
            <a:r>
              <a:rPr lang="en-US" sz="2400" dirty="0" err="1"/>
              <a:t>cvff</a:t>
            </a:r>
            <a:r>
              <a:rPr lang="en-US" sz="2400" dirty="0"/>
              <a:t>, class 2 (COMPASS) </a:t>
            </a:r>
          </a:p>
          <a:p>
            <a:r>
              <a:rPr lang="en-US" sz="2400" dirty="0"/>
              <a:t>polymer potentials: all-atom, united-atom, bead-spring, breakable </a:t>
            </a:r>
          </a:p>
          <a:p>
            <a:r>
              <a:rPr lang="en-US" sz="2400" dirty="0"/>
              <a:t>water potentials: TIP3P, TIP4P, SPC </a:t>
            </a:r>
          </a:p>
          <a:p>
            <a:r>
              <a:rPr lang="en-US" sz="2400" dirty="0"/>
              <a:t>implicit solvent potentials: hydrodynamic lubrication, Debye </a:t>
            </a:r>
          </a:p>
          <a:p>
            <a:r>
              <a:rPr lang="en-US" sz="2400" dirty="0"/>
              <a:t>force-field compatibility with common CHARMM, AMBER, OPLS, GROMACS options </a:t>
            </a:r>
            <a:endParaRPr lang="en-US" sz="2400" b="1" dirty="0">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0"/>
          <p:cNvSpPr txBox="1">
            <a:spLocks noChangeArrowheads="1"/>
          </p:cNvSpPr>
          <p:nvPr/>
        </p:nvSpPr>
        <p:spPr bwMode="auto">
          <a:xfrm>
            <a:off x="73025" y="457200"/>
            <a:ext cx="8997950" cy="769938"/>
          </a:xfrm>
          <a:prstGeom prst="rect">
            <a:avLst/>
          </a:prstGeom>
          <a:noFill/>
          <a:ln w="9525">
            <a:noFill/>
            <a:miter lim="800000"/>
            <a:headEnd/>
            <a:tailEnd/>
          </a:ln>
        </p:spPr>
        <p:txBody>
          <a:bodyPr>
            <a:spAutoFit/>
          </a:bodyPr>
          <a:lstStyle/>
          <a:p>
            <a:pPr algn="ctr"/>
            <a:r>
              <a:rPr lang="en-US" sz="4400" b="1" dirty="0">
                <a:solidFill>
                  <a:srgbClr val="000000"/>
                </a:solidFill>
                <a:latin typeface="Arial" pitchFamily="34" charset="0"/>
              </a:rPr>
              <a:t>Why Use LAMMPS?</a:t>
            </a:r>
          </a:p>
        </p:txBody>
      </p:sp>
      <p:sp>
        <p:nvSpPr>
          <p:cNvPr id="28675" name="TextBox 29"/>
          <p:cNvSpPr txBox="1">
            <a:spLocks noChangeArrowheads="1"/>
          </p:cNvSpPr>
          <p:nvPr/>
        </p:nvSpPr>
        <p:spPr bwMode="auto">
          <a:xfrm>
            <a:off x="368300" y="1447800"/>
            <a:ext cx="8775700" cy="461963"/>
          </a:xfrm>
          <a:prstGeom prst="rect">
            <a:avLst/>
          </a:prstGeom>
          <a:noFill/>
          <a:ln w="9525">
            <a:noFill/>
            <a:miter lim="800000"/>
            <a:headEnd/>
            <a:tailEnd/>
          </a:ln>
        </p:spPr>
        <p:txBody>
          <a:bodyPr>
            <a:spAutoFit/>
          </a:bodyPr>
          <a:lstStyle/>
          <a:p>
            <a:pPr>
              <a:spcBef>
                <a:spcPts val="300"/>
              </a:spcBef>
            </a:pPr>
            <a:r>
              <a:rPr lang="en-US" sz="2400" dirty="0">
                <a:latin typeface="Arial" pitchFamily="34" charset="0"/>
              </a:rPr>
              <a:t>Answer 4: Range of Potentials</a:t>
            </a:r>
          </a:p>
        </p:txBody>
      </p:sp>
      <p:sp>
        <p:nvSpPr>
          <p:cNvPr id="4" name="TextBox 3"/>
          <p:cNvSpPr txBox="1"/>
          <p:nvPr/>
        </p:nvSpPr>
        <p:spPr>
          <a:xfrm>
            <a:off x="304800" y="1981200"/>
            <a:ext cx="8445500" cy="4708525"/>
          </a:xfrm>
          <a:prstGeom prst="rect">
            <a:avLst/>
          </a:prstGeom>
          <a:noFill/>
        </p:spPr>
        <p:txBody>
          <a:bodyPr>
            <a:spAutoFit/>
          </a:bodyPr>
          <a:lstStyle/>
          <a:p>
            <a:r>
              <a:rPr lang="en-US" sz="2000" b="1" dirty="0"/>
              <a:t>LAMMPS Potentials</a:t>
            </a:r>
          </a:p>
          <a:p>
            <a:r>
              <a:rPr lang="en-US" sz="2000" b="1" dirty="0"/>
              <a:t>Biomolecules: </a:t>
            </a:r>
            <a:r>
              <a:rPr lang="en-US" sz="2000" dirty="0"/>
              <a:t>CHARMM, AMBER, OPLS, COMPASS (class 2), </a:t>
            </a:r>
          </a:p>
          <a:p>
            <a:r>
              <a:rPr lang="en-US" sz="2000" dirty="0"/>
              <a:t>		long-range </a:t>
            </a:r>
            <a:r>
              <a:rPr lang="en-US" sz="2000" dirty="0" err="1"/>
              <a:t>Coulombics</a:t>
            </a:r>
            <a:r>
              <a:rPr lang="en-US" sz="2000" dirty="0"/>
              <a:t> via PPPM, point dipoles, ... </a:t>
            </a:r>
          </a:p>
          <a:p>
            <a:endParaRPr lang="en-US" sz="2000" dirty="0"/>
          </a:p>
          <a:p>
            <a:r>
              <a:rPr lang="en-US" sz="2000" b="1" dirty="0"/>
              <a:t>Polymers: </a:t>
            </a:r>
            <a:r>
              <a:rPr lang="en-US" sz="2000" dirty="0"/>
              <a:t>all-atom, united-atom, coarse-grain (bead-spring FENE), </a:t>
            </a:r>
          </a:p>
          <a:p>
            <a:r>
              <a:rPr lang="en-US" sz="2000" dirty="0"/>
              <a:t>		bond-breaking, …</a:t>
            </a:r>
          </a:p>
          <a:p>
            <a:r>
              <a:rPr lang="en-US" sz="2000" dirty="0"/>
              <a:t> </a:t>
            </a:r>
          </a:p>
          <a:p>
            <a:r>
              <a:rPr lang="en-US" sz="2000" b="1" dirty="0"/>
              <a:t>Materials: </a:t>
            </a:r>
            <a:r>
              <a:rPr lang="en-US" sz="2000" dirty="0"/>
              <a:t>EAM and MEAM for metals, Buckingham, Morse, Yukawa, </a:t>
            </a:r>
          </a:p>
          <a:p>
            <a:r>
              <a:rPr lang="en-US" sz="2000" dirty="0"/>
              <a:t>	</a:t>
            </a:r>
            <a:r>
              <a:rPr lang="en-US" sz="2000" dirty="0" err="1"/>
              <a:t>Stillinger</a:t>
            </a:r>
            <a:r>
              <a:rPr lang="en-US" sz="2000" dirty="0"/>
              <a:t>-Weber, </a:t>
            </a:r>
            <a:r>
              <a:rPr lang="en-US" sz="2000" dirty="0" err="1"/>
              <a:t>Tersoff</a:t>
            </a:r>
            <a:r>
              <a:rPr lang="en-US" sz="2000" dirty="0"/>
              <a:t>, AI-REBO, </a:t>
            </a:r>
            <a:r>
              <a:rPr lang="en-US" sz="2000" dirty="0" err="1"/>
              <a:t>ReaxFF</a:t>
            </a:r>
            <a:r>
              <a:rPr lang="en-US" sz="2000" dirty="0"/>
              <a:t>, COMB, </a:t>
            </a:r>
            <a:r>
              <a:rPr lang="en-US" sz="2000" dirty="0" err="1"/>
              <a:t>eFF</a:t>
            </a:r>
            <a:r>
              <a:rPr lang="en-US" sz="2000" dirty="0"/>
              <a:t>... </a:t>
            </a:r>
          </a:p>
          <a:p>
            <a:endParaRPr lang="en-US" sz="2000" dirty="0"/>
          </a:p>
          <a:p>
            <a:r>
              <a:rPr lang="en-US" sz="2000" b="1" dirty="0" err="1"/>
              <a:t>Mesoscale</a:t>
            </a:r>
            <a:r>
              <a:rPr lang="en-US" sz="2000" b="1" dirty="0"/>
              <a:t>: </a:t>
            </a:r>
            <a:r>
              <a:rPr lang="en-US" sz="2000" dirty="0"/>
              <a:t>granular, DPD, Gay-Berne, colloidal, </a:t>
            </a:r>
            <a:r>
              <a:rPr lang="en-US" sz="2000" dirty="0" err="1"/>
              <a:t>peri</a:t>
            </a:r>
            <a:r>
              <a:rPr lang="en-US" sz="2000" dirty="0"/>
              <a:t>-dynamics, DSMC... </a:t>
            </a:r>
          </a:p>
          <a:p>
            <a:endParaRPr lang="en-US" sz="2000" dirty="0"/>
          </a:p>
          <a:p>
            <a:r>
              <a:rPr lang="en-US" sz="2000" b="1" dirty="0"/>
              <a:t>Hybrid: </a:t>
            </a:r>
            <a:r>
              <a:rPr lang="en-US" sz="2000" dirty="0"/>
              <a:t>can use combinations of potentials for hybrid systems: </a:t>
            </a:r>
          </a:p>
          <a:p>
            <a:r>
              <a:rPr lang="en-US" sz="2000" dirty="0"/>
              <a:t>		water on metal, polymers/semiconductor interface, </a:t>
            </a:r>
          </a:p>
          <a:p>
            <a:r>
              <a:rPr lang="en-US" sz="2000" dirty="0"/>
              <a:t>		colloids in solution,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94676" y="2057400"/>
            <a:ext cx="8949324" cy="4598961"/>
          </a:xfrm>
        </p:spPr>
        <p:txBody>
          <a:bodyPr>
            <a:normAutofit lnSpcReduction="10000"/>
          </a:bodyPr>
          <a:lstStyle/>
          <a:p>
            <a:pPr>
              <a:lnSpc>
                <a:spcPct val="90000"/>
              </a:lnSpc>
              <a:tabLst>
                <a:tab pos="1149350" algn="l"/>
              </a:tabLst>
            </a:pPr>
            <a:r>
              <a:rPr lang="en-US" sz="1600" dirty="0" smtClean="0"/>
              <a:t>One of the best features </a:t>
            </a:r>
            <a:r>
              <a:rPr lang="en-US" sz="1600" dirty="0"/>
              <a:t>of LAMMPS</a:t>
            </a:r>
          </a:p>
          <a:p>
            <a:pPr lvl="1" indent="0">
              <a:lnSpc>
                <a:spcPct val="90000"/>
              </a:lnSpc>
              <a:tabLst>
                <a:tab pos="1149350" algn="l"/>
              </a:tabLst>
            </a:pPr>
            <a:r>
              <a:rPr lang="en-US" sz="1600" dirty="0"/>
              <a:t>80% of code is “extensions” via styles</a:t>
            </a:r>
          </a:p>
          <a:p>
            <a:pPr lvl="1" indent="0">
              <a:lnSpc>
                <a:spcPct val="90000"/>
              </a:lnSpc>
              <a:tabLst>
                <a:tab pos="1149350" algn="l"/>
              </a:tabLst>
            </a:pPr>
            <a:r>
              <a:rPr lang="en-US" sz="1600" dirty="0"/>
              <a:t>only 35K of 175K lines is core of </a:t>
            </a:r>
            <a:r>
              <a:rPr lang="en-US" sz="1600" dirty="0" smtClean="0"/>
              <a:t>LAMMPS</a:t>
            </a:r>
          </a:p>
          <a:p>
            <a:pPr>
              <a:lnSpc>
                <a:spcPct val="90000"/>
              </a:lnSpc>
              <a:tabLst>
                <a:tab pos="1149350" algn="l"/>
              </a:tabLst>
            </a:pPr>
            <a:r>
              <a:rPr lang="en-US" sz="1600" dirty="0"/>
              <a:t>Easy </a:t>
            </a:r>
            <a:r>
              <a:rPr lang="en-US" sz="1600" dirty="0" smtClean="0"/>
              <a:t>to </a:t>
            </a:r>
            <a:r>
              <a:rPr lang="en-US" sz="1600" dirty="0"/>
              <a:t>add new features via 14 “styles”</a:t>
            </a:r>
          </a:p>
          <a:p>
            <a:pPr lvl="1" indent="0">
              <a:lnSpc>
                <a:spcPct val="90000"/>
              </a:lnSpc>
              <a:tabLst>
                <a:tab pos="1149350" algn="l"/>
              </a:tabLst>
            </a:pPr>
            <a:r>
              <a:rPr lang="en-US" sz="1600" dirty="0"/>
              <a:t>new particle types = atom style</a:t>
            </a:r>
          </a:p>
          <a:p>
            <a:pPr lvl="1" indent="0">
              <a:lnSpc>
                <a:spcPct val="90000"/>
              </a:lnSpc>
              <a:tabLst>
                <a:tab pos="1149350" algn="l"/>
              </a:tabLst>
            </a:pPr>
            <a:r>
              <a:rPr lang="en-US" sz="1600" dirty="0">
                <a:solidFill>
                  <a:schemeClr val="tx2"/>
                </a:solidFill>
              </a:rPr>
              <a:t>new force fields = pair style, bond style, angle style, dihedral style, improper style</a:t>
            </a:r>
          </a:p>
          <a:p>
            <a:pPr lvl="1" indent="0">
              <a:lnSpc>
                <a:spcPct val="90000"/>
              </a:lnSpc>
              <a:tabLst>
                <a:tab pos="1149350" algn="l"/>
              </a:tabLst>
            </a:pPr>
            <a:r>
              <a:rPr lang="en-US" sz="1600" dirty="0"/>
              <a:t>new long range = </a:t>
            </a:r>
            <a:r>
              <a:rPr lang="en-US" sz="1600" dirty="0" err="1"/>
              <a:t>kspace</a:t>
            </a:r>
            <a:r>
              <a:rPr lang="en-US" sz="1600" dirty="0"/>
              <a:t> style</a:t>
            </a:r>
          </a:p>
          <a:p>
            <a:pPr lvl="1" indent="0">
              <a:lnSpc>
                <a:spcPct val="90000"/>
              </a:lnSpc>
              <a:tabLst>
                <a:tab pos="1149350" algn="l"/>
              </a:tabLst>
            </a:pPr>
            <a:r>
              <a:rPr lang="en-US" sz="1600" dirty="0"/>
              <a:t>new </a:t>
            </a:r>
            <a:r>
              <a:rPr lang="en-US" sz="1600" dirty="0" err="1"/>
              <a:t>minimizer</a:t>
            </a:r>
            <a:r>
              <a:rPr lang="en-US" sz="1600" dirty="0"/>
              <a:t> = min style</a:t>
            </a:r>
          </a:p>
          <a:p>
            <a:pPr lvl="1" indent="0">
              <a:lnSpc>
                <a:spcPct val="90000"/>
              </a:lnSpc>
              <a:tabLst>
                <a:tab pos="1149350" algn="l"/>
              </a:tabLst>
            </a:pPr>
            <a:r>
              <a:rPr lang="en-US" sz="1600" dirty="0"/>
              <a:t>new geometric region = region style</a:t>
            </a:r>
          </a:p>
          <a:p>
            <a:pPr lvl="1" indent="0">
              <a:lnSpc>
                <a:spcPct val="90000"/>
              </a:lnSpc>
              <a:tabLst>
                <a:tab pos="1149350" algn="l"/>
              </a:tabLst>
            </a:pPr>
            <a:r>
              <a:rPr lang="en-US" sz="1600" dirty="0"/>
              <a:t>new output = dump style</a:t>
            </a:r>
          </a:p>
          <a:p>
            <a:pPr lvl="1" indent="0">
              <a:lnSpc>
                <a:spcPct val="90000"/>
              </a:lnSpc>
              <a:tabLst>
                <a:tab pos="1149350" algn="l"/>
              </a:tabLst>
            </a:pPr>
            <a:r>
              <a:rPr lang="en-US" sz="1600" dirty="0"/>
              <a:t>new integrator = integrate style </a:t>
            </a:r>
          </a:p>
          <a:p>
            <a:pPr lvl="1" indent="0">
              <a:lnSpc>
                <a:spcPct val="90000"/>
              </a:lnSpc>
              <a:tabLst>
                <a:tab pos="1149350" algn="l"/>
              </a:tabLst>
            </a:pPr>
            <a:r>
              <a:rPr lang="en-US" sz="1600" dirty="0"/>
              <a:t>new computations = compute style (global, per-atom, local)</a:t>
            </a:r>
          </a:p>
          <a:p>
            <a:pPr lvl="1" indent="0">
              <a:lnSpc>
                <a:spcPct val="90000"/>
              </a:lnSpc>
              <a:tabLst>
                <a:tab pos="1149350" algn="l"/>
              </a:tabLst>
            </a:pPr>
            <a:r>
              <a:rPr lang="en-US" sz="1600" dirty="0"/>
              <a:t>new fix = fix style = BC, constraint, time integration, ...</a:t>
            </a:r>
          </a:p>
          <a:p>
            <a:pPr lvl="1" indent="0">
              <a:lnSpc>
                <a:spcPct val="90000"/>
              </a:lnSpc>
              <a:tabLst>
                <a:tab pos="1149350" algn="l"/>
              </a:tabLst>
            </a:pPr>
            <a:r>
              <a:rPr lang="en-US" sz="1600" dirty="0"/>
              <a:t>new input command = command style = </a:t>
            </a:r>
            <a:r>
              <a:rPr lang="en-US" sz="1600" dirty="0" err="1"/>
              <a:t>read_data</a:t>
            </a:r>
            <a:r>
              <a:rPr lang="en-US" sz="1600" dirty="0"/>
              <a:t>, velocity, run,</a:t>
            </a:r>
            <a:r>
              <a:rPr lang="en-US" sz="1600" dirty="0" smtClean="0"/>
              <a:t> …</a:t>
            </a:r>
          </a:p>
          <a:p>
            <a:pPr>
              <a:lnSpc>
                <a:spcPct val="90000"/>
              </a:lnSpc>
              <a:tabLst>
                <a:tab pos="1149350" algn="l"/>
              </a:tabLst>
            </a:pPr>
            <a:r>
              <a:rPr lang="en-US" sz="1600" dirty="0"/>
              <a:t>Enabled by C++</a:t>
            </a:r>
          </a:p>
          <a:p>
            <a:pPr lvl="1" indent="0">
              <a:lnSpc>
                <a:spcPct val="90000"/>
              </a:lnSpc>
              <a:tabLst>
                <a:tab pos="1149350" algn="l"/>
              </a:tabLst>
            </a:pPr>
            <a:r>
              <a:rPr lang="en-US" sz="1600" dirty="0"/>
              <a:t>virtual parent class for all styles, e.g. pair potentials</a:t>
            </a:r>
          </a:p>
          <a:p>
            <a:pPr lvl="1" indent="0">
              <a:lnSpc>
                <a:spcPct val="90000"/>
              </a:lnSpc>
              <a:tabLst>
                <a:tab pos="1149350" algn="l"/>
              </a:tabLst>
            </a:pPr>
            <a:r>
              <a:rPr lang="en-US" sz="1600" dirty="0"/>
              <a:t>defines interface the feature must provide</a:t>
            </a:r>
          </a:p>
          <a:p>
            <a:pPr lvl="1" indent="0">
              <a:lnSpc>
                <a:spcPct val="90000"/>
              </a:lnSpc>
              <a:tabLst>
                <a:tab pos="1149350" algn="l"/>
              </a:tabLst>
            </a:pPr>
            <a:r>
              <a:rPr lang="en-US" sz="1600" dirty="0"/>
              <a:t>compute(), init(), </a:t>
            </a:r>
            <a:r>
              <a:rPr lang="en-US" sz="1600" dirty="0" err="1"/>
              <a:t>coeff</a:t>
            </a:r>
            <a:r>
              <a:rPr lang="en-US" sz="1600" dirty="0"/>
              <a:t>(), restart(), etc</a:t>
            </a:r>
          </a:p>
        </p:txBody>
      </p:sp>
      <p:sp>
        <p:nvSpPr>
          <p:cNvPr id="4" name="Text Box 30"/>
          <p:cNvSpPr txBox="1">
            <a:spLocks noChangeArrowheads="1"/>
          </p:cNvSpPr>
          <p:nvPr/>
        </p:nvSpPr>
        <p:spPr bwMode="auto">
          <a:xfrm>
            <a:off x="73025" y="457200"/>
            <a:ext cx="8997950" cy="769938"/>
          </a:xfrm>
          <a:prstGeom prst="rect">
            <a:avLst/>
          </a:prstGeom>
          <a:noFill/>
          <a:ln w="9525">
            <a:noFill/>
            <a:miter lim="800000"/>
            <a:headEnd/>
            <a:tailEnd/>
          </a:ln>
        </p:spPr>
        <p:txBody>
          <a:bodyPr>
            <a:spAutoFit/>
          </a:bodyPr>
          <a:lstStyle/>
          <a:p>
            <a:pPr algn="ctr"/>
            <a:r>
              <a:rPr lang="en-US" sz="4400" b="1" dirty="0">
                <a:solidFill>
                  <a:srgbClr val="000000"/>
                </a:solidFill>
                <a:latin typeface="Arial" pitchFamily="34" charset="0"/>
              </a:rPr>
              <a:t>Why Use LAMMPS?</a:t>
            </a:r>
          </a:p>
        </p:txBody>
      </p:sp>
      <p:sp>
        <p:nvSpPr>
          <p:cNvPr id="5" name="TextBox 29"/>
          <p:cNvSpPr txBox="1">
            <a:spLocks noChangeArrowheads="1"/>
          </p:cNvSpPr>
          <p:nvPr/>
        </p:nvSpPr>
        <p:spPr bwMode="auto">
          <a:xfrm>
            <a:off x="368300" y="1447800"/>
            <a:ext cx="8775700" cy="461963"/>
          </a:xfrm>
          <a:prstGeom prst="rect">
            <a:avLst/>
          </a:prstGeom>
          <a:noFill/>
          <a:ln w="9525">
            <a:noFill/>
            <a:miter lim="800000"/>
            <a:headEnd/>
            <a:tailEnd/>
          </a:ln>
        </p:spPr>
        <p:txBody>
          <a:bodyPr>
            <a:spAutoFit/>
          </a:bodyPr>
          <a:lstStyle/>
          <a:p>
            <a:pPr>
              <a:spcBef>
                <a:spcPts val="300"/>
              </a:spcBef>
            </a:pPr>
            <a:r>
              <a:rPr lang="en-US" sz="2400" dirty="0">
                <a:latin typeface="Arial" pitchFamily="34" charset="0"/>
              </a:rPr>
              <a:t>Answer </a:t>
            </a:r>
            <a:r>
              <a:rPr lang="en-US" sz="2400" dirty="0" smtClean="0">
                <a:latin typeface="Arial" pitchFamily="34" charset="0"/>
              </a:rPr>
              <a:t>5: Easily extensible</a:t>
            </a:r>
            <a:endParaRPr lang="en-US" sz="2400" dirty="0">
              <a:latin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How to download, install, and use LAMMPS</a:t>
            </a:r>
          </a:p>
        </p:txBody>
      </p:sp>
      <p:sp>
        <p:nvSpPr>
          <p:cNvPr id="15363" name="Rectangle 3"/>
          <p:cNvSpPr>
            <a:spLocks noGrp="1" noChangeArrowheads="1"/>
          </p:cNvSpPr>
          <p:nvPr>
            <p:ph type="body" idx="1"/>
          </p:nvPr>
        </p:nvSpPr>
        <p:spPr/>
        <p:txBody>
          <a:bodyPr/>
          <a:lstStyle/>
          <a:p>
            <a:pPr>
              <a:lnSpc>
                <a:spcPct val="90000"/>
              </a:lnSpc>
            </a:pPr>
            <a:r>
              <a:rPr lang="en-US"/>
              <a:t>Download page:</a:t>
            </a:r>
          </a:p>
          <a:p>
            <a:pPr lvl="1">
              <a:lnSpc>
                <a:spcPct val="90000"/>
              </a:lnSpc>
              <a:buFontTx/>
              <a:buNone/>
            </a:pPr>
            <a:r>
              <a:rPr lang="en-US"/>
              <a:t>	</a:t>
            </a:r>
            <a:r>
              <a:rPr lang="en-US">
                <a:hlinkClick r:id="rId2" action="ppaction://hlinkfile"/>
              </a:rPr>
              <a:t>lammps.sandia.gov/download.html</a:t>
            </a:r>
            <a:endParaRPr lang="en-US"/>
          </a:p>
          <a:p>
            <a:pPr lvl="1">
              <a:lnSpc>
                <a:spcPct val="90000"/>
              </a:lnSpc>
              <a:buFontTx/>
              <a:buNone/>
            </a:pPr>
            <a:endParaRPr lang="en-US"/>
          </a:p>
          <a:p>
            <a:pPr>
              <a:lnSpc>
                <a:spcPct val="90000"/>
              </a:lnSpc>
            </a:pPr>
            <a:r>
              <a:rPr lang="en-US"/>
              <a:t>Installation instructions:</a:t>
            </a:r>
          </a:p>
          <a:p>
            <a:pPr lvl="1">
              <a:lnSpc>
                <a:spcPct val="90000"/>
              </a:lnSpc>
              <a:buFontTx/>
              <a:buNone/>
            </a:pPr>
            <a:r>
              <a:rPr lang="en-US"/>
              <a:t>	</a:t>
            </a:r>
            <a:r>
              <a:rPr lang="en-US">
                <a:hlinkClick r:id="rId3" action="ppaction://hlinkfile"/>
              </a:rPr>
              <a:t>lammps.sandia.gov/doc/Section_start.html</a:t>
            </a:r>
            <a:endParaRPr lang="en-US"/>
          </a:p>
          <a:p>
            <a:pPr lvl="1">
              <a:lnSpc>
                <a:spcPct val="90000"/>
              </a:lnSpc>
              <a:buFontTx/>
              <a:buNone/>
            </a:pPr>
            <a:r>
              <a:rPr lang="en-US"/>
              <a:t>	go to lammps/src</a:t>
            </a:r>
          </a:p>
          <a:p>
            <a:pPr lvl="1">
              <a:lnSpc>
                <a:spcPct val="90000"/>
              </a:lnSpc>
              <a:buFontTx/>
              <a:buNone/>
            </a:pPr>
            <a:r>
              <a:rPr lang="en-US"/>
              <a:t>	type “make </a:t>
            </a:r>
            <a:r>
              <a:rPr lang="en-US" i="1"/>
              <a:t>your_system_type” </a:t>
            </a:r>
          </a:p>
          <a:p>
            <a:pPr lvl="1">
              <a:lnSpc>
                <a:spcPct val="90000"/>
              </a:lnSpc>
              <a:buFontTx/>
              <a:buNone/>
            </a:pPr>
            <a:endParaRPr lang="en-US" i="1"/>
          </a:p>
          <a:p>
            <a:pPr>
              <a:lnSpc>
                <a:spcPct val="90000"/>
              </a:lnSpc>
            </a:pPr>
            <a:r>
              <a:rPr lang="en-US"/>
              <a:t>To perform a simulation:</a:t>
            </a:r>
          </a:p>
          <a:p>
            <a:pPr lvl="1">
              <a:lnSpc>
                <a:spcPct val="90000"/>
              </a:lnSpc>
              <a:buFontTx/>
              <a:buNone/>
            </a:pPr>
            <a:r>
              <a:rPr lang="en-US"/>
              <a:t>	lmp &lt; </a:t>
            </a:r>
            <a:r>
              <a:rPr lang="en-US" i="1"/>
              <a:t>my_script.in</a:t>
            </a:r>
          </a:p>
          <a:p>
            <a:pPr lvl="1">
              <a:lnSpc>
                <a:spcPct val="90000"/>
              </a:lnSpc>
            </a:pPr>
            <a:endParaRPr lang="en-US" i="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demo #1</a:t>
            </a:r>
            <a:endParaRPr lang="en-US" dirty="0"/>
          </a:p>
        </p:txBody>
      </p:sp>
      <p:sp>
        <p:nvSpPr>
          <p:cNvPr id="3" name="Content Placeholder 2"/>
          <p:cNvSpPr>
            <a:spLocks noGrp="1"/>
          </p:cNvSpPr>
          <p:nvPr>
            <p:ph idx="1"/>
          </p:nvPr>
        </p:nvSpPr>
        <p:spPr>
          <a:xfrm>
            <a:off x="457200" y="1981200"/>
            <a:ext cx="8458200" cy="4114800"/>
          </a:xfrm>
        </p:spPr>
        <p:txBody>
          <a:bodyPr/>
          <a:lstStyle/>
          <a:p>
            <a:pPr marL="628650" indent="-457200">
              <a:buFont typeface="+mj-lt"/>
              <a:buAutoNum type="arabicPeriod"/>
            </a:pPr>
            <a:r>
              <a:rPr lang="en-US" dirty="0" smtClean="0"/>
              <a:t>Download LAMMPS.</a:t>
            </a:r>
          </a:p>
          <a:p>
            <a:pPr marL="971550" lvl="1" indent="-457200"/>
            <a:r>
              <a:rPr lang="en-US" dirty="0" smtClean="0">
                <a:hlinkClick r:id="rId2"/>
              </a:rPr>
              <a:t>http://lammps.sandia.gov/download.html</a:t>
            </a:r>
            <a:endParaRPr lang="en-US" dirty="0" smtClean="0"/>
          </a:p>
          <a:p>
            <a:pPr marL="971550" lvl="1" indent="-457200"/>
            <a:r>
              <a:rPr lang="en-US" dirty="0" smtClean="0"/>
              <a:t>Try the Windows serial executable.</a:t>
            </a:r>
          </a:p>
          <a:p>
            <a:pPr marL="628650" indent="-457200">
              <a:buFont typeface="+mj-lt"/>
              <a:buAutoNum type="arabicPeriod"/>
            </a:pPr>
            <a:r>
              <a:rPr lang="en-US" dirty="0" smtClean="0"/>
              <a:t>Download a simple LAMMPS input script.</a:t>
            </a:r>
          </a:p>
          <a:p>
            <a:pPr marL="971550" lvl="1" indent="-457200"/>
            <a:r>
              <a:rPr lang="en-US" dirty="0" smtClean="0">
                <a:hlinkClick r:id="rId3"/>
              </a:rPr>
              <a:t>http://lammps.sandia.gov/inputs/in.lj.txt</a:t>
            </a:r>
            <a:r>
              <a:rPr lang="en-US" dirty="0" smtClean="0"/>
              <a:t> </a:t>
            </a:r>
          </a:p>
          <a:p>
            <a:pPr marL="628650" indent="-457200">
              <a:buFont typeface="+mj-lt"/>
              <a:buAutoNum type="arabicPeriod"/>
            </a:pPr>
            <a:r>
              <a:rPr lang="en-US" dirty="0" smtClean="0"/>
              <a:t>Run LAMMPS</a:t>
            </a:r>
          </a:p>
          <a:p>
            <a:pPr marL="971550" lvl="1" indent="-457200"/>
            <a:r>
              <a:rPr lang="en-US" dirty="0" smtClean="0">
                <a:hlinkClick r:id="rId4"/>
              </a:rPr>
              <a:t>http://lammps.sandia.gov/doc/Section_start.html#2_5</a:t>
            </a:r>
            <a:r>
              <a:rPr lang="en-US" dirty="0" smtClean="0"/>
              <a:t> </a:t>
            </a:r>
          </a:p>
          <a:p>
            <a:pPr marL="628650" indent="-457200">
              <a:buFont typeface="+mj-lt"/>
              <a:buAutoNum type="arabicPeriod"/>
            </a:pPr>
            <a:endParaRPr lang="en-US" dirty="0" smtClean="0"/>
          </a:p>
          <a:p>
            <a:pPr marL="628650" indent="-457200">
              <a:buFont typeface="+mj-lt"/>
              <a:buAutoNum type="arabicPeriod"/>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85800" y="1828800"/>
            <a:ext cx="7772400" cy="2438400"/>
          </a:xfrm>
        </p:spPr>
        <p:txBody>
          <a:bodyPr/>
          <a:lstStyle/>
          <a:p>
            <a:pPr>
              <a:buNone/>
            </a:pPr>
            <a:endParaRPr lang="en-US" dirty="0" smtClean="0"/>
          </a:p>
          <a:p>
            <a:pPr>
              <a:buNone/>
            </a:pPr>
            <a:r>
              <a:rPr lang="en-US" dirty="0" smtClean="0"/>
              <a:t>Steve Plimpton (1426)</a:t>
            </a:r>
          </a:p>
          <a:p>
            <a:pPr>
              <a:buNone/>
            </a:pPr>
            <a:r>
              <a:rPr lang="en-US" dirty="0" smtClean="0"/>
              <a:t>Aidan Thompson (1425)</a:t>
            </a:r>
          </a:p>
          <a:p>
            <a:pPr>
              <a:buNone/>
            </a:pPr>
            <a:endParaRPr lang="en-US" dirty="0" smtClean="0"/>
          </a:p>
          <a:p>
            <a:pPr>
              <a:buNone/>
            </a:pPr>
            <a:r>
              <a:rPr lang="en-US" dirty="0" smtClean="0"/>
              <a:t>Many other contributors to LAMMPS </a:t>
            </a:r>
          </a:p>
          <a:p>
            <a:pPr>
              <a:buNone/>
            </a:pPr>
            <a:r>
              <a:rPr lang="en-US" dirty="0" smtClean="0"/>
              <a:t>(see: </a:t>
            </a:r>
            <a:r>
              <a:rPr lang="en-US" dirty="0" smtClean="0">
                <a:hlinkClick r:id="rId2"/>
              </a:rPr>
              <a:t>http://lammps.sandia.gov/authors.html</a:t>
            </a:r>
            <a:r>
              <a:rPr lang="en-US" dirty="0" smtClean="0"/>
              <a:t>)</a:t>
            </a:r>
          </a:p>
          <a:p>
            <a:pPr>
              <a:buNone/>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outline</a:t>
            </a:r>
            <a:endParaRPr lang="en-US" dirty="0"/>
          </a:p>
        </p:txBody>
      </p:sp>
      <p:sp>
        <p:nvSpPr>
          <p:cNvPr id="3" name="Content Placeholder 2"/>
          <p:cNvSpPr>
            <a:spLocks noGrp="1"/>
          </p:cNvSpPr>
          <p:nvPr>
            <p:ph idx="1"/>
          </p:nvPr>
        </p:nvSpPr>
        <p:spPr/>
        <p:txBody>
          <a:bodyPr/>
          <a:lstStyle/>
          <a:p>
            <a:pPr marL="628650" lvl="0" indent="-457200">
              <a:buFont typeface="+mj-lt"/>
              <a:buAutoNum type="arabicPeriod"/>
            </a:pPr>
            <a:r>
              <a:rPr lang="en-US" sz="2000" dirty="0" smtClean="0"/>
              <a:t>MD basics</a:t>
            </a:r>
          </a:p>
          <a:p>
            <a:pPr marL="628650" lvl="0" indent="-457200">
              <a:buFont typeface="+mj-lt"/>
              <a:buAutoNum type="arabicPeriod"/>
            </a:pPr>
            <a:r>
              <a:rPr lang="en-US" sz="2000" dirty="0" smtClean="0"/>
              <a:t>Why use LAMMPS?</a:t>
            </a:r>
          </a:p>
          <a:p>
            <a:pPr marL="628650" lvl="0" indent="-457200">
              <a:buFont typeface="+mj-lt"/>
              <a:buAutoNum type="arabicPeriod"/>
            </a:pPr>
            <a:r>
              <a:rPr lang="en-US" sz="2000" dirty="0" smtClean="0"/>
              <a:t>Live demo #1</a:t>
            </a:r>
          </a:p>
          <a:p>
            <a:pPr marL="628650" lvl="0" indent="-457200">
              <a:buFont typeface="+mj-lt"/>
              <a:buAutoNum type="arabicPeriod"/>
            </a:pPr>
            <a:r>
              <a:rPr lang="en-US" sz="2000" dirty="0" smtClean="0">
                <a:solidFill>
                  <a:srgbClr val="037F02"/>
                </a:solidFill>
              </a:rPr>
              <a:t>Basic information about LAMMPS</a:t>
            </a:r>
          </a:p>
          <a:p>
            <a:pPr marL="628650" lvl="0" indent="-457200">
              <a:buFont typeface="+mj-lt"/>
              <a:buAutoNum type="arabicPeriod"/>
            </a:pPr>
            <a:r>
              <a:rPr lang="en-US" sz="2000" dirty="0" smtClean="0"/>
              <a:t>Live demo #2</a:t>
            </a:r>
          </a:p>
          <a:p>
            <a:pPr marL="628650" lvl="0" indent="-457200">
              <a:buFont typeface="+mj-lt"/>
              <a:buAutoNum type="arabicPeriod"/>
            </a:pPr>
            <a:r>
              <a:rPr lang="en-US" sz="2000" dirty="0" smtClean="0"/>
              <a:t>Six very useful LAMMPS commands</a:t>
            </a:r>
          </a:p>
          <a:p>
            <a:pPr marL="628650" lvl="0" indent="-457200">
              <a:buFont typeface="+mj-lt"/>
              <a:buAutoNum type="arabicPeriod"/>
            </a:pPr>
            <a:r>
              <a:rPr lang="en-US" sz="2000" dirty="0" smtClean="0"/>
              <a:t>Live demo #3</a:t>
            </a:r>
          </a:p>
          <a:p>
            <a:pPr marL="628650" lvl="0" indent="-457200">
              <a:buFont typeface="+mj-lt"/>
              <a:buAutoNum type="arabicPeriod"/>
            </a:pPr>
            <a:r>
              <a:rPr lang="en-US" sz="2000" dirty="0" smtClean="0"/>
              <a:t>Vignettes of some LAMMPS research</a:t>
            </a:r>
          </a:p>
          <a:p>
            <a:pPr marL="628650" lvl="0" indent="-457200">
              <a:buFont typeface="+mj-lt"/>
              <a:buAutoNum type="arabicPeriod"/>
            </a:pPr>
            <a:r>
              <a:rPr lang="en-US" sz="2000" dirty="0" smtClean="0"/>
              <a:t>Future areas of LAMMPS development</a:t>
            </a:r>
          </a:p>
          <a:p>
            <a:pPr marL="628650" lvl="0" indent="-457200">
              <a:buFont typeface="+mj-lt"/>
              <a:buAutoNum type="arabicPeriod"/>
            </a:pPr>
            <a:r>
              <a:rPr lang="en-US" sz="2000" dirty="0" smtClean="0"/>
              <a:t>How to add a new feature to LAMMPS</a:t>
            </a:r>
          </a:p>
          <a:p>
            <a:pPr marL="628650" lvl="0" indent="-457200">
              <a:buFont typeface="+mj-lt"/>
              <a:buAutoNum type="arabicPeriod"/>
            </a:pPr>
            <a:r>
              <a:rPr lang="en-US" sz="2000" dirty="0" smtClean="0"/>
              <a:t>Homework assignment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1219200"/>
          </a:xfrm>
        </p:spPr>
        <p:txBody>
          <a:bodyPr/>
          <a:lstStyle/>
          <a:p>
            <a:r>
              <a:rPr lang="en-US" dirty="0"/>
              <a:t>How to get help with LAMMPS</a:t>
            </a:r>
          </a:p>
        </p:txBody>
      </p:sp>
      <p:sp>
        <p:nvSpPr>
          <p:cNvPr id="14339" name="Rectangle 3"/>
          <p:cNvSpPr>
            <a:spLocks noGrp="1" noChangeArrowheads="1"/>
          </p:cNvSpPr>
          <p:nvPr>
            <p:ph type="body" idx="1"/>
          </p:nvPr>
        </p:nvSpPr>
        <p:spPr>
          <a:xfrm>
            <a:off x="685800" y="1600200"/>
            <a:ext cx="8458200" cy="5029200"/>
          </a:xfrm>
        </p:spPr>
        <p:txBody>
          <a:bodyPr/>
          <a:lstStyle/>
          <a:p>
            <a:pPr marL="628650" indent="-457200">
              <a:lnSpc>
                <a:spcPct val="90000"/>
              </a:lnSpc>
              <a:buAutoNum type="arabicPeriod"/>
            </a:pPr>
            <a:r>
              <a:rPr lang="en-US" sz="1800" dirty="0" smtClean="0"/>
              <a:t>Excellent </a:t>
            </a:r>
            <a:r>
              <a:rPr lang="en-US" sz="1800" dirty="0"/>
              <a:t>User’s </a:t>
            </a:r>
            <a:r>
              <a:rPr lang="en-US" sz="1800" dirty="0" smtClean="0"/>
              <a:t>Manual:</a:t>
            </a:r>
          </a:p>
          <a:p>
            <a:pPr marL="628650" indent="-457200">
              <a:lnSpc>
                <a:spcPct val="90000"/>
              </a:lnSpc>
              <a:buNone/>
            </a:pPr>
            <a:r>
              <a:rPr lang="en-US" sz="1800" dirty="0" smtClean="0">
                <a:hlinkClick r:id="rId2"/>
              </a:rPr>
              <a:t>http://lammps.sandia.gov/doc/Manual.html</a:t>
            </a:r>
            <a:endParaRPr lang="en-US" sz="1800" dirty="0" smtClean="0"/>
          </a:p>
          <a:p>
            <a:pPr marL="628650" indent="-457200">
              <a:lnSpc>
                <a:spcPct val="90000"/>
              </a:lnSpc>
              <a:buNone/>
            </a:pPr>
            <a:r>
              <a:rPr lang="en-US" sz="1800" dirty="0" smtClean="0">
                <a:hlinkClick r:id="rId3"/>
              </a:rPr>
              <a:t>http://lammps.sandia.gov/doc/Section_commands.html#3_5</a:t>
            </a:r>
            <a:r>
              <a:rPr lang="en-US" sz="1800" dirty="0" smtClean="0"/>
              <a:t>  </a:t>
            </a:r>
          </a:p>
          <a:p>
            <a:pPr marL="628650" indent="-457200">
              <a:lnSpc>
                <a:spcPct val="90000"/>
              </a:lnSpc>
              <a:buNone/>
            </a:pPr>
            <a:endParaRPr lang="en-US" sz="1800" dirty="0" smtClean="0"/>
          </a:p>
          <a:p>
            <a:pPr marL="628650" indent="-457200">
              <a:lnSpc>
                <a:spcPct val="90000"/>
              </a:lnSpc>
              <a:buNone/>
            </a:pPr>
            <a:r>
              <a:rPr lang="en-US" sz="1800" dirty="0" smtClean="0"/>
              <a:t>2. Search the web: can include “</a:t>
            </a:r>
            <a:r>
              <a:rPr lang="en-US" sz="1800" dirty="0" err="1" smtClean="0"/>
              <a:t>lammps</a:t>
            </a:r>
            <a:r>
              <a:rPr lang="en-US" sz="1800" dirty="0" smtClean="0"/>
              <a:t>-users” as a search keyword to search old e-mail archives</a:t>
            </a:r>
          </a:p>
          <a:p>
            <a:pPr marL="628650" indent="-457200">
              <a:lnSpc>
                <a:spcPct val="90000"/>
              </a:lnSpc>
              <a:buNone/>
            </a:pPr>
            <a:endParaRPr lang="en-US" sz="1800" dirty="0" smtClean="0"/>
          </a:p>
          <a:p>
            <a:pPr marL="628650" indent="-457200">
              <a:lnSpc>
                <a:spcPct val="90000"/>
              </a:lnSpc>
              <a:buNone/>
            </a:pPr>
            <a:r>
              <a:rPr lang="en-US" sz="1800" dirty="0" smtClean="0"/>
              <a:t>3. Send e-mail to the user’s </a:t>
            </a:r>
            <a:r>
              <a:rPr lang="en-US" sz="1800" dirty="0"/>
              <a:t>e-mail </a:t>
            </a:r>
            <a:r>
              <a:rPr lang="en-US" sz="1800" dirty="0" smtClean="0"/>
              <a:t>list:</a:t>
            </a:r>
          </a:p>
          <a:p>
            <a:pPr marL="628650" indent="-457200">
              <a:lnSpc>
                <a:spcPct val="90000"/>
              </a:lnSpc>
              <a:buNone/>
            </a:pPr>
            <a:r>
              <a:rPr lang="en-US" sz="1800" dirty="0" smtClean="0">
                <a:hlinkClick r:id="rId4"/>
              </a:rPr>
              <a:t>http://lammps.sandia.gov/mail.html</a:t>
            </a:r>
            <a:r>
              <a:rPr lang="en-US" sz="1800" dirty="0" smtClean="0"/>
              <a:t> </a:t>
            </a:r>
          </a:p>
          <a:p>
            <a:pPr marL="628650" indent="-457200">
              <a:lnSpc>
                <a:spcPct val="90000"/>
              </a:lnSpc>
              <a:buNone/>
            </a:pPr>
            <a:endParaRPr lang="en-US" sz="1800" dirty="0" smtClean="0"/>
          </a:p>
          <a:p>
            <a:pPr marL="628650" indent="-457200">
              <a:lnSpc>
                <a:spcPct val="90000"/>
              </a:lnSpc>
              <a:buNone/>
            </a:pPr>
            <a:r>
              <a:rPr lang="en-US" sz="1800" dirty="0" smtClean="0"/>
              <a:t>4. Contact LAMMPS developers:  </a:t>
            </a:r>
            <a:r>
              <a:rPr lang="en-US" sz="1800" dirty="0" smtClean="0">
                <a:hlinkClick r:id="rId5"/>
              </a:rPr>
              <a:t>http://lammps.sandia.gov/authors.html</a:t>
            </a:r>
            <a:r>
              <a:rPr lang="en-US" sz="1800" dirty="0" smtClean="0"/>
              <a:t> </a:t>
            </a:r>
            <a:endParaRPr lang="en-US" sz="1800" dirty="0"/>
          </a:p>
          <a:p>
            <a:pPr marL="876300" lvl="1" indent="-419100">
              <a:lnSpc>
                <a:spcPct val="90000"/>
              </a:lnSpc>
              <a:buNone/>
            </a:pPr>
            <a:r>
              <a:rPr lang="en-US" sz="1800" dirty="0"/>
              <a:t>	Steve Plimpton, </a:t>
            </a:r>
            <a:r>
              <a:rPr lang="en-US" sz="1800" dirty="0">
                <a:hlinkClick r:id="rId6"/>
              </a:rPr>
              <a:t>sjplimp@sandia.gov</a:t>
            </a:r>
            <a:r>
              <a:rPr lang="en-US" sz="1800" dirty="0"/>
              <a:t> </a:t>
            </a:r>
          </a:p>
          <a:p>
            <a:pPr marL="876300" lvl="1" indent="-419100">
              <a:lnSpc>
                <a:spcPct val="90000"/>
              </a:lnSpc>
              <a:buNone/>
            </a:pPr>
            <a:r>
              <a:rPr lang="en-US" sz="1800" dirty="0"/>
              <a:t>	Aidan Thompson, </a:t>
            </a:r>
            <a:r>
              <a:rPr lang="en-US" sz="1800" dirty="0">
                <a:hlinkClick r:id="rId7"/>
              </a:rPr>
              <a:t>athomps@sandia.gov</a:t>
            </a:r>
            <a:r>
              <a:rPr lang="en-US" sz="1800" dirty="0"/>
              <a:t> </a:t>
            </a:r>
          </a:p>
          <a:p>
            <a:pPr marL="876300" lvl="1" indent="-419100">
              <a:lnSpc>
                <a:spcPct val="90000"/>
              </a:lnSpc>
              <a:buNone/>
            </a:pPr>
            <a:r>
              <a:rPr lang="en-US" sz="1800" dirty="0"/>
              <a:t>	</a:t>
            </a:r>
            <a:r>
              <a:rPr lang="en-US" sz="1800" dirty="0" smtClean="0"/>
              <a:t>	Paul Crozier, </a:t>
            </a:r>
            <a:r>
              <a:rPr lang="en-US" sz="1800" dirty="0" smtClean="0">
                <a:hlinkClick r:id="rId8"/>
              </a:rPr>
              <a:t>pscrozi@sandia.gov</a:t>
            </a:r>
            <a:endParaRPr lang="en-US" sz="1800" dirty="0"/>
          </a:p>
          <a:p>
            <a:pPr marL="628650" indent="-457200">
              <a:lnSpc>
                <a:spcPct val="90000"/>
              </a:lnSpc>
              <a:buFontTx/>
              <a:buAutoNum type="arabicPeriod"/>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381000"/>
            <a:ext cx="7772400" cy="1219200"/>
          </a:xfrm>
        </p:spPr>
        <p:txBody>
          <a:bodyPr/>
          <a:lstStyle/>
          <a:p>
            <a:r>
              <a:rPr lang="en-US" dirty="0"/>
              <a:t>Force fields available in LAMMPS</a:t>
            </a:r>
          </a:p>
        </p:txBody>
      </p:sp>
      <p:sp>
        <p:nvSpPr>
          <p:cNvPr id="105475" name="Rectangle 3"/>
          <p:cNvSpPr>
            <a:spLocks noGrp="1" noChangeArrowheads="1"/>
          </p:cNvSpPr>
          <p:nvPr>
            <p:ph type="body" idx="1"/>
          </p:nvPr>
        </p:nvSpPr>
        <p:spPr>
          <a:xfrm>
            <a:off x="457200" y="1219200"/>
            <a:ext cx="8477250" cy="5029200"/>
          </a:xfrm>
        </p:spPr>
        <p:txBody>
          <a:bodyPr/>
          <a:lstStyle/>
          <a:p>
            <a:pPr marL="222250" indent="-222250">
              <a:tabLst>
                <a:tab pos="1257300" algn="l"/>
              </a:tabLst>
            </a:pPr>
            <a:endParaRPr lang="en-US" sz="1800" dirty="0"/>
          </a:p>
          <a:p>
            <a:pPr marL="222250" indent="-222250">
              <a:tabLst>
                <a:tab pos="1257300" algn="l"/>
              </a:tabLst>
            </a:pPr>
            <a:r>
              <a:rPr lang="en-US" sz="1800" dirty="0" err="1"/>
              <a:t>Biomolecules</a:t>
            </a:r>
            <a:r>
              <a:rPr lang="en-US" sz="1800" dirty="0"/>
              <a:t>: CHARMM, AMBER, OPLS, COMPASS (class 2),</a:t>
            </a:r>
          </a:p>
          <a:p>
            <a:pPr marL="681038" lvl="1" indent="0">
              <a:buFontTx/>
              <a:buNone/>
              <a:tabLst>
                <a:tab pos="1257300" algn="l"/>
              </a:tabLst>
            </a:pPr>
            <a:r>
              <a:rPr lang="en-US" sz="1800" dirty="0"/>
              <a:t>		long-range </a:t>
            </a:r>
            <a:r>
              <a:rPr lang="en-US" sz="1800" dirty="0" err="1"/>
              <a:t>Coulombics</a:t>
            </a:r>
            <a:r>
              <a:rPr lang="en-US" sz="1800" dirty="0"/>
              <a:t> via PPPM, </a:t>
            </a:r>
            <a:r>
              <a:rPr lang="en-US" sz="1800" dirty="0">
                <a:solidFill>
                  <a:srgbClr val="F50000"/>
                </a:solidFill>
              </a:rPr>
              <a:t>point dipoles</a:t>
            </a:r>
            <a:r>
              <a:rPr lang="en-US" sz="1800" dirty="0"/>
              <a:t>, ...</a:t>
            </a:r>
          </a:p>
          <a:p>
            <a:pPr marL="681038" lvl="1" indent="0">
              <a:tabLst>
                <a:tab pos="1257300" algn="l"/>
              </a:tabLst>
            </a:pPr>
            <a:endParaRPr lang="en-US" sz="1800" dirty="0"/>
          </a:p>
          <a:p>
            <a:pPr marL="222250" indent="-222250">
              <a:tabLst>
                <a:tab pos="1257300" algn="l"/>
              </a:tabLst>
            </a:pPr>
            <a:r>
              <a:rPr lang="en-US" sz="1800" dirty="0"/>
              <a:t>Polymers: 	all-atom, united-atom, coarse-grain (bead-spring FENE),</a:t>
            </a:r>
          </a:p>
          <a:p>
            <a:pPr marL="681038" lvl="1" indent="0">
              <a:buFontTx/>
              <a:buNone/>
              <a:tabLst>
                <a:tab pos="1257300" algn="l"/>
              </a:tabLst>
            </a:pPr>
            <a:r>
              <a:rPr lang="en-US" sz="1800" dirty="0"/>
              <a:t>		bond-breaking, …</a:t>
            </a:r>
          </a:p>
          <a:p>
            <a:pPr marL="222250" indent="-222250">
              <a:tabLst>
                <a:tab pos="1257300" algn="l"/>
              </a:tabLst>
            </a:pPr>
            <a:endParaRPr lang="en-US" sz="1800" dirty="0"/>
          </a:p>
          <a:p>
            <a:pPr marL="222250" indent="-222250">
              <a:tabLst>
                <a:tab pos="1257300" algn="l"/>
              </a:tabLst>
            </a:pPr>
            <a:r>
              <a:rPr lang="en-US" sz="1800" dirty="0"/>
              <a:t>Materials:	EAM and MEAM for metals, Buckingham, Morse, Yukawa,</a:t>
            </a:r>
          </a:p>
          <a:p>
            <a:pPr marL="681038" lvl="1" indent="0">
              <a:buFontTx/>
              <a:buNone/>
              <a:tabLst>
                <a:tab pos="1257300" algn="l"/>
              </a:tabLst>
            </a:pPr>
            <a:r>
              <a:rPr lang="en-US" sz="1800" dirty="0"/>
              <a:t>		</a:t>
            </a:r>
            <a:r>
              <a:rPr lang="en-US" sz="1800" dirty="0" err="1"/>
              <a:t>Stillinger</a:t>
            </a:r>
            <a:r>
              <a:rPr lang="en-US" sz="1800" dirty="0"/>
              <a:t>-Weber, </a:t>
            </a:r>
            <a:r>
              <a:rPr lang="en-US" sz="1800" dirty="0" err="1"/>
              <a:t>Tersoff</a:t>
            </a:r>
            <a:r>
              <a:rPr lang="en-US" sz="1800" dirty="0"/>
              <a:t>, </a:t>
            </a:r>
            <a:r>
              <a:rPr lang="en-US" sz="1800" dirty="0" smtClean="0">
                <a:solidFill>
                  <a:srgbClr val="F50000"/>
                </a:solidFill>
              </a:rPr>
              <a:t>AI-REBO, </a:t>
            </a:r>
            <a:r>
              <a:rPr lang="en-US" sz="1800" dirty="0" err="1" smtClean="0">
                <a:solidFill>
                  <a:srgbClr val="F50000"/>
                </a:solidFill>
              </a:rPr>
              <a:t>Reaxx</a:t>
            </a:r>
            <a:r>
              <a:rPr lang="en-US" sz="1800" dirty="0" smtClean="0">
                <a:solidFill>
                  <a:srgbClr val="F50000"/>
                </a:solidFill>
              </a:rPr>
              <a:t> FF</a:t>
            </a:r>
            <a:r>
              <a:rPr lang="en-US" sz="1800" dirty="0" smtClean="0"/>
              <a:t>, </a:t>
            </a:r>
            <a:r>
              <a:rPr lang="en-US" sz="1800" dirty="0"/>
              <a:t>...</a:t>
            </a:r>
          </a:p>
          <a:p>
            <a:pPr marL="681038" lvl="1" indent="0">
              <a:tabLst>
                <a:tab pos="1257300" algn="l"/>
              </a:tabLst>
            </a:pPr>
            <a:endParaRPr lang="en-US" sz="1800" dirty="0"/>
          </a:p>
          <a:p>
            <a:pPr marL="222250" indent="-222250">
              <a:tabLst>
                <a:tab pos="1257300" algn="l"/>
              </a:tabLst>
            </a:pPr>
            <a:r>
              <a:rPr lang="en-US" sz="1800" dirty="0" err="1"/>
              <a:t>Mesoscale</a:t>
            </a:r>
            <a:r>
              <a:rPr lang="en-US" sz="1800" dirty="0"/>
              <a:t>:	granular, DPD, </a:t>
            </a:r>
            <a:r>
              <a:rPr lang="en-US" sz="1800" dirty="0">
                <a:solidFill>
                  <a:schemeClr val="accent2"/>
                </a:solidFill>
              </a:rPr>
              <a:t>Gay-Berne</a:t>
            </a:r>
            <a:r>
              <a:rPr lang="en-US" sz="1800" dirty="0"/>
              <a:t>, </a:t>
            </a:r>
            <a:r>
              <a:rPr lang="en-US" sz="1800" dirty="0">
                <a:solidFill>
                  <a:schemeClr val="accent2"/>
                </a:solidFill>
              </a:rPr>
              <a:t>colloidal</a:t>
            </a:r>
            <a:r>
              <a:rPr lang="en-US" sz="1800" dirty="0"/>
              <a:t>, </a:t>
            </a:r>
            <a:r>
              <a:rPr lang="en-US" sz="1800" dirty="0" err="1">
                <a:solidFill>
                  <a:srgbClr val="F50000"/>
                </a:solidFill>
              </a:rPr>
              <a:t>peri</a:t>
            </a:r>
            <a:r>
              <a:rPr lang="en-US" sz="1800" dirty="0">
                <a:solidFill>
                  <a:srgbClr val="F50000"/>
                </a:solidFill>
              </a:rPr>
              <a:t>-dynamics</a:t>
            </a:r>
            <a:r>
              <a:rPr lang="en-US" sz="1800" dirty="0" smtClean="0"/>
              <a:t>, 			</a:t>
            </a:r>
            <a:r>
              <a:rPr lang="en-US" sz="1800" dirty="0" smtClean="0">
                <a:solidFill>
                  <a:srgbClr val="FF0000"/>
                </a:solidFill>
              </a:rPr>
              <a:t>DSMC </a:t>
            </a:r>
            <a:r>
              <a:rPr lang="en-US" sz="1800" dirty="0" smtClean="0"/>
              <a:t>...</a:t>
            </a:r>
            <a:endParaRPr lang="en-US" sz="1800" dirty="0"/>
          </a:p>
          <a:p>
            <a:pPr marL="681038" lvl="1" indent="0">
              <a:tabLst>
                <a:tab pos="1257300" algn="l"/>
              </a:tabLst>
            </a:pPr>
            <a:endParaRPr lang="en-US" sz="1800" dirty="0"/>
          </a:p>
          <a:p>
            <a:pPr marL="222250" indent="-222250">
              <a:tabLst>
                <a:tab pos="1257300" algn="l"/>
              </a:tabLst>
            </a:pPr>
            <a:r>
              <a:rPr lang="en-US" sz="1800" dirty="0"/>
              <a:t>Hybrid:		can use combinations of potentials for hybrid systems:</a:t>
            </a:r>
          </a:p>
          <a:p>
            <a:pPr marL="681038" lvl="1" indent="0">
              <a:buFontTx/>
              <a:buNone/>
              <a:tabLst>
                <a:tab pos="1257300" algn="l"/>
              </a:tabLst>
            </a:pPr>
            <a:r>
              <a:rPr lang="en-US" sz="1800" dirty="0"/>
              <a:t>		     water on metal, polymers/semiconductor interface,</a:t>
            </a:r>
          </a:p>
          <a:p>
            <a:pPr marL="681038" lvl="1" indent="0">
              <a:buFontTx/>
              <a:buNone/>
              <a:tabLst>
                <a:tab pos="1257300" algn="l"/>
              </a:tabLst>
            </a:pPr>
            <a:r>
              <a:rPr lang="en-US" sz="1800" dirty="0"/>
              <a:t>		     colloids in solution,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Parallelism via Spatial-Decomposition</a:t>
            </a:r>
          </a:p>
        </p:txBody>
      </p:sp>
      <p:sp>
        <p:nvSpPr>
          <p:cNvPr id="24579" name="Rectangle 3"/>
          <p:cNvSpPr>
            <a:spLocks noGrp="1" noChangeArrowheads="1"/>
          </p:cNvSpPr>
          <p:nvPr>
            <p:ph type="body" idx="1"/>
          </p:nvPr>
        </p:nvSpPr>
        <p:spPr>
          <a:xfrm>
            <a:off x="457200" y="1524000"/>
            <a:ext cx="7772400" cy="4114800"/>
          </a:xfrm>
        </p:spPr>
        <p:txBody>
          <a:bodyPr/>
          <a:lstStyle/>
          <a:p>
            <a:pPr>
              <a:lnSpc>
                <a:spcPct val="90000"/>
              </a:lnSpc>
            </a:pPr>
            <a:r>
              <a:rPr lang="en-US" sz="1800"/>
              <a:t>Physical domain divided into 3d boxes, one per processor</a:t>
            </a:r>
          </a:p>
          <a:p>
            <a:pPr>
              <a:lnSpc>
                <a:spcPct val="90000"/>
              </a:lnSpc>
            </a:pPr>
            <a:r>
              <a:rPr lang="en-US" sz="1800"/>
              <a:t>Each proc computes forces on atoms in its box</a:t>
            </a:r>
          </a:p>
          <a:p>
            <a:pPr lvl="1">
              <a:lnSpc>
                <a:spcPct val="90000"/>
              </a:lnSpc>
              <a:buFontTx/>
              <a:buNone/>
            </a:pPr>
            <a:r>
              <a:rPr lang="en-US" sz="1800"/>
              <a:t>using info from nearby procs</a:t>
            </a:r>
          </a:p>
          <a:p>
            <a:pPr>
              <a:lnSpc>
                <a:spcPct val="90000"/>
              </a:lnSpc>
            </a:pPr>
            <a:r>
              <a:rPr lang="en-US" sz="1800"/>
              <a:t>Atoms "carry along" molecular topology</a:t>
            </a:r>
          </a:p>
          <a:p>
            <a:pPr lvl="1">
              <a:lnSpc>
                <a:spcPct val="90000"/>
              </a:lnSpc>
              <a:buFontTx/>
              <a:buNone/>
            </a:pPr>
            <a:r>
              <a:rPr lang="en-US" sz="1800"/>
              <a:t>as they migrate to new procs</a:t>
            </a:r>
          </a:p>
          <a:p>
            <a:pPr>
              <a:lnSpc>
                <a:spcPct val="90000"/>
              </a:lnSpc>
            </a:pPr>
            <a:r>
              <a:rPr lang="en-US" sz="1800"/>
              <a:t>Communication via</a:t>
            </a:r>
          </a:p>
          <a:p>
            <a:pPr lvl="1">
              <a:lnSpc>
                <a:spcPct val="90000"/>
              </a:lnSpc>
              <a:buFontTx/>
              <a:buNone/>
            </a:pPr>
            <a:r>
              <a:rPr lang="en-US" sz="1800"/>
              <a:t>nearest-neighbor 6-way stencil</a:t>
            </a:r>
          </a:p>
          <a:p>
            <a:pPr>
              <a:lnSpc>
                <a:spcPct val="90000"/>
              </a:lnSpc>
            </a:pPr>
            <a:endParaRPr lang="en-US" sz="1800"/>
          </a:p>
          <a:p>
            <a:pPr>
              <a:lnSpc>
                <a:spcPct val="90000"/>
              </a:lnSpc>
            </a:pPr>
            <a:r>
              <a:rPr lang="en-US" sz="1800"/>
              <a:t>Optimal scaling for MD:  N/P</a:t>
            </a:r>
          </a:p>
          <a:p>
            <a:pPr lvl="1">
              <a:lnSpc>
                <a:spcPct val="90000"/>
              </a:lnSpc>
              <a:buFontTx/>
              <a:buNone/>
            </a:pPr>
            <a:r>
              <a:rPr lang="en-US" sz="1800"/>
              <a:t>so long as load-balanced</a:t>
            </a:r>
          </a:p>
          <a:p>
            <a:pPr>
              <a:lnSpc>
                <a:spcPct val="90000"/>
              </a:lnSpc>
            </a:pPr>
            <a:endParaRPr lang="en-US" sz="1800"/>
          </a:p>
          <a:p>
            <a:pPr>
              <a:lnSpc>
                <a:spcPct val="90000"/>
              </a:lnSpc>
            </a:pPr>
            <a:r>
              <a:rPr lang="en-US" sz="1800"/>
              <a:t>Computation scales as  N/P</a:t>
            </a:r>
          </a:p>
          <a:p>
            <a:pPr>
              <a:lnSpc>
                <a:spcPct val="90000"/>
              </a:lnSpc>
            </a:pPr>
            <a:r>
              <a:rPr lang="en-US" sz="1800"/>
              <a:t>Communication scales</a:t>
            </a:r>
          </a:p>
          <a:p>
            <a:pPr lvl="1">
              <a:lnSpc>
                <a:spcPct val="90000"/>
              </a:lnSpc>
              <a:buFontTx/>
              <a:buNone/>
            </a:pPr>
            <a:r>
              <a:rPr lang="en-US" sz="1800"/>
              <a:t>sub-linear as  (N/P)</a:t>
            </a:r>
            <a:r>
              <a:rPr lang="en-US" sz="1800" baseline="30000"/>
              <a:t>2/3</a:t>
            </a:r>
          </a:p>
          <a:p>
            <a:pPr lvl="1">
              <a:lnSpc>
                <a:spcPct val="90000"/>
              </a:lnSpc>
              <a:buFontTx/>
              <a:buNone/>
            </a:pPr>
            <a:r>
              <a:rPr lang="en-US" sz="1800"/>
              <a:t>(for large problems)</a:t>
            </a:r>
          </a:p>
          <a:p>
            <a:pPr>
              <a:lnSpc>
                <a:spcPct val="90000"/>
              </a:lnSpc>
            </a:pPr>
            <a:r>
              <a:rPr lang="en-US" sz="1800"/>
              <a:t>Memory scales as  N/P</a:t>
            </a:r>
          </a:p>
        </p:txBody>
      </p:sp>
      <p:pic>
        <p:nvPicPr>
          <p:cNvPr id="24580" name="Picture 4" descr="spatial_decomp"/>
          <p:cNvPicPr>
            <a:picLocks noChangeAspect="1" noChangeArrowheads="1"/>
          </p:cNvPicPr>
          <p:nvPr/>
        </p:nvPicPr>
        <p:blipFill>
          <a:blip r:embed="rId3" cstate="print"/>
          <a:srcRect/>
          <a:stretch>
            <a:fillRect/>
          </a:stretch>
        </p:blipFill>
        <p:spPr bwMode="auto">
          <a:xfrm>
            <a:off x="5410200" y="2438400"/>
            <a:ext cx="3578225" cy="3154363"/>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LAMMPS’s parallel performance</a:t>
            </a:r>
          </a:p>
        </p:txBody>
      </p:sp>
      <p:sp>
        <p:nvSpPr>
          <p:cNvPr id="26627" name="Rectangle 3"/>
          <p:cNvSpPr>
            <a:spLocks noGrp="1" noChangeArrowheads="1"/>
          </p:cNvSpPr>
          <p:nvPr>
            <p:ph type="body" idx="1"/>
          </p:nvPr>
        </p:nvSpPr>
        <p:spPr>
          <a:xfrm>
            <a:off x="685800" y="1524000"/>
            <a:ext cx="7162800" cy="4114800"/>
          </a:xfrm>
        </p:spPr>
        <p:txBody>
          <a:bodyPr/>
          <a:lstStyle/>
          <a:p>
            <a:r>
              <a:rPr lang="en-US" sz="1800"/>
              <a:t>Fixed-size (32K atoms) and scaled-size (32K atoms/proc) parallel efficiencies</a:t>
            </a:r>
          </a:p>
          <a:p>
            <a:r>
              <a:rPr lang="en-US" sz="1800"/>
              <a:t>Metallic solid with EAM potential</a:t>
            </a:r>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r>
              <a:rPr lang="en-US" sz="1800"/>
              <a:t>Billions of atoms on 64K procs of Blue Gene or Red Storm</a:t>
            </a:r>
          </a:p>
          <a:p>
            <a:r>
              <a:rPr lang="en-US" sz="1800"/>
              <a:t>Opteron processor speed: 5.7E-6 sec/atom/step (0.5x for LJ, 12x for protein)</a:t>
            </a:r>
          </a:p>
        </p:txBody>
      </p:sp>
      <p:pic>
        <p:nvPicPr>
          <p:cNvPr id="26628" name="Picture 4" descr="eam"/>
          <p:cNvPicPr>
            <a:picLocks noChangeAspect="1" noChangeArrowheads="1"/>
          </p:cNvPicPr>
          <p:nvPr/>
        </p:nvPicPr>
        <p:blipFill>
          <a:blip r:embed="rId3" cstate="print"/>
          <a:srcRect/>
          <a:stretch>
            <a:fillRect/>
          </a:stretch>
        </p:blipFill>
        <p:spPr bwMode="auto">
          <a:xfrm>
            <a:off x="381000" y="2514600"/>
            <a:ext cx="4140200" cy="3254375"/>
          </a:xfrm>
          <a:prstGeom prst="rect">
            <a:avLst/>
          </a:prstGeom>
          <a:noFill/>
        </p:spPr>
      </p:pic>
      <p:pic>
        <p:nvPicPr>
          <p:cNvPr id="26629" name="Picture 5" descr="eam"/>
          <p:cNvPicPr>
            <a:picLocks noChangeAspect="1" noChangeArrowheads="1"/>
          </p:cNvPicPr>
          <p:nvPr/>
        </p:nvPicPr>
        <p:blipFill>
          <a:blip r:embed="rId4" cstate="print"/>
          <a:srcRect/>
          <a:stretch>
            <a:fillRect/>
          </a:stretch>
        </p:blipFill>
        <p:spPr bwMode="auto">
          <a:xfrm>
            <a:off x="4800600" y="2514600"/>
            <a:ext cx="4151313" cy="32639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Easily add your own LAMMPS feature</a:t>
            </a:r>
          </a:p>
        </p:txBody>
      </p:sp>
      <p:sp>
        <p:nvSpPr>
          <p:cNvPr id="107523" name="Rectangle 3"/>
          <p:cNvSpPr>
            <a:spLocks noGrp="1" noChangeArrowheads="1"/>
          </p:cNvSpPr>
          <p:nvPr>
            <p:ph type="body" idx="1"/>
          </p:nvPr>
        </p:nvSpPr>
        <p:spPr/>
        <p:txBody>
          <a:bodyPr/>
          <a:lstStyle/>
          <a:p>
            <a:pPr marL="222250" indent="-222250">
              <a:lnSpc>
                <a:spcPct val="90000"/>
              </a:lnSpc>
              <a:tabLst>
                <a:tab pos="1149350" algn="l"/>
              </a:tabLst>
            </a:pPr>
            <a:r>
              <a:rPr lang="en-US" sz="1600" dirty="0"/>
              <a:t>New user or new simulation </a:t>
            </a:r>
            <a:r>
              <a:rPr lang="en-US" sz="1600" dirty="0">
                <a:sym typeface="Wingdings" pitchFamily="2" charset="2"/>
              </a:rPr>
              <a:t></a:t>
            </a:r>
            <a:r>
              <a:rPr lang="en-US" sz="1600" dirty="0"/>
              <a:t> always want new feature not in code</a:t>
            </a:r>
          </a:p>
          <a:p>
            <a:pPr marL="222250" indent="-222250">
              <a:lnSpc>
                <a:spcPct val="90000"/>
              </a:lnSpc>
              <a:tabLst>
                <a:tab pos="1149350" algn="l"/>
              </a:tabLst>
            </a:pPr>
            <a:endParaRPr lang="en-US" sz="1600" dirty="0"/>
          </a:p>
          <a:p>
            <a:pPr marL="222250" indent="-222250">
              <a:lnSpc>
                <a:spcPct val="90000"/>
              </a:lnSpc>
              <a:tabLst>
                <a:tab pos="1149350" algn="l"/>
              </a:tabLst>
            </a:pPr>
            <a:r>
              <a:rPr lang="en-US" sz="1600" dirty="0"/>
              <a:t>Goal: make it as easy as possible for us and others to add new features</a:t>
            </a:r>
          </a:p>
          <a:p>
            <a:pPr marL="681038" lvl="1" indent="0">
              <a:lnSpc>
                <a:spcPct val="90000"/>
              </a:lnSpc>
              <a:buFontTx/>
              <a:buNone/>
              <a:tabLst>
                <a:tab pos="1149350" algn="l"/>
              </a:tabLst>
            </a:pPr>
            <a:r>
              <a:rPr lang="en-US" sz="1600" dirty="0"/>
              <a:t>called “styles” in LAMMPS:</a:t>
            </a:r>
          </a:p>
          <a:p>
            <a:pPr marL="681038" lvl="1" indent="0">
              <a:lnSpc>
                <a:spcPct val="90000"/>
              </a:lnSpc>
              <a:buFontTx/>
              <a:buNone/>
              <a:tabLst>
                <a:tab pos="1149350" algn="l"/>
              </a:tabLst>
            </a:pPr>
            <a:r>
              <a:rPr lang="en-US" sz="1600" dirty="0"/>
              <a:t>particle type, pair or bond potential, scalar or per-atom computation</a:t>
            </a:r>
          </a:p>
          <a:p>
            <a:pPr marL="681038" lvl="1" indent="0">
              <a:lnSpc>
                <a:spcPct val="90000"/>
              </a:lnSpc>
              <a:buFontTx/>
              <a:buNone/>
              <a:tabLst>
                <a:tab pos="1149350" algn="l"/>
              </a:tabLst>
            </a:pPr>
            <a:r>
              <a:rPr lang="en-US" sz="1600" dirty="0"/>
              <a:t>"fix":  BC, force constraint, time integration, diagnostic, ...</a:t>
            </a:r>
          </a:p>
          <a:p>
            <a:pPr marL="681038" lvl="1" indent="0">
              <a:lnSpc>
                <a:spcPct val="90000"/>
              </a:lnSpc>
              <a:buFontTx/>
              <a:buNone/>
              <a:tabLst>
                <a:tab pos="1149350" algn="l"/>
              </a:tabLst>
            </a:pPr>
            <a:r>
              <a:rPr lang="en-US" sz="1600" dirty="0"/>
              <a:t>input command:  </a:t>
            </a:r>
            <a:r>
              <a:rPr lang="en-US" sz="1600" dirty="0" err="1"/>
              <a:t>create_atoms</a:t>
            </a:r>
            <a:r>
              <a:rPr lang="en-US" sz="1600" dirty="0"/>
              <a:t>, set, run, temper, ...</a:t>
            </a:r>
          </a:p>
          <a:p>
            <a:pPr marL="681038" lvl="1" indent="0">
              <a:lnSpc>
                <a:spcPct val="90000"/>
              </a:lnSpc>
              <a:buFontTx/>
              <a:buNone/>
              <a:tabLst>
                <a:tab pos="1149350" algn="l"/>
              </a:tabLst>
            </a:pPr>
            <a:r>
              <a:rPr lang="en-US" sz="1600" dirty="0" smtClean="0"/>
              <a:t>over 75</a:t>
            </a:r>
            <a:r>
              <a:rPr lang="en-US" sz="1600" dirty="0"/>
              <a:t>% of current </a:t>
            </a:r>
            <a:r>
              <a:rPr lang="en-US" sz="1600" dirty="0" smtClean="0"/>
              <a:t>170K+ </a:t>
            </a:r>
            <a:r>
              <a:rPr lang="en-US" sz="1600" dirty="0"/>
              <a:t>lines of LAMMPS is add-on styles</a:t>
            </a:r>
          </a:p>
          <a:p>
            <a:pPr marL="681038" lvl="1" indent="0">
              <a:lnSpc>
                <a:spcPct val="90000"/>
              </a:lnSpc>
              <a:tabLst>
                <a:tab pos="1149350" algn="l"/>
              </a:tabLst>
            </a:pPr>
            <a:endParaRPr lang="en-US" sz="1600" dirty="0"/>
          </a:p>
          <a:p>
            <a:pPr marL="222250" indent="-222250">
              <a:lnSpc>
                <a:spcPct val="90000"/>
              </a:lnSpc>
              <a:tabLst>
                <a:tab pos="1149350" algn="l"/>
              </a:tabLst>
            </a:pPr>
            <a:r>
              <a:rPr lang="en-US" sz="1600" dirty="0"/>
              <a:t>Enabled by C++</a:t>
            </a:r>
          </a:p>
          <a:p>
            <a:pPr marL="681038" lvl="1" indent="0">
              <a:lnSpc>
                <a:spcPct val="90000"/>
              </a:lnSpc>
              <a:buFontTx/>
              <a:buNone/>
              <a:tabLst>
                <a:tab pos="1149350" algn="l"/>
              </a:tabLst>
            </a:pPr>
            <a:r>
              <a:rPr lang="en-US" sz="1600" dirty="0"/>
              <a:t>"virtual" parent class for all pair potentials</a:t>
            </a:r>
          </a:p>
          <a:p>
            <a:pPr marL="681038" lvl="1" indent="0">
              <a:lnSpc>
                <a:spcPct val="90000"/>
              </a:lnSpc>
              <a:buFontTx/>
              <a:buNone/>
              <a:tabLst>
                <a:tab pos="1149350" algn="l"/>
              </a:tabLst>
            </a:pPr>
            <a:r>
              <a:rPr lang="en-US" sz="1600" dirty="0"/>
              <a:t>defines interface:   compute(), </a:t>
            </a:r>
            <a:r>
              <a:rPr lang="en-US" sz="1600" dirty="0" err="1"/>
              <a:t>coeff</a:t>
            </a:r>
            <a:r>
              <a:rPr lang="en-US" sz="1600" dirty="0"/>
              <a:t>(), restart(), ...</a:t>
            </a:r>
          </a:p>
          <a:p>
            <a:pPr marL="681038" lvl="1" indent="0">
              <a:lnSpc>
                <a:spcPct val="90000"/>
              </a:lnSpc>
              <a:buFontTx/>
              <a:buNone/>
              <a:tabLst>
                <a:tab pos="1149350" algn="l"/>
              </a:tabLst>
            </a:pPr>
            <a:r>
              <a:rPr lang="en-US" sz="1600" dirty="0"/>
              <a:t>add feature:  add 2 lines to header file, add files to </a:t>
            </a:r>
            <a:r>
              <a:rPr lang="en-US" sz="1600" dirty="0" err="1"/>
              <a:t>src</a:t>
            </a:r>
            <a:r>
              <a:rPr lang="en-US" sz="1600" dirty="0"/>
              <a:t> dir, re-compile</a:t>
            </a:r>
          </a:p>
          <a:p>
            <a:pPr marL="681038" lvl="1" indent="0">
              <a:lnSpc>
                <a:spcPct val="90000"/>
              </a:lnSpc>
              <a:buFontTx/>
              <a:buNone/>
              <a:tabLst>
                <a:tab pos="1149350" algn="l"/>
              </a:tabLst>
            </a:pPr>
            <a:r>
              <a:rPr lang="en-US" sz="1600" dirty="0"/>
              <a:t>feature won't exist if not used, won't conflict with rest of code</a:t>
            </a:r>
          </a:p>
          <a:p>
            <a:pPr marL="681038" lvl="1" indent="0">
              <a:lnSpc>
                <a:spcPct val="90000"/>
              </a:lnSpc>
              <a:tabLst>
                <a:tab pos="1149350" algn="l"/>
              </a:tabLst>
            </a:pPr>
            <a:endParaRPr lang="en-US" sz="1600" dirty="0"/>
          </a:p>
          <a:p>
            <a:pPr marL="222250" indent="-222250">
              <a:lnSpc>
                <a:spcPct val="90000"/>
              </a:lnSpc>
              <a:tabLst>
                <a:tab pos="1149350" algn="l"/>
              </a:tabLst>
            </a:pPr>
            <a:r>
              <a:rPr lang="en-US" sz="1600" dirty="0"/>
              <a:t>Of course, someone has to write the code for the feature!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Particle-mesh Methods for Coulombics</a:t>
            </a:r>
          </a:p>
        </p:txBody>
      </p:sp>
      <p:sp>
        <p:nvSpPr>
          <p:cNvPr id="28675" name="Rectangle 3"/>
          <p:cNvSpPr>
            <a:spLocks noGrp="1" noChangeArrowheads="1"/>
          </p:cNvSpPr>
          <p:nvPr>
            <p:ph type="body" idx="1"/>
          </p:nvPr>
        </p:nvSpPr>
        <p:spPr>
          <a:xfrm>
            <a:off x="685800" y="1524000"/>
            <a:ext cx="7772400" cy="4114800"/>
          </a:xfrm>
        </p:spPr>
        <p:txBody>
          <a:bodyPr/>
          <a:lstStyle/>
          <a:p>
            <a:pPr>
              <a:lnSpc>
                <a:spcPct val="90000"/>
              </a:lnSpc>
            </a:pPr>
            <a:r>
              <a:rPr lang="en-US" sz="1600"/>
              <a:t>Coulomb interactions fall off as  1/r  so require long-range for accuracy</a:t>
            </a:r>
          </a:p>
          <a:p>
            <a:pPr>
              <a:lnSpc>
                <a:spcPct val="90000"/>
              </a:lnSpc>
            </a:pPr>
            <a:endParaRPr lang="en-US" sz="1600"/>
          </a:p>
          <a:p>
            <a:pPr>
              <a:lnSpc>
                <a:spcPct val="90000"/>
              </a:lnSpc>
            </a:pPr>
            <a:r>
              <a:rPr lang="en-US" sz="1600"/>
              <a:t>Particle-mesh methods:</a:t>
            </a:r>
          </a:p>
          <a:p>
            <a:pPr lvl="1">
              <a:lnSpc>
                <a:spcPct val="90000"/>
              </a:lnSpc>
              <a:buFontTx/>
              <a:buNone/>
            </a:pPr>
            <a:r>
              <a:rPr lang="en-US" sz="1600"/>
              <a:t> 	partition into short-range and long-range contributions</a:t>
            </a:r>
          </a:p>
          <a:p>
            <a:pPr lvl="1">
              <a:lnSpc>
                <a:spcPct val="90000"/>
              </a:lnSpc>
              <a:buFontTx/>
              <a:buNone/>
            </a:pPr>
            <a:r>
              <a:rPr lang="en-US" sz="1600"/>
              <a:t>	short-range via direct pairwise interactions</a:t>
            </a:r>
          </a:p>
          <a:p>
            <a:pPr lvl="1">
              <a:lnSpc>
                <a:spcPct val="90000"/>
              </a:lnSpc>
              <a:buFontTx/>
              <a:buNone/>
            </a:pPr>
            <a:r>
              <a:rPr lang="en-US" sz="1600"/>
              <a:t>	long-range:</a:t>
            </a:r>
          </a:p>
          <a:p>
            <a:pPr lvl="1">
              <a:lnSpc>
                <a:spcPct val="90000"/>
              </a:lnSpc>
              <a:buFontTx/>
              <a:buNone/>
            </a:pPr>
            <a:r>
              <a:rPr lang="en-US" sz="1600"/>
              <a:t>		interpolate atomic charge to 3d mesh</a:t>
            </a:r>
          </a:p>
          <a:p>
            <a:pPr lvl="1">
              <a:lnSpc>
                <a:spcPct val="90000"/>
              </a:lnSpc>
              <a:buFontTx/>
              <a:buNone/>
            </a:pPr>
            <a:r>
              <a:rPr lang="en-US" sz="1600"/>
              <a:t>		solve Poisson's equation on mesh (4 FFTs)</a:t>
            </a:r>
          </a:p>
          <a:p>
            <a:pPr lvl="1">
              <a:lnSpc>
                <a:spcPct val="90000"/>
              </a:lnSpc>
              <a:buFontTx/>
              <a:buNone/>
            </a:pPr>
            <a:r>
              <a:rPr lang="en-US" sz="1600"/>
              <a:t>		interpolate E-fields back to atoms</a:t>
            </a:r>
          </a:p>
          <a:p>
            <a:pPr lvl="1">
              <a:lnSpc>
                <a:spcPct val="90000"/>
              </a:lnSpc>
            </a:pPr>
            <a:endParaRPr lang="en-US" sz="1600"/>
          </a:p>
          <a:p>
            <a:pPr lvl="1">
              <a:lnSpc>
                <a:spcPct val="90000"/>
              </a:lnSpc>
            </a:pPr>
            <a:endParaRPr lang="en-US" sz="1600"/>
          </a:p>
          <a:p>
            <a:pPr>
              <a:lnSpc>
                <a:spcPct val="90000"/>
              </a:lnSpc>
              <a:buFontTx/>
              <a:buNone/>
            </a:pPr>
            <a:endParaRPr lang="en-US" sz="1600"/>
          </a:p>
          <a:p>
            <a:pPr>
              <a:lnSpc>
                <a:spcPct val="90000"/>
              </a:lnSpc>
              <a:buFontTx/>
              <a:buNone/>
            </a:pPr>
            <a:endParaRPr lang="en-US" sz="1600"/>
          </a:p>
          <a:p>
            <a:pPr>
              <a:lnSpc>
                <a:spcPct val="90000"/>
              </a:lnSpc>
              <a:buFontTx/>
              <a:buNone/>
            </a:pPr>
            <a:endParaRPr lang="en-US" sz="1600"/>
          </a:p>
          <a:p>
            <a:pPr>
              <a:lnSpc>
                <a:spcPct val="90000"/>
              </a:lnSpc>
              <a:buFontTx/>
              <a:buNone/>
            </a:pPr>
            <a:endParaRPr lang="en-US" sz="1600"/>
          </a:p>
          <a:p>
            <a:pPr>
              <a:lnSpc>
                <a:spcPct val="90000"/>
              </a:lnSpc>
              <a:buFontTx/>
              <a:buNone/>
            </a:pPr>
            <a:endParaRPr lang="en-US" sz="1600"/>
          </a:p>
          <a:p>
            <a:pPr>
              <a:lnSpc>
                <a:spcPct val="90000"/>
              </a:lnSpc>
            </a:pPr>
            <a:endParaRPr lang="en-US" sz="1600"/>
          </a:p>
          <a:p>
            <a:pPr>
              <a:lnSpc>
                <a:spcPct val="90000"/>
              </a:lnSpc>
            </a:pPr>
            <a:r>
              <a:rPr lang="en-US" sz="1600"/>
              <a:t>FFTs scale as NlogN if cutoff is held fixed</a:t>
            </a:r>
          </a:p>
        </p:txBody>
      </p:sp>
      <p:pic>
        <p:nvPicPr>
          <p:cNvPr id="28676" name="Picture 4" descr="pppm"/>
          <p:cNvPicPr>
            <a:picLocks noChangeAspect="1" noChangeArrowheads="1"/>
          </p:cNvPicPr>
          <p:nvPr/>
        </p:nvPicPr>
        <p:blipFill>
          <a:blip r:embed="rId3" cstate="print"/>
          <a:srcRect/>
          <a:stretch>
            <a:fillRect/>
          </a:stretch>
        </p:blipFill>
        <p:spPr bwMode="auto">
          <a:xfrm>
            <a:off x="1219200" y="4233863"/>
            <a:ext cx="6411913" cy="1520825"/>
          </a:xfrm>
          <a:prstGeom prst="rect">
            <a:avLst/>
          </a:prstGeom>
          <a:noFill/>
        </p:spPr>
      </p:pic>
      <p:sp>
        <p:nvSpPr>
          <p:cNvPr id="28677" name="Rectangle 5"/>
          <p:cNvSpPr>
            <a:spLocks noChangeArrowheads="1"/>
          </p:cNvSpPr>
          <p:nvPr/>
        </p:nvSpPr>
        <p:spPr bwMode="auto">
          <a:xfrm>
            <a:off x="7632700" y="2684463"/>
            <a:ext cx="252413" cy="333375"/>
          </a:xfrm>
          <a:prstGeom prst="rect">
            <a:avLst/>
          </a:prstGeom>
          <a:noFill/>
          <a:ln w="12700">
            <a:noFill/>
            <a:miter lim="800000"/>
            <a:headEnd/>
            <a:tailEnd/>
          </a:ln>
          <a:effectLst/>
        </p:spPr>
        <p:txBody>
          <a:bodyPr wrap="none" lIns="90488" tIns="44450" rIns="90488" bIns="44450">
            <a:spAutoFit/>
          </a:bodyPr>
          <a:lstStyle/>
          <a:p>
            <a:pPr>
              <a:spcBef>
                <a:spcPct val="20000"/>
              </a:spcBef>
              <a:buFontTx/>
              <a:buChar char="•"/>
            </a:pPr>
            <a:endParaRPr lang="en-US" sz="1600">
              <a:solidFill>
                <a:srgbClr val="000000"/>
              </a:solidFill>
              <a:latin typeface="Helvetica"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Parallel FFTs</a:t>
            </a:r>
          </a:p>
        </p:txBody>
      </p:sp>
      <p:sp>
        <p:nvSpPr>
          <p:cNvPr id="30723" name="Rectangle 3"/>
          <p:cNvSpPr>
            <a:spLocks noGrp="1" noChangeArrowheads="1"/>
          </p:cNvSpPr>
          <p:nvPr>
            <p:ph type="body" idx="1"/>
          </p:nvPr>
        </p:nvSpPr>
        <p:spPr>
          <a:xfrm>
            <a:off x="152400" y="1600200"/>
            <a:ext cx="8305800" cy="4114800"/>
          </a:xfrm>
        </p:spPr>
        <p:txBody>
          <a:bodyPr/>
          <a:lstStyle/>
          <a:p>
            <a:pPr marL="222250" indent="-222250" defTabSz="222250"/>
            <a:r>
              <a:rPr lang="en-US" sz="1800" dirty="0"/>
              <a:t>3d FFT is 3 sets of 1d FFTs</a:t>
            </a:r>
          </a:p>
          <a:p>
            <a:pPr marL="915988" lvl="1" indent="-233363" defTabSz="222250">
              <a:buFontTx/>
              <a:buNone/>
            </a:pPr>
            <a:r>
              <a:rPr lang="en-US" sz="1800" dirty="0"/>
              <a:t>	in parallel, 3d grid is distributed across </a:t>
            </a:r>
            <a:r>
              <a:rPr lang="en-US" sz="1800" dirty="0" err="1"/>
              <a:t>procs</a:t>
            </a:r>
            <a:endParaRPr lang="en-US" sz="1800" dirty="0"/>
          </a:p>
          <a:p>
            <a:pPr marL="915988" lvl="1" indent="-233363" defTabSz="222250">
              <a:buFontTx/>
              <a:buNone/>
            </a:pPr>
            <a:r>
              <a:rPr lang="en-US" sz="1800" dirty="0"/>
              <a:t>	perform 1d FFTs on-processor</a:t>
            </a:r>
          </a:p>
          <a:p>
            <a:pPr marL="915988" lvl="1" indent="-233363" defTabSz="222250">
              <a:buFontTx/>
              <a:buNone/>
            </a:pPr>
            <a:r>
              <a:rPr lang="en-US" sz="1800" dirty="0"/>
              <a:t>		native library or FFTW (</a:t>
            </a:r>
            <a:r>
              <a:rPr lang="en-US" sz="1800" dirty="0">
                <a:hlinkClick r:id="rId3"/>
              </a:rPr>
              <a:t>www.fftw.org</a:t>
            </a:r>
            <a:r>
              <a:rPr lang="en-US" sz="1800" dirty="0"/>
              <a:t>)</a:t>
            </a:r>
          </a:p>
          <a:p>
            <a:pPr marL="915988" lvl="1" indent="-233363" defTabSz="222250">
              <a:buFontTx/>
              <a:buNone/>
            </a:pPr>
            <a:r>
              <a:rPr lang="en-US" sz="1800" dirty="0"/>
              <a:t>	1d FFTs, transpose, 1d FFTs, transpose, ...</a:t>
            </a:r>
          </a:p>
          <a:p>
            <a:pPr marL="915988" lvl="1" indent="-233363" defTabSz="222250">
              <a:buFontTx/>
              <a:buNone/>
            </a:pPr>
            <a:r>
              <a:rPr lang="en-US" sz="1800" dirty="0"/>
              <a:t>		"transpose” = data transfer</a:t>
            </a:r>
          </a:p>
          <a:p>
            <a:pPr marL="915988" lvl="1" indent="-233363" defTabSz="222250">
              <a:buFontTx/>
              <a:buNone/>
            </a:pPr>
            <a:r>
              <a:rPr lang="en-US" sz="1800" dirty="0"/>
              <a:t>		transfer of entire grid is costly</a:t>
            </a:r>
          </a:p>
          <a:p>
            <a:pPr marL="222250" indent="-222250" defTabSz="222250"/>
            <a:endParaRPr lang="en-US" sz="1800" dirty="0"/>
          </a:p>
          <a:p>
            <a:pPr marL="222250" indent="-222250" defTabSz="222250"/>
            <a:endParaRPr lang="en-US" sz="1800" dirty="0"/>
          </a:p>
          <a:p>
            <a:pPr marL="222250" indent="-222250" defTabSz="222250"/>
            <a:r>
              <a:rPr lang="en-US" sz="1800" dirty="0"/>
              <a:t>FFTs for PPPM can scale poorly</a:t>
            </a:r>
          </a:p>
          <a:p>
            <a:pPr marL="915988" lvl="1" indent="-233363" defTabSz="222250">
              <a:buFontTx/>
              <a:buNone/>
            </a:pPr>
            <a:r>
              <a:rPr lang="en-US" sz="1800" dirty="0"/>
              <a:t>	on large # of </a:t>
            </a:r>
            <a:r>
              <a:rPr lang="en-US" sz="1800" dirty="0" err="1"/>
              <a:t>procs</a:t>
            </a:r>
            <a:r>
              <a:rPr lang="en-US" sz="1800" dirty="0"/>
              <a:t> and on clusters</a:t>
            </a:r>
          </a:p>
          <a:p>
            <a:pPr marL="222250" indent="-222250" defTabSz="222250"/>
            <a:endParaRPr lang="en-US" sz="1800" dirty="0"/>
          </a:p>
          <a:p>
            <a:pPr marL="222250" indent="-222250" defTabSz="222250"/>
            <a:r>
              <a:rPr lang="en-US" sz="1800" dirty="0"/>
              <a:t>Good news: Cost of PPPM is only ~2x more than 8-10 Angstrom cutoff</a:t>
            </a:r>
          </a:p>
        </p:txBody>
      </p:sp>
      <p:pic>
        <p:nvPicPr>
          <p:cNvPr id="30724" name="Picture 4" descr="fft"/>
          <p:cNvPicPr>
            <a:picLocks noChangeAspect="1" noChangeArrowheads="1"/>
          </p:cNvPicPr>
          <p:nvPr/>
        </p:nvPicPr>
        <p:blipFill>
          <a:blip r:embed="rId4" cstate="print"/>
          <a:srcRect/>
          <a:stretch>
            <a:fillRect/>
          </a:stretch>
        </p:blipFill>
        <p:spPr bwMode="auto">
          <a:xfrm>
            <a:off x="5791200" y="2400300"/>
            <a:ext cx="2968625" cy="261778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Time Scale of Molecular Dynamics</a:t>
            </a:r>
          </a:p>
        </p:txBody>
      </p:sp>
      <p:sp>
        <p:nvSpPr>
          <p:cNvPr id="32771" name="Rectangle 3"/>
          <p:cNvSpPr>
            <a:spLocks noGrp="1" noChangeArrowheads="1"/>
          </p:cNvSpPr>
          <p:nvPr>
            <p:ph type="body" idx="1"/>
          </p:nvPr>
        </p:nvSpPr>
        <p:spPr>
          <a:xfrm>
            <a:off x="685800" y="1676400"/>
            <a:ext cx="7772400" cy="4114800"/>
          </a:xfrm>
        </p:spPr>
        <p:txBody>
          <a:bodyPr/>
          <a:lstStyle/>
          <a:p>
            <a:pPr>
              <a:buFontTx/>
              <a:buNone/>
            </a:pPr>
            <a:endParaRPr lang="en-US" sz="1800"/>
          </a:p>
          <a:p>
            <a:r>
              <a:rPr lang="en-US" sz="1800"/>
              <a:t>Limited timescale is most serious drawback of MD</a:t>
            </a:r>
          </a:p>
          <a:p>
            <a:endParaRPr lang="en-US" sz="1800"/>
          </a:p>
          <a:p>
            <a:r>
              <a:rPr lang="en-US" sz="1800"/>
              <a:t>Timestep size limited by atomic oscillations:</a:t>
            </a:r>
          </a:p>
          <a:p>
            <a:pPr lvl="1"/>
            <a:r>
              <a:rPr lang="en-US" sz="1800"/>
              <a:t>C-H bond = 10 fmsec </a:t>
            </a:r>
            <a:r>
              <a:rPr lang="en-US" sz="1800">
                <a:sym typeface="Wingdings" pitchFamily="2" charset="2"/>
              </a:rPr>
              <a:t> ½ to </a:t>
            </a:r>
            <a:r>
              <a:rPr lang="en-US" sz="1800"/>
              <a:t>1 fmsec timestep</a:t>
            </a:r>
          </a:p>
          <a:p>
            <a:pPr lvl="1"/>
            <a:r>
              <a:rPr lang="en-US" sz="1800"/>
              <a:t>Debye frequency = 10</a:t>
            </a:r>
            <a:r>
              <a:rPr lang="en-US" sz="1800" baseline="30000"/>
              <a:t>13</a:t>
            </a:r>
            <a:r>
              <a:rPr lang="en-US" sz="1800"/>
              <a:t> </a:t>
            </a:r>
            <a:r>
              <a:rPr lang="en-US" sz="1800">
                <a:sym typeface="Wingdings" pitchFamily="2" charset="2"/>
              </a:rPr>
              <a:t> </a:t>
            </a:r>
            <a:r>
              <a:rPr lang="en-US" sz="1800"/>
              <a:t>2 fmsec timestep</a:t>
            </a:r>
          </a:p>
          <a:p>
            <a:pPr lvl="1"/>
            <a:endParaRPr lang="en-US" sz="1800"/>
          </a:p>
          <a:p>
            <a:r>
              <a:rPr lang="en-US" sz="1800"/>
              <a:t>A state-of-the-art “long” simulation is nanoseconds to</a:t>
            </a:r>
          </a:p>
          <a:p>
            <a:pPr lvl="1">
              <a:buFontTx/>
              <a:buNone/>
            </a:pPr>
            <a:r>
              <a:rPr lang="en-US" sz="1800"/>
              <a:t>a microsecond of real time</a:t>
            </a:r>
          </a:p>
          <a:p>
            <a:pPr lvl="1"/>
            <a:endParaRPr lang="en-US" sz="1800"/>
          </a:p>
          <a:p>
            <a:r>
              <a:rPr lang="en-US" sz="1800"/>
              <a:t>Reality is usually on a much longer timescale:</a:t>
            </a:r>
          </a:p>
          <a:p>
            <a:pPr lvl="1"/>
            <a:r>
              <a:rPr lang="en-US" sz="1800"/>
              <a:t>protein folding (msec to seconds)</a:t>
            </a:r>
          </a:p>
          <a:p>
            <a:pPr lvl="1"/>
            <a:r>
              <a:rPr lang="en-US" sz="1800"/>
              <a:t>polymer entanglement (msec and up)</a:t>
            </a:r>
          </a:p>
          <a:p>
            <a:pPr lvl="1"/>
            <a:r>
              <a:rPr lang="en-US" sz="1800"/>
              <a:t>glass relaxation (seconds to decades)</a:t>
            </a:r>
          </a:p>
          <a:p>
            <a:pPr lvl="1"/>
            <a:endParaRPr lang="en-US" sz="1800"/>
          </a:p>
        </p:txBody>
      </p:sp>
      <p:sp>
        <p:nvSpPr>
          <p:cNvPr id="32772" name="Rectangle 4"/>
          <p:cNvSpPr>
            <a:spLocks noChangeArrowheads="1"/>
          </p:cNvSpPr>
          <p:nvPr/>
        </p:nvSpPr>
        <p:spPr bwMode="auto">
          <a:xfrm>
            <a:off x="434975" y="4287838"/>
            <a:ext cx="8289925" cy="2082800"/>
          </a:xfrm>
          <a:prstGeom prst="rect">
            <a:avLst/>
          </a:prstGeom>
          <a:noFill/>
          <a:ln w="12700">
            <a:noFill/>
            <a:miter lim="800000"/>
            <a:headEnd/>
            <a:tailEnd/>
          </a:ln>
          <a:effectLst/>
        </p:spPr>
        <p:txBody>
          <a:bodyPr lIns="90488" tIns="44450" rIns="90488" bIns="44450"/>
          <a:lstStyle/>
          <a:p>
            <a:pPr marL="342900" indent="-171450">
              <a:spcBef>
                <a:spcPct val="20000"/>
              </a:spcBef>
              <a:buSzPct val="100000"/>
              <a:buFontTx/>
              <a:buChar char="•"/>
            </a:pPr>
            <a:endParaRPr lang="en-US" b="1">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Extending Timescale</a:t>
            </a:r>
          </a:p>
        </p:txBody>
      </p:sp>
      <p:sp>
        <p:nvSpPr>
          <p:cNvPr id="34819" name="Rectangle 3"/>
          <p:cNvSpPr>
            <a:spLocks noGrp="1" noChangeArrowheads="1"/>
          </p:cNvSpPr>
          <p:nvPr>
            <p:ph type="body" idx="1"/>
          </p:nvPr>
        </p:nvSpPr>
        <p:spPr>
          <a:xfrm>
            <a:off x="304800" y="1600200"/>
            <a:ext cx="8534400" cy="4114800"/>
          </a:xfrm>
        </p:spPr>
        <p:txBody>
          <a:bodyPr/>
          <a:lstStyle/>
          <a:p>
            <a:r>
              <a:rPr lang="en-US" sz="1800"/>
              <a:t>SHAKE = bond-angle constraints, freeze fast DOF</a:t>
            </a:r>
          </a:p>
          <a:p>
            <a:pPr lvl="1"/>
            <a:r>
              <a:rPr lang="en-US" sz="1800"/>
              <a:t>up to 2-3 fmsec timestep</a:t>
            </a:r>
          </a:p>
          <a:p>
            <a:pPr lvl="1"/>
            <a:r>
              <a:rPr lang="en-US" sz="1800"/>
              <a:t>rigid water, all C-H bonds</a:t>
            </a:r>
          </a:p>
          <a:p>
            <a:pPr lvl="1"/>
            <a:r>
              <a:rPr lang="en-US" sz="1800"/>
              <a:t>extra work to enforce constraints</a:t>
            </a:r>
          </a:p>
          <a:p>
            <a:pPr lvl="1"/>
            <a:endParaRPr lang="en-US" sz="1800"/>
          </a:p>
          <a:p>
            <a:r>
              <a:rPr lang="en-US" sz="1800"/>
              <a:t>rRESPA = hierarchical time stepping, sub-cycle on fast DOF</a:t>
            </a:r>
          </a:p>
          <a:p>
            <a:pPr lvl="1"/>
            <a:r>
              <a:rPr lang="en-US" sz="1800"/>
              <a:t>inner loop on bonds (0.5 fmsec)</a:t>
            </a:r>
          </a:p>
          <a:p>
            <a:pPr lvl="1"/>
            <a:r>
              <a:rPr lang="en-US" sz="1800"/>
              <a:t>next loop on angle, torsions (3-4 body forces)</a:t>
            </a:r>
          </a:p>
          <a:p>
            <a:pPr lvl="1"/>
            <a:r>
              <a:rPr lang="en-US" sz="1800"/>
              <a:t>next loop on short-range LJ and Coulombic</a:t>
            </a:r>
          </a:p>
          <a:p>
            <a:pPr lvl="1"/>
            <a:r>
              <a:rPr lang="en-US" sz="1800"/>
              <a:t>outer loop on long-range Coulombic (4 fmsec)</a:t>
            </a:r>
          </a:p>
          <a:p>
            <a:endParaRPr lang="en-US" sz="1800"/>
          </a:p>
          <a:p>
            <a:r>
              <a:rPr lang="en-US" sz="1800"/>
              <a:t>Rigid body time integration via quaternions</a:t>
            </a:r>
          </a:p>
          <a:p>
            <a:pPr lvl="1"/>
            <a:r>
              <a:rPr lang="en-US" sz="1800"/>
              <a:t>treat groups of atom as rigid bodies (portions of polymer or protein)</a:t>
            </a:r>
          </a:p>
          <a:p>
            <a:pPr lvl="1"/>
            <a:r>
              <a:rPr lang="en-US" sz="1800"/>
              <a:t>3N DOF  </a:t>
            </a:r>
            <a:r>
              <a:rPr lang="en-US" sz="1800">
                <a:sym typeface="Wingdings" pitchFamily="2" charset="2"/>
              </a:rPr>
              <a:t></a:t>
            </a:r>
            <a:r>
              <a:rPr lang="en-US" sz="1800"/>
              <a:t>  6 DOF</a:t>
            </a:r>
          </a:p>
          <a:p>
            <a:pPr lvl="1"/>
            <a:r>
              <a:rPr lang="en-US" sz="1800"/>
              <a:t>save computation of internal forces, longer timestep</a:t>
            </a:r>
          </a:p>
        </p:txBody>
      </p:sp>
      <p:pic>
        <p:nvPicPr>
          <p:cNvPr id="34820" name="Picture 4" descr="water"/>
          <p:cNvPicPr>
            <a:picLocks noChangeAspect="1" noChangeArrowheads="1"/>
          </p:cNvPicPr>
          <p:nvPr/>
        </p:nvPicPr>
        <p:blipFill>
          <a:blip r:embed="rId3" cstate="print"/>
          <a:srcRect/>
          <a:stretch>
            <a:fillRect/>
          </a:stretch>
        </p:blipFill>
        <p:spPr bwMode="auto">
          <a:xfrm>
            <a:off x="6334125" y="1738313"/>
            <a:ext cx="1257300" cy="925512"/>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outline</a:t>
            </a:r>
            <a:endParaRPr lang="en-US" dirty="0"/>
          </a:p>
        </p:txBody>
      </p:sp>
      <p:sp>
        <p:nvSpPr>
          <p:cNvPr id="3" name="Content Placeholder 2"/>
          <p:cNvSpPr>
            <a:spLocks noGrp="1"/>
          </p:cNvSpPr>
          <p:nvPr>
            <p:ph idx="1"/>
          </p:nvPr>
        </p:nvSpPr>
        <p:spPr/>
        <p:txBody>
          <a:bodyPr/>
          <a:lstStyle/>
          <a:p>
            <a:pPr marL="628650" lvl="0" indent="-457200">
              <a:buFont typeface="+mj-lt"/>
              <a:buAutoNum type="arabicPeriod"/>
            </a:pPr>
            <a:r>
              <a:rPr lang="en-US" sz="2000" dirty="0" smtClean="0">
                <a:solidFill>
                  <a:srgbClr val="037F02"/>
                </a:solidFill>
              </a:rPr>
              <a:t>MD basics</a:t>
            </a:r>
          </a:p>
          <a:p>
            <a:pPr marL="628650" lvl="0" indent="-457200">
              <a:buFont typeface="+mj-lt"/>
              <a:buAutoNum type="arabicPeriod"/>
            </a:pPr>
            <a:r>
              <a:rPr lang="en-US" sz="2000" dirty="0" smtClean="0"/>
              <a:t>Why use LAMMPS?</a:t>
            </a:r>
          </a:p>
          <a:p>
            <a:pPr marL="628650" lvl="0" indent="-457200">
              <a:buFont typeface="+mj-lt"/>
              <a:buAutoNum type="arabicPeriod"/>
            </a:pPr>
            <a:r>
              <a:rPr lang="en-US" sz="2000" dirty="0" smtClean="0"/>
              <a:t>Live demo #1</a:t>
            </a:r>
          </a:p>
          <a:p>
            <a:pPr marL="628650" lvl="0" indent="-457200">
              <a:buFont typeface="+mj-lt"/>
              <a:buAutoNum type="arabicPeriod"/>
            </a:pPr>
            <a:r>
              <a:rPr lang="en-US" sz="2000" dirty="0" smtClean="0"/>
              <a:t>Basic information about LAMMPS</a:t>
            </a:r>
          </a:p>
          <a:p>
            <a:pPr marL="628650" lvl="0" indent="-457200">
              <a:buFont typeface="+mj-lt"/>
              <a:buAutoNum type="arabicPeriod"/>
            </a:pPr>
            <a:r>
              <a:rPr lang="en-US" sz="2000" dirty="0" smtClean="0"/>
              <a:t>Live demo #2</a:t>
            </a:r>
          </a:p>
          <a:p>
            <a:pPr marL="628650" lvl="0" indent="-457200">
              <a:buFont typeface="+mj-lt"/>
              <a:buAutoNum type="arabicPeriod"/>
            </a:pPr>
            <a:r>
              <a:rPr lang="en-US" sz="2000" dirty="0" smtClean="0"/>
              <a:t>Six very useful LAMMPS commands</a:t>
            </a:r>
          </a:p>
          <a:p>
            <a:pPr marL="628650" lvl="0" indent="-457200">
              <a:buFont typeface="+mj-lt"/>
              <a:buAutoNum type="arabicPeriod"/>
            </a:pPr>
            <a:r>
              <a:rPr lang="en-US" sz="2000" dirty="0" smtClean="0"/>
              <a:t>Live demo #3</a:t>
            </a:r>
          </a:p>
          <a:p>
            <a:pPr marL="628650" lvl="0" indent="-457200">
              <a:buFont typeface="+mj-lt"/>
              <a:buAutoNum type="arabicPeriod"/>
            </a:pPr>
            <a:r>
              <a:rPr lang="en-US" sz="2000" dirty="0" smtClean="0"/>
              <a:t>Vignettes of some LAMMPS research</a:t>
            </a:r>
          </a:p>
          <a:p>
            <a:pPr marL="628650" lvl="0" indent="-457200">
              <a:buFont typeface="+mj-lt"/>
              <a:buAutoNum type="arabicPeriod"/>
            </a:pPr>
            <a:r>
              <a:rPr lang="en-US" sz="2000" dirty="0" smtClean="0"/>
              <a:t>Future areas of LAMMPS development</a:t>
            </a:r>
          </a:p>
          <a:p>
            <a:pPr marL="628650" lvl="0" indent="-457200">
              <a:buFont typeface="+mj-lt"/>
              <a:buAutoNum type="arabicPeriod"/>
            </a:pPr>
            <a:r>
              <a:rPr lang="en-US" sz="2000" dirty="0" smtClean="0"/>
              <a:t>How to add a new feature to LAMMPS</a:t>
            </a:r>
          </a:p>
          <a:p>
            <a:pPr marL="628650" lvl="0" indent="-457200">
              <a:buFont typeface="+mj-lt"/>
              <a:buAutoNum type="arabicPeriod"/>
            </a:pPr>
            <a:r>
              <a:rPr lang="en-US" sz="2000" dirty="0" smtClean="0"/>
              <a:t>Homework assignment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Length Scale of Molecular Dynamics</a:t>
            </a:r>
          </a:p>
        </p:txBody>
      </p:sp>
      <p:sp>
        <p:nvSpPr>
          <p:cNvPr id="36867" name="Rectangle 3"/>
          <p:cNvSpPr>
            <a:spLocks noGrp="1" noChangeArrowheads="1"/>
          </p:cNvSpPr>
          <p:nvPr>
            <p:ph type="body" idx="1"/>
          </p:nvPr>
        </p:nvSpPr>
        <p:spPr>
          <a:xfrm>
            <a:off x="152400" y="1600200"/>
            <a:ext cx="7772400" cy="4114800"/>
          </a:xfrm>
        </p:spPr>
        <p:txBody>
          <a:bodyPr/>
          <a:lstStyle/>
          <a:p>
            <a:pPr>
              <a:lnSpc>
                <a:spcPct val="90000"/>
              </a:lnSpc>
            </a:pPr>
            <a:r>
              <a:rPr lang="en-US" sz="1800"/>
              <a:t>Limited length scale is 2nd most serious</a:t>
            </a:r>
          </a:p>
          <a:p>
            <a:pPr lvl="1">
              <a:lnSpc>
                <a:spcPct val="90000"/>
              </a:lnSpc>
              <a:buFontTx/>
              <a:buNone/>
            </a:pPr>
            <a:r>
              <a:rPr lang="en-US" sz="1800"/>
              <a:t>	drawback of MD   </a:t>
            </a:r>
            <a:r>
              <a:rPr lang="en-US" sz="1800">
                <a:sym typeface="Wingdings" pitchFamily="2" charset="2"/>
              </a:rPr>
              <a:t>  coarse-graining</a:t>
            </a:r>
            <a:endParaRPr lang="en-US" sz="1800"/>
          </a:p>
          <a:p>
            <a:pPr>
              <a:lnSpc>
                <a:spcPct val="90000"/>
              </a:lnSpc>
            </a:pPr>
            <a:r>
              <a:rPr lang="en-US" sz="1800"/>
              <a:t>All-atom:</a:t>
            </a:r>
          </a:p>
          <a:p>
            <a:pPr lvl="1">
              <a:lnSpc>
                <a:spcPct val="90000"/>
              </a:lnSpc>
              <a:buFontTx/>
              <a:buNone/>
            </a:pPr>
            <a:r>
              <a:rPr lang="en-US" sz="1800">
                <a:latin typeface="Symbol" pitchFamily="18" charset="2"/>
              </a:rPr>
              <a:t> 	</a:t>
            </a:r>
            <a:r>
              <a:rPr lang="en-US" sz="1800"/>
              <a:t>t = 0.5-1.0 fmsec for C-H</a:t>
            </a:r>
          </a:p>
          <a:p>
            <a:pPr lvl="1">
              <a:lnSpc>
                <a:spcPct val="90000"/>
              </a:lnSpc>
              <a:buFontTx/>
              <a:buNone/>
            </a:pPr>
            <a:r>
              <a:rPr lang="en-US" sz="1800"/>
              <a:t>	C-C distance = 1.5 Angs</a:t>
            </a:r>
          </a:p>
          <a:p>
            <a:pPr lvl="1">
              <a:lnSpc>
                <a:spcPct val="90000"/>
              </a:lnSpc>
              <a:buFontTx/>
              <a:buNone/>
            </a:pPr>
            <a:r>
              <a:rPr lang="en-US" sz="1800"/>
              <a:t>	cutoff = 10 Angs</a:t>
            </a:r>
          </a:p>
          <a:p>
            <a:pPr>
              <a:lnSpc>
                <a:spcPct val="90000"/>
              </a:lnSpc>
            </a:pPr>
            <a:r>
              <a:rPr lang="en-US" sz="1800"/>
              <a:t>United-atom:</a:t>
            </a:r>
          </a:p>
          <a:p>
            <a:pPr lvl="1">
              <a:lnSpc>
                <a:spcPct val="90000"/>
              </a:lnSpc>
              <a:buFontTx/>
              <a:buNone/>
            </a:pPr>
            <a:r>
              <a:rPr lang="en-US" sz="1800"/>
              <a:t>	# of interactions is 9x less</a:t>
            </a:r>
          </a:p>
          <a:p>
            <a:pPr lvl="1">
              <a:lnSpc>
                <a:spcPct val="90000"/>
              </a:lnSpc>
              <a:buFontTx/>
              <a:buNone/>
            </a:pPr>
            <a:r>
              <a:rPr lang="en-US" sz="1800">
                <a:latin typeface="Symbol" pitchFamily="18" charset="2"/>
              </a:rPr>
              <a:t>  	</a:t>
            </a:r>
            <a:r>
              <a:rPr lang="en-US" sz="1800"/>
              <a:t>t = 1.0-2.0 fmsec for C-C</a:t>
            </a:r>
          </a:p>
          <a:p>
            <a:pPr lvl="1">
              <a:lnSpc>
                <a:spcPct val="90000"/>
              </a:lnSpc>
              <a:buFontTx/>
              <a:buNone/>
            </a:pPr>
            <a:r>
              <a:rPr lang="en-US" sz="1800"/>
              <a:t>	cutoff = 10 Angs</a:t>
            </a:r>
          </a:p>
          <a:p>
            <a:pPr lvl="1">
              <a:lnSpc>
                <a:spcPct val="90000"/>
              </a:lnSpc>
              <a:buFontTx/>
              <a:buNone/>
            </a:pPr>
            <a:r>
              <a:rPr lang="en-US" sz="1800"/>
              <a:t>	20-30x savings over all-atom</a:t>
            </a:r>
          </a:p>
          <a:p>
            <a:pPr>
              <a:lnSpc>
                <a:spcPct val="90000"/>
              </a:lnSpc>
            </a:pPr>
            <a:r>
              <a:rPr lang="en-US" sz="1800"/>
              <a:t>Bead-Spring:</a:t>
            </a:r>
          </a:p>
          <a:p>
            <a:pPr lvl="1">
              <a:lnSpc>
                <a:spcPct val="90000"/>
              </a:lnSpc>
              <a:buFontTx/>
              <a:buNone/>
            </a:pPr>
            <a:r>
              <a:rPr lang="en-US" sz="1800"/>
              <a:t>	2-3 C per bead</a:t>
            </a:r>
          </a:p>
          <a:p>
            <a:pPr lvl="1">
              <a:lnSpc>
                <a:spcPct val="90000"/>
              </a:lnSpc>
              <a:buFontTx/>
              <a:buNone/>
            </a:pPr>
            <a:r>
              <a:rPr lang="en-US" sz="1800">
                <a:latin typeface="Symbol" pitchFamily="18" charset="2"/>
              </a:rPr>
              <a:t>	</a:t>
            </a:r>
            <a:r>
              <a:rPr lang="en-US" sz="1800"/>
              <a:t>t </a:t>
            </a:r>
            <a:r>
              <a:rPr lang="en-US" sz="1800">
                <a:sym typeface="Wingdings" pitchFamily="2" charset="2"/>
              </a:rPr>
              <a:t> fmsec mapping is T-dependent</a:t>
            </a:r>
          </a:p>
          <a:p>
            <a:pPr lvl="1">
              <a:lnSpc>
                <a:spcPct val="90000"/>
              </a:lnSpc>
              <a:buFontTx/>
              <a:buNone/>
            </a:pPr>
            <a:r>
              <a:rPr lang="en-US" sz="1800"/>
              <a:t>	2</a:t>
            </a:r>
            <a:r>
              <a:rPr lang="en-US" sz="1800" baseline="30000"/>
              <a:t>1/6 </a:t>
            </a:r>
            <a:r>
              <a:rPr lang="en-US" sz="1800">
                <a:latin typeface="Symbol" pitchFamily="18" charset="2"/>
              </a:rPr>
              <a:t></a:t>
            </a:r>
            <a:r>
              <a:rPr lang="en-US" sz="1800"/>
              <a:t> cutoff </a:t>
            </a:r>
            <a:r>
              <a:rPr lang="en-US" sz="1800">
                <a:sym typeface="Wingdings" pitchFamily="2" charset="2"/>
              </a:rPr>
              <a:t> 8x in interactions</a:t>
            </a:r>
          </a:p>
          <a:p>
            <a:pPr lvl="1">
              <a:lnSpc>
                <a:spcPct val="90000"/>
              </a:lnSpc>
              <a:buFontTx/>
              <a:buNone/>
            </a:pPr>
            <a:r>
              <a:rPr lang="en-US" sz="1800"/>
              <a:t>	can be considerable savings over united-atom</a:t>
            </a:r>
          </a:p>
        </p:txBody>
      </p:sp>
      <p:pic>
        <p:nvPicPr>
          <p:cNvPr id="36868" name="Picture 4" descr="poly_all_atom"/>
          <p:cNvPicPr>
            <a:picLocks noChangeAspect="1" noChangeArrowheads="1"/>
          </p:cNvPicPr>
          <p:nvPr/>
        </p:nvPicPr>
        <p:blipFill>
          <a:blip r:embed="rId3" cstate="print"/>
          <a:srcRect/>
          <a:stretch>
            <a:fillRect/>
          </a:stretch>
        </p:blipFill>
        <p:spPr bwMode="auto">
          <a:xfrm>
            <a:off x="5275263" y="1671638"/>
            <a:ext cx="3216275" cy="1282700"/>
          </a:xfrm>
          <a:prstGeom prst="rect">
            <a:avLst/>
          </a:prstGeom>
          <a:noFill/>
        </p:spPr>
      </p:pic>
      <p:pic>
        <p:nvPicPr>
          <p:cNvPr id="36869" name="Picture 5" descr="poly_bead_spring"/>
          <p:cNvPicPr>
            <a:picLocks noChangeAspect="1" noChangeArrowheads="1"/>
          </p:cNvPicPr>
          <p:nvPr/>
        </p:nvPicPr>
        <p:blipFill>
          <a:blip r:embed="rId4" cstate="print"/>
          <a:srcRect/>
          <a:stretch>
            <a:fillRect/>
          </a:stretch>
        </p:blipFill>
        <p:spPr bwMode="auto">
          <a:xfrm>
            <a:off x="5853113" y="5038725"/>
            <a:ext cx="2109787" cy="731838"/>
          </a:xfrm>
          <a:prstGeom prst="rect">
            <a:avLst/>
          </a:prstGeom>
          <a:noFill/>
        </p:spPr>
      </p:pic>
      <p:pic>
        <p:nvPicPr>
          <p:cNvPr id="36870" name="Picture 6" descr="poly_united_atom"/>
          <p:cNvPicPr>
            <a:picLocks noChangeAspect="1" noChangeArrowheads="1"/>
          </p:cNvPicPr>
          <p:nvPr/>
        </p:nvPicPr>
        <p:blipFill>
          <a:blip r:embed="rId5" cstate="print"/>
          <a:srcRect/>
          <a:stretch>
            <a:fillRect/>
          </a:stretch>
        </p:blipFill>
        <p:spPr bwMode="auto">
          <a:xfrm>
            <a:off x="5537200" y="3240088"/>
            <a:ext cx="2303463" cy="130175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demo #2</a:t>
            </a:r>
            <a:endParaRPr lang="en-US" dirty="0"/>
          </a:p>
        </p:txBody>
      </p:sp>
      <p:sp>
        <p:nvSpPr>
          <p:cNvPr id="3" name="Content Placeholder 2"/>
          <p:cNvSpPr>
            <a:spLocks noGrp="1"/>
          </p:cNvSpPr>
          <p:nvPr>
            <p:ph idx="1"/>
          </p:nvPr>
        </p:nvSpPr>
        <p:spPr>
          <a:xfrm>
            <a:off x="457200" y="1981200"/>
            <a:ext cx="8458200" cy="4495800"/>
          </a:xfrm>
        </p:spPr>
        <p:txBody>
          <a:bodyPr/>
          <a:lstStyle/>
          <a:p>
            <a:pPr marL="628650" indent="-457200">
              <a:buFont typeface="+mj-lt"/>
              <a:buAutoNum type="arabicPeriod"/>
            </a:pPr>
            <a:r>
              <a:rPr lang="en-US" dirty="0" smtClean="0"/>
              <a:t>Modify the input script from live demo #1</a:t>
            </a:r>
          </a:p>
          <a:p>
            <a:pPr marL="971550" lvl="1" indent="-457200"/>
            <a:r>
              <a:rPr lang="en-US" dirty="0" smtClean="0"/>
              <a:t>Add the line “dump 1 all atom 10 </a:t>
            </a:r>
            <a:r>
              <a:rPr lang="en-US" dirty="0" err="1" smtClean="0"/>
              <a:t>atoms.lammpstrj</a:t>
            </a:r>
            <a:r>
              <a:rPr lang="en-US" dirty="0" smtClean="0"/>
              <a:t>” between the fix and run command lines.</a:t>
            </a:r>
          </a:p>
          <a:p>
            <a:pPr marL="628650" indent="-457200">
              <a:buFont typeface="+mj-lt"/>
              <a:buAutoNum type="arabicPeriod"/>
            </a:pPr>
            <a:r>
              <a:rPr lang="en-US" dirty="0" smtClean="0"/>
              <a:t>Run LAMMPS with the modified input script.</a:t>
            </a:r>
          </a:p>
          <a:p>
            <a:pPr marL="628650" indent="-457200">
              <a:buFont typeface="+mj-lt"/>
              <a:buAutoNum type="arabicPeriod"/>
            </a:pPr>
            <a:r>
              <a:rPr lang="en-US" dirty="0" smtClean="0"/>
              <a:t>Visualize the simulation results using 3</a:t>
            </a:r>
            <a:r>
              <a:rPr lang="en-US" baseline="30000" dirty="0" smtClean="0"/>
              <a:t>rd</a:t>
            </a:r>
            <a:r>
              <a:rPr lang="en-US" dirty="0" smtClean="0"/>
              <a:t> party software (VMD)</a:t>
            </a:r>
          </a:p>
          <a:p>
            <a:pPr marL="971550" lvl="1" indent="-457200"/>
            <a:r>
              <a:rPr lang="en-US" dirty="0" smtClean="0">
                <a:hlinkClick r:id="rId2"/>
              </a:rPr>
              <a:t>http://www.ks.uiuc.edu/Research/vmd/</a:t>
            </a:r>
            <a:r>
              <a:rPr lang="en-US" dirty="0" smtClean="0"/>
              <a:t> </a:t>
            </a:r>
          </a:p>
          <a:p>
            <a:pPr marL="971550" lvl="1" indent="-457200"/>
            <a:r>
              <a:rPr lang="en-US" dirty="0" smtClean="0"/>
              <a:t>Start up VMD and open the “</a:t>
            </a:r>
            <a:r>
              <a:rPr lang="en-US" dirty="0" err="1" smtClean="0"/>
              <a:t>atoms.lammpstrj</a:t>
            </a:r>
            <a:r>
              <a:rPr lang="en-US" dirty="0" smtClean="0"/>
              <a:t>” file</a:t>
            </a:r>
          </a:p>
          <a:p>
            <a:pPr marL="971550" lvl="1" indent="-457200"/>
            <a:r>
              <a:rPr lang="en-US" dirty="0" smtClean="0"/>
              <a:t>View the “movie” you’ve made from the LAMMPS trajectory by pressing the play button.</a:t>
            </a:r>
          </a:p>
          <a:p>
            <a:pPr marL="628650" indent="-457200">
              <a:buFont typeface="+mj-lt"/>
              <a:buAutoNum type="arabicPeriod"/>
            </a:pPr>
            <a:endParaRPr lang="en-US" dirty="0" smtClean="0"/>
          </a:p>
          <a:p>
            <a:pPr marL="628650" indent="-457200">
              <a:buFont typeface="+mj-lt"/>
              <a:buAutoNum type="arabicPeriod"/>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outline</a:t>
            </a:r>
            <a:endParaRPr lang="en-US" dirty="0"/>
          </a:p>
        </p:txBody>
      </p:sp>
      <p:sp>
        <p:nvSpPr>
          <p:cNvPr id="3" name="Content Placeholder 2"/>
          <p:cNvSpPr>
            <a:spLocks noGrp="1"/>
          </p:cNvSpPr>
          <p:nvPr>
            <p:ph idx="1"/>
          </p:nvPr>
        </p:nvSpPr>
        <p:spPr/>
        <p:txBody>
          <a:bodyPr/>
          <a:lstStyle/>
          <a:p>
            <a:pPr marL="628650" lvl="0" indent="-457200">
              <a:buFont typeface="+mj-lt"/>
              <a:buAutoNum type="arabicPeriod"/>
            </a:pPr>
            <a:r>
              <a:rPr lang="en-US" sz="2000" dirty="0" smtClean="0"/>
              <a:t>MD basics</a:t>
            </a:r>
          </a:p>
          <a:p>
            <a:pPr marL="628650" lvl="0" indent="-457200">
              <a:buFont typeface="+mj-lt"/>
              <a:buAutoNum type="arabicPeriod"/>
            </a:pPr>
            <a:r>
              <a:rPr lang="en-US" sz="2000" dirty="0" smtClean="0"/>
              <a:t>Why use LAMMPS?</a:t>
            </a:r>
          </a:p>
          <a:p>
            <a:pPr marL="628650" lvl="0" indent="-457200">
              <a:buFont typeface="+mj-lt"/>
              <a:buAutoNum type="arabicPeriod"/>
            </a:pPr>
            <a:r>
              <a:rPr lang="en-US" sz="2000" dirty="0" smtClean="0"/>
              <a:t>Live demo #1</a:t>
            </a:r>
          </a:p>
          <a:p>
            <a:pPr marL="628650" lvl="0" indent="-457200">
              <a:buFont typeface="+mj-lt"/>
              <a:buAutoNum type="arabicPeriod"/>
            </a:pPr>
            <a:r>
              <a:rPr lang="en-US" sz="2000" dirty="0" smtClean="0"/>
              <a:t>Basic information about LAMMPS</a:t>
            </a:r>
          </a:p>
          <a:p>
            <a:pPr marL="628650" lvl="0" indent="-457200">
              <a:buFont typeface="+mj-lt"/>
              <a:buAutoNum type="arabicPeriod"/>
            </a:pPr>
            <a:r>
              <a:rPr lang="en-US" sz="2000" dirty="0" smtClean="0"/>
              <a:t>Live demo #2</a:t>
            </a:r>
          </a:p>
          <a:p>
            <a:pPr marL="628650" lvl="0" indent="-457200">
              <a:buFont typeface="+mj-lt"/>
              <a:buAutoNum type="arabicPeriod"/>
            </a:pPr>
            <a:r>
              <a:rPr lang="en-US" sz="2000" dirty="0" smtClean="0">
                <a:solidFill>
                  <a:srgbClr val="037F02"/>
                </a:solidFill>
              </a:rPr>
              <a:t>Six very useful LAMMPS commands</a:t>
            </a:r>
          </a:p>
          <a:p>
            <a:pPr marL="628650" lvl="0" indent="-457200">
              <a:buFont typeface="+mj-lt"/>
              <a:buAutoNum type="arabicPeriod"/>
            </a:pPr>
            <a:r>
              <a:rPr lang="en-US" sz="2000" dirty="0" smtClean="0"/>
              <a:t>Live demo #3</a:t>
            </a:r>
          </a:p>
          <a:p>
            <a:pPr marL="628650" lvl="0" indent="-457200">
              <a:buFont typeface="+mj-lt"/>
              <a:buAutoNum type="arabicPeriod"/>
            </a:pPr>
            <a:r>
              <a:rPr lang="en-US" sz="2000" dirty="0" smtClean="0">
                <a:solidFill>
                  <a:schemeClr val="tx1"/>
                </a:solidFill>
              </a:rPr>
              <a:t>Vignettes of some LAMMPS research</a:t>
            </a:r>
          </a:p>
          <a:p>
            <a:pPr marL="628650" lvl="0" indent="-457200">
              <a:buFont typeface="+mj-lt"/>
              <a:buAutoNum type="arabicPeriod"/>
            </a:pPr>
            <a:r>
              <a:rPr lang="en-US" sz="2000" dirty="0" smtClean="0"/>
              <a:t>Future areas of LAMMPS development</a:t>
            </a:r>
          </a:p>
          <a:p>
            <a:pPr marL="628650" lvl="0" indent="-457200">
              <a:buFont typeface="+mj-lt"/>
              <a:buAutoNum type="arabicPeriod"/>
            </a:pPr>
            <a:r>
              <a:rPr lang="en-US" sz="2000" dirty="0" smtClean="0"/>
              <a:t>How to add a new feature to LAMMPS</a:t>
            </a:r>
          </a:p>
          <a:p>
            <a:pPr marL="628650" lvl="0" indent="-457200">
              <a:buFont typeface="+mj-lt"/>
              <a:buAutoNum type="arabicPeriod"/>
            </a:pPr>
            <a:r>
              <a:rPr lang="en-US" sz="2000" dirty="0" smtClean="0"/>
              <a:t>Homework assignment</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very useful LAMMPS commands</a:t>
            </a:r>
            <a:endParaRPr lang="en-US" dirty="0"/>
          </a:p>
        </p:txBody>
      </p:sp>
      <p:sp>
        <p:nvSpPr>
          <p:cNvPr id="3" name="Content Placeholder 2"/>
          <p:cNvSpPr>
            <a:spLocks noGrp="1"/>
          </p:cNvSpPr>
          <p:nvPr>
            <p:ph idx="1"/>
          </p:nvPr>
        </p:nvSpPr>
        <p:spPr/>
        <p:txBody>
          <a:bodyPr/>
          <a:lstStyle/>
          <a:p>
            <a:pPr marL="628650" indent="-457200">
              <a:buFont typeface="+mj-lt"/>
              <a:buAutoNum type="arabicPeriod"/>
            </a:pPr>
            <a:r>
              <a:rPr lang="en-US" dirty="0" smtClean="0"/>
              <a:t>fix</a:t>
            </a:r>
          </a:p>
          <a:p>
            <a:pPr marL="628650" indent="-457200">
              <a:buFont typeface="+mj-lt"/>
              <a:buAutoNum type="arabicPeriod"/>
            </a:pPr>
            <a:r>
              <a:rPr lang="en-US" dirty="0" smtClean="0"/>
              <a:t>compute</a:t>
            </a:r>
          </a:p>
          <a:p>
            <a:pPr marL="628650" indent="-457200">
              <a:buFont typeface="+mj-lt"/>
              <a:buAutoNum type="arabicPeriod"/>
            </a:pPr>
            <a:r>
              <a:rPr lang="en-US" dirty="0" err="1" smtClean="0"/>
              <a:t>pair_style</a:t>
            </a:r>
            <a:endParaRPr lang="en-US" dirty="0" smtClean="0"/>
          </a:p>
          <a:p>
            <a:pPr marL="628650" indent="-457200">
              <a:buFont typeface="+mj-lt"/>
              <a:buAutoNum type="arabicPeriod"/>
            </a:pPr>
            <a:r>
              <a:rPr lang="en-US" dirty="0" smtClean="0"/>
              <a:t>variable</a:t>
            </a:r>
          </a:p>
          <a:p>
            <a:pPr marL="628650" indent="-457200">
              <a:buFont typeface="+mj-lt"/>
              <a:buAutoNum type="arabicPeriod"/>
            </a:pPr>
            <a:r>
              <a:rPr lang="en-US" dirty="0" err="1" smtClean="0"/>
              <a:t>thermo_style</a:t>
            </a:r>
            <a:endParaRPr lang="en-US" dirty="0" smtClean="0"/>
          </a:p>
          <a:p>
            <a:pPr marL="628650" indent="-457200">
              <a:buFont typeface="+mj-lt"/>
              <a:buAutoNum type="arabicPeriod"/>
            </a:pPr>
            <a:r>
              <a:rPr lang="en-US" dirty="0" smtClean="0"/>
              <a:t>dump</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 command</a:t>
            </a:r>
            <a:endParaRPr lang="en-US" dirty="0"/>
          </a:p>
        </p:txBody>
      </p:sp>
      <p:sp>
        <p:nvSpPr>
          <p:cNvPr id="3" name="Content Placeholder 2"/>
          <p:cNvSpPr>
            <a:spLocks noGrp="1"/>
          </p:cNvSpPr>
          <p:nvPr>
            <p:ph idx="1"/>
          </p:nvPr>
        </p:nvSpPr>
        <p:spPr>
          <a:xfrm>
            <a:off x="685800" y="1600200"/>
            <a:ext cx="7772400" cy="5181600"/>
          </a:xfrm>
        </p:spPr>
        <p:txBody>
          <a:bodyPr/>
          <a:lstStyle/>
          <a:p>
            <a:pPr>
              <a:buNone/>
            </a:pPr>
            <a:r>
              <a:rPr lang="en-US" sz="2000" dirty="0" smtClean="0"/>
              <a:t>A "fix" is any operation that is applied to the system during time-stepping or minimization. </a:t>
            </a:r>
          </a:p>
          <a:p>
            <a:pPr>
              <a:buNone/>
            </a:pPr>
            <a:endParaRPr lang="en-US" sz="1200" dirty="0" smtClean="0"/>
          </a:p>
          <a:p>
            <a:pPr>
              <a:buNone/>
            </a:pPr>
            <a:r>
              <a:rPr lang="en-US" sz="1200" dirty="0" smtClean="0">
                <a:hlinkClick r:id="rId2"/>
              </a:rPr>
              <a:t>http://lammps.sandia.gov/doc/fix.html</a:t>
            </a:r>
            <a:endParaRPr lang="en-US" sz="1200" dirty="0" smtClean="0"/>
          </a:p>
          <a:p>
            <a:pPr>
              <a:buNone/>
            </a:pPr>
            <a:endParaRPr lang="en-US" sz="1200" dirty="0" smtClean="0"/>
          </a:p>
          <a:p>
            <a:pPr>
              <a:buNone/>
            </a:pPr>
            <a:r>
              <a:rPr lang="en-US" sz="1200" dirty="0" smtClean="0"/>
              <a:t>Examples include updating of atom positions and velocities due to time integration, controlling temperature, applying constraint forces to atoms, enforcing boundary conditions, computing diagnostics, etc. </a:t>
            </a:r>
          </a:p>
          <a:p>
            <a:pPr>
              <a:buNone/>
            </a:pPr>
            <a:endParaRPr lang="en-US" sz="1200" dirty="0" smtClean="0"/>
          </a:p>
          <a:p>
            <a:pPr>
              <a:buNone/>
            </a:pPr>
            <a:r>
              <a:rPr lang="en-US" sz="1200" dirty="0" smtClean="0"/>
              <a:t>There are dozens of fixes defined in LAMMPS and new ones can be added.</a:t>
            </a:r>
          </a:p>
          <a:p>
            <a:pPr>
              <a:buNone/>
            </a:pPr>
            <a:endParaRPr lang="en-US" sz="1200" dirty="0" smtClean="0"/>
          </a:p>
          <a:p>
            <a:pPr>
              <a:buNone/>
            </a:pPr>
            <a:endParaRPr lang="en-US" sz="1200" dirty="0" smtClean="0"/>
          </a:p>
          <a:p>
            <a:pPr>
              <a:buNone/>
            </a:pPr>
            <a:r>
              <a:rPr lang="en-US" sz="1200" dirty="0" smtClean="0"/>
              <a:t>Syntax:    fix ID group-ID style </a:t>
            </a:r>
            <a:r>
              <a:rPr lang="en-US" sz="1200" dirty="0" err="1" smtClean="0"/>
              <a:t>args</a:t>
            </a:r>
            <a:r>
              <a:rPr lang="en-US" sz="1200" dirty="0" smtClean="0"/>
              <a:t> </a:t>
            </a:r>
          </a:p>
          <a:p>
            <a:r>
              <a:rPr lang="en-US" sz="1200" dirty="0" smtClean="0"/>
              <a:t>ID = user-assigned name for the fix </a:t>
            </a:r>
          </a:p>
          <a:p>
            <a:r>
              <a:rPr lang="en-US" sz="1200" dirty="0" smtClean="0"/>
              <a:t>group-ID = ID of the group of atoms to apply the fix to </a:t>
            </a:r>
          </a:p>
          <a:p>
            <a:r>
              <a:rPr lang="en-US" sz="1200" dirty="0" smtClean="0"/>
              <a:t>style = one of a long list of possible style names</a:t>
            </a:r>
          </a:p>
          <a:p>
            <a:r>
              <a:rPr lang="en-US" sz="1200" dirty="0" err="1" smtClean="0"/>
              <a:t>args</a:t>
            </a:r>
            <a:r>
              <a:rPr lang="en-US" sz="1200" dirty="0" smtClean="0"/>
              <a:t> = arguments used by a particular style </a:t>
            </a:r>
          </a:p>
          <a:p>
            <a:pPr>
              <a:buNone/>
            </a:pPr>
            <a:endParaRPr lang="en-US" sz="1200" dirty="0" smtClean="0"/>
          </a:p>
          <a:p>
            <a:pPr>
              <a:buNone/>
            </a:pPr>
            <a:r>
              <a:rPr lang="en-US" sz="1200" dirty="0" smtClean="0"/>
              <a:t>Examples:</a:t>
            </a:r>
          </a:p>
          <a:p>
            <a:r>
              <a:rPr lang="en-US" sz="1200" dirty="0" smtClean="0"/>
              <a:t>fix 1 all </a:t>
            </a:r>
            <a:r>
              <a:rPr lang="en-US" sz="1200" dirty="0" err="1" smtClean="0"/>
              <a:t>nve</a:t>
            </a:r>
            <a:r>
              <a:rPr lang="en-US" sz="1200" dirty="0" smtClean="0"/>
              <a:t> </a:t>
            </a:r>
          </a:p>
          <a:p>
            <a:r>
              <a:rPr lang="en-US" sz="1200" dirty="0" smtClean="0"/>
              <a:t>fix 3 all </a:t>
            </a:r>
            <a:r>
              <a:rPr lang="en-US" sz="1200" dirty="0" err="1" smtClean="0"/>
              <a:t>nvt</a:t>
            </a:r>
            <a:r>
              <a:rPr lang="en-US" sz="1200" dirty="0" smtClean="0"/>
              <a:t> temp 300.0 300.0 0.01 </a:t>
            </a:r>
          </a:p>
          <a:p>
            <a:r>
              <a:rPr lang="en-US" sz="1200" dirty="0" smtClean="0"/>
              <a:t>fix mine top </a:t>
            </a:r>
            <a:r>
              <a:rPr lang="en-US" sz="1200" dirty="0" err="1" smtClean="0"/>
              <a:t>setforce</a:t>
            </a:r>
            <a:r>
              <a:rPr lang="en-US" sz="1200" dirty="0" smtClean="0"/>
              <a:t> 0.0 NULL 0.0 </a:t>
            </a:r>
          </a:p>
          <a:p>
            <a:pPr>
              <a:buNone/>
            </a:pPr>
            <a:endParaRPr lang="en-US" sz="2000" dirty="0"/>
          </a:p>
        </p:txBody>
      </p:sp>
      <p:pic>
        <p:nvPicPr>
          <p:cNvPr id="5" name="Picture 2" descr="C:\Program Files (x86)\Microsoft Office\MEDIA\CAGCAT10\j0252349.wmf"/>
          <p:cNvPicPr>
            <a:picLocks noChangeAspect="1" noChangeArrowheads="1"/>
          </p:cNvPicPr>
          <p:nvPr/>
        </p:nvPicPr>
        <p:blipFill>
          <a:blip r:embed="rId3" cstate="print"/>
          <a:srcRect/>
          <a:stretch>
            <a:fillRect/>
          </a:stretch>
        </p:blipFill>
        <p:spPr bwMode="auto">
          <a:xfrm>
            <a:off x="7317029" y="228600"/>
            <a:ext cx="1826971" cy="111099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“fixes” in LAMMPS</a:t>
            </a:r>
            <a:endParaRPr lang="en-US" dirty="0"/>
          </a:p>
        </p:txBody>
      </p:sp>
      <p:sp>
        <p:nvSpPr>
          <p:cNvPr id="3" name="Content Placeholder 2"/>
          <p:cNvSpPr>
            <a:spLocks noGrp="1"/>
          </p:cNvSpPr>
          <p:nvPr>
            <p:ph idx="1"/>
          </p:nvPr>
        </p:nvSpPr>
        <p:spPr>
          <a:xfrm>
            <a:off x="838200" y="1524000"/>
            <a:ext cx="4343400" cy="5334000"/>
          </a:xfrm>
        </p:spPr>
        <p:txBody>
          <a:bodyPr/>
          <a:lstStyle/>
          <a:p>
            <a:pPr>
              <a:buNone/>
            </a:pPr>
            <a:r>
              <a:rPr lang="en-US" sz="800" b="0" dirty="0" smtClean="0">
                <a:latin typeface="Times New Roman" pitchFamily="18" charset="0"/>
                <a:cs typeface="Times New Roman" pitchFamily="18" charset="0"/>
                <a:hlinkClick r:id="rId2" action="ppaction://hlinkfile"/>
              </a:rPr>
              <a:t>adapt</a:t>
            </a:r>
            <a:r>
              <a:rPr lang="en-US" sz="800" b="0" dirty="0" smtClean="0">
                <a:latin typeface="Times New Roman" pitchFamily="18" charset="0"/>
                <a:cs typeface="Times New Roman" pitchFamily="18" charset="0"/>
              </a:rPr>
              <a:t> - change a simulation parameter over time </a:t>
            </a:r>
          </a:p>
          <a:p>
            <a:pPr>
              <a:buNone/>
            </a:pPr>
            <a:r>
              <a:rPr lang="en-US" sz="800" b="0" dirty="0" err="1" smtClean="0">
                <a:latin typeface="Times New Roman" pitchFamily="18" charset="0"/>
                <a:cs typeface="Times New Roman" pitchFamily="18" charset="0"/>
                <a:hlinkClick r:id="rId3" action="ppaction://hlinkfile"/>
              </a:rPr>
              <a:t>addforce</a:t>
            </a:r>
            <a:r>
              <a:rPr lang="en-US" sz="800" b="0" dirty="0" smtClean="0">
                <a:latin typeface="Times New Roman" pitchFamily="18" charset="0"/>
                <a:cs typeface="Times New Roman" pitchFamily="18" charset="0"/>
              </a:rPr>
              <a:t> - add a force to each atom </a:t>
            </a:r>
          </a:p>
          <a:p>
            <a:pPr>
              <a:buNone/>
            </a:pPr>
            <a:r>
              <a:rPr lang="en-US" sz="800" b="0" dirty="0" err="1" smtClean="0">
                <a:latin typeface="Times New Roman" pitchFamily="18" charset="0"/>
                <a:cs typeface="Times New Roman" pitchFamily="18" charset="0"/>
                <a:hlinkClick r:id="rId4" action="ppaction://hlinkfile"/>
              </a:rPr>
              <a:t>aveforce</a:t>
            </a:r>
            <a:r>
              <a:rPr lang="en-US" sz="800" b="0" dirty="0" smtClean="0">
                <a:latin typeface="Times New Roman" pitchFamily="18" charset="0"/>
                <a:cs typeface="Times New Roman" pitchFamily="18" charset="0"/>
              </a:rPr>
              <a:t> - add an averaged force to each atom </a:t>
            </a:r>
          </a:p>
          <a:p>
            <a:pPr>
              <a:buNone/>
            </a:pPr>
            <a:r>
              <a:rPr lang="en-US" sz="800" b="0" dirty="0" err="1" smtClean="0">
                <a:latin typeface="Times New Roman" pitchFamily="18" charset="0"/>
                <a:cs typeface="Times New Roman" pitchFamily="18" charset="0"/>
                <a:hlinkClick r:id="rId5" action="ppaction://hlinkfile"/>
              </a:rPr>
              <a:t>ave</a:t>
            </a:r>
            <a:r>
              <a:rPr lang="en-US" sz="800" b="0" dirty="0" smtClean="0">
                <a:latin typeface="Times New Roman" pitchFamily="18" charset="0"/>
                <a:cs typeface="Times New Roman" pitchFamily="18" charset="0"/>
                <a:hlinkClick r:id="rId5" action="ppaction://hlinkfile"/>
              </a:rPr>
              <a:t>/atom</a:t>
            </a:r>
            <a:r>
              <a:rPr lang="en-US" sz="800" b="0" dirty="0" smtClean="0">
                <a:latin typeface="Times New Roman" pitchFamily="18" charset="0"/>
                <a:cs typeface="Times New Roman" pitchFamily="18" charset="0"/>
              </a:rPr>
              <a:t> - compute per-atom time-averaged quantities </a:t>
            </a:r>
          </a:p>
          <a:p>
            <a:pPr>
              <a:buNone/>
            </a:pPr>
            <a:r>
              <a:rPr lang="en-US" sz="800" b="0" dirty="0" err="1" smtClean="0">
                <a:latin typeface="Times New Roman" pitchFamily="18" charset="0"/>
                <a:cs typeface="Times New Roman" pitchFamily="18" charset="0"/>
                <a:hlinkClick r:id="rId5" action="ppaction://hlinkfile"/>
              </a:rPr>
              <a:t>ave</a:t>
            </a:r>
            <a:r>
              <a:rPr lang="en-US" sz="800" b="0" dirty="0" smtClean="0">
                <a:latin typeface="Times New Roman" pitchFamily="18" charset="0"/>
                <a:cs typeface="Times New Roman" pitchFamily="18" charset="0"/>
                <a:hlinkClick r:id="rId5" action="ppaction://hlinkfile"/>
              </a:rPr>
              <a:t>/</a:t>
            </a:r>
            <a:r>
              <a:rPr lang="en-US" sz="800" b="0" dirty="0" err="1" smtClean="0">
                <a:latin typeface="Times New Roman" pitchFamily="18" charset="0"/>
                <a:cs typeface="Times New Roman" pitchFamily="18" charset="0"/>
                <a:hlinkClick r:id="rId5" action="ppaction://hlinkfile"/>
              </a:rPr>
              <a:t>histo</a:t>
            </a:r>
            <a:r>
              <a:rPr lang="en-US" sz="800" b="0" dirty="0" smtClean="0">
                <a:latin typeface="Times New Roman" pitchFamily="18" charset="0"/>
                <a:cs typeface="Times New Roman" pitchFamily="18" charset="0"/>
              </a:rPr>
              <a:t> - compute/output time-averaged histograms </a:t>
            </a:r>
          </a:p>
          <a:p>
            <a:pPr>
              <a:buNone/>
            </a:pPr>
            <a:r>
              <a:rPr lang="en-US" sz="800" b="0" dirty="0" err="1" smtClean="0">
                <a:latin typeface="Times New Roman" pitchFamily="18" charset="0"/>
                <a:cs typeface="Times New Roman" pitchFamily="18" charset="0"/>
                <a:hlinkClick r:id="rId6" action="ppaction://hlinkfile"/>
              </a:rPr>
              <a:t>ave</a:t>
            </a:r>
            <a:r>
              <a:rPr lang="en-US" sz="800" b="0" dirty="0" smtClean="0">
                <a:latin typeface="Times New Roman" pitchFamily="18" charset="0"/>
                <a:cs typeface="Times New Roman" pitchFamily="18" charset="0"/>
                <a:hlinkClick r:id="rId6" action="ppaction://hlinkfile"/>
              </a:rPr>
              <a:t>/spatial</a:t>
            </a:r>
            <a:r>
              <a:rPr lang="en-US" sz="800" b="0" dirty="0" smtClean="0">
                <a:latin typeface="Times New Roman" pitchFamily="18" charset="0"/>
                <a:cs typeface="Times New Roman" pitchFamily="18" charset="0"/>
              </a:rPr>
              <a:t> - compute/output time-averaged per-atom quantities by layer </a:t>
            </a:r>
          </a:p>
          <a:p>
            <a:pPr>
              <a:buNone/>
            </a:pPr>
            <a:r>
              <a:rPr lang="en-US" sz="800" b="0" dirty="0" err="1" smtClean="0">
                <a:latin typeface="Times New Roman" pitchFamily="18" charset="0"/>
                <a:cs typeface="Times New Roman" pitchFamily="18" charset="0"/>
                <a:hlinkClick r:id="rId7" action="ppaction://hlinkfile"/>
              </a:rPr>
              <a:t>ave</a:t>
            </a:r>
            <a:r>
              <a:rPr lang="en-US" sz="800" b="0" dirty="0" smtClean="0">
                <a:latin typeface="Times New Roman" pitchFamily="18" charset="0"/>
                <a:cs typeface="Times New Roman" pitchFamily="18" charset="0"/>
                <a:hlinkClick r:id="rId7" action="ppaction://hlinkfile"/>
              </a:rPr>
              <a:t>/time</a:t>
            </a:r>
            <a:r>
              <a:rPr lang="en-US" sz="800" b="0" dirty="0" smtClean="0">
                <a:latin typeface="Times New Roman" pitchFamily="18" charset="0"/>
                <a:cs typeface="Times New Roman" pitchFamily="18" charset="0"/>
              </a:rPr>
              <a:t> - compute/output global time-averaged quantities </a:t>
            </a:r>
          </a:p>
          <a:p>
            <a:pPr>
              <a:buNone/>
            </a:pPr>
            <a:r>
              <a:rPr lang="en-US" sz="800" b="0" dirty="0" smtClean="0">
                <a:latin typeface="Times New Roman" pitchFamily="18" charset="0"/>
                <a:cs typeface="Times New Roman" pitchFamily="18" charset="0"/>
                <a:hlinkClick r:id="rId8" action="ppaction://hlinkfile"/>
              </a:rPr>
              <a:t>bond/break</a:t>
            </a:r>
            <a:r>
              <a:rPr lang="en-US" sz="800" b="0" dirty="0" smtClean="0">
                <a:latin typeface="Times New Roman" pitchFamily="18" charset="0"/>
                <a:cs typeface="Times New Roman" pitchFamily="18" charset="0"/>
              </a:rPr>
              <a:t> - break bonds on the fly </a:t>
            </a:r>
          </a:p>
          <a:p>
            <a:pPr>
              <a:buNone/>
            </a:pPr>
            <a:r>
              <a:rPr lang="en-US" sz="800" b="0" dirty="0" smtClean="0">
                <a:latin typeface="Times New Roman" pitchFamily="18" charset="0"/>
                <a:cs typeface="Times New Roman" pitchFamily="18" charset="0"/>
                <a:hlinkClick r:id="rId9" action="ppaction://hlinkfile"/>
              </a:rPr>
              <a:t>bond/create</a:t>
            </a:r>
            <a:r>
              <a:rPr lang="en-US" sz="800" b="0" dirty="0" smtClean="0">
                <a:latin typeface="Times New Roman" pitchFamily="18" charset="0"/>
                <a:cs typeface="Times New Roman" pitchFamily="18" charset="0"/>
              </a:rPr>
              <a:t> - create bonds on the fly </a:t>
            </a:r>
          </a:p>
          <a:p>
            <a:pPr>
              <a:buNone/>
            </a:pPr>
            <a:r>
              <a:rPr lang="en-US" sz="800" b="0" dirty="0" smtClean="0">
                <a:latin typeface="Times New Roman" pitchFamily="18" charset="0"/>
                <a:cs typeface="Times New Roman" pitchFamily="18" charset="0"/>
                <a:hlinkClick r:id="rId10" action="ppaction://hlinkfile"/>
              </a:rPr>
              <a:t>bond/swap</a:t>
            </a:r>
            <a:r>
              <a:rPr lang="en-US" sz="800" b="0" dirty="0" smtClean="0">
                <a:latin typeface="Times New Roman" pitchFamily="18" charset="0"/>
                <a:cs typeface="Times New Roman" pitchFamily="18" charset="0"/>
              </a:rPr>
              <a:t> - Monte Carlo bond swapping </a:t>
            </a:r>
          </a:p>
          <a:p>
            <a:pPr>
              <a:buNone/>
            </a:pPr>
            <a:r>
              <a:rPr lang="en-US" sz="800" b="0" dirty="0" smtClean="0">
                <a:latin typeface="Times New Roman" pitchFamily="18" charset="0"/>
                <a:cs typeface="Times New Roman" pitchFamily="18" charset="0"/>
                <a:hlinkClick r:id="rId11" action="ppaction://hlinkfile"/>
              </a:rPr>
              <a:t>box/relax</a:t>
            </a:r>
            <a:r>
              <a:rPr lang="en-US" sz="800" b="0" dirty="0" smtClean="0">
                <a:latin typeface="Times New Roman" pitchFamily="18" charset="0"/>
                <a:cs typeface="Times New Roman" pitchFamily="18" charset="0"/>
              </a:rPr>
              <a:t> - relax box size during energy minimization </a:t>
            </a:r>
          </a:p>
          <a:p>
            <a:pPr>
              <a:buNone/>
            </a:pPr>
            <a:r>
              <a:rPr lang="en-US" sz="800" b="0" dirty="0" smtClean="0">
                <a:latin typeface="Times New Roman" pitchFamily="18" charset="0"/>
                <a:cs typeface="Times New Roman" pitchFamily="18" charset="0"/>
                <a:hlinkClick r:id="rId12" action="ppaction://hlinkfile"/>
              </a:rPr>
              <a:t>deform</a:t>
            </a:r>
            <a:r>
              <a:rPr lang="en-US" sz="800" b="0" dirty="0" smtClean="0">
                <a:latin typeface="Times New Roman" pitchFamily="18" charset="0"/>
                <a:cs typeface="Times New Roman" pitchFamily="18" charset="0"/>
              </a:rPr>
              <a:t> - change the simulation box size/shape </a:t>
            </a:r>
          </a:p>
          <a:p>
            <a:pPr>
              <a:buNone/>
            </a:pPr>
            <a:r>
              <a:rPr lang="en-US" sz="800" b="0" dirty="0" smtClean="0">
                <a:latin typeface="Times New Roman" pitchFamily="18" charset="0"/>
                <a:cs typeface="Times New Roman" pitchFamily="18" charset="0"/>
                <a:hlinkClick r:id="rId13" action="ppaction://hlinkfile"/>
              </a:rPr>
              <a:t>deposit</a:t>
            </a:r>
            <a:r>
              <a:rPr lang="en-US" sz="800" b="0" dirty="0" smtClean="0">
                <a:latin typeface="Times New Roman" pitchFamily="18" charset="0"/>
                <a:cs typeface="Times New Roman" pitchFamily="18" charset="0"/>
              </a:rPr>
              <a:t> - add new atoms above a surface </a:t>
            </a:r>
          </a:p>
          <a:p>
            <a:pPr>
              <a:buNone/>
            </a:pPr>
            <a:r>
              <a:rPr lang="en-US" sz="800" b="0" dirty="0" smtClean="0">
                <a:latin typeface="Times New Roman" pitchFamily="18" charset="0"/>
                <a:cs typeface="Times New Roman" pitchFamily="18" charset="0"/>
                <a:hlinkClick r:id="rId14" action="ppaction://hlinkfile"/>
              </a:rPr>
              <a:t>drag</a:t>
            </a:r>
            <a:r>
              <a:rPr lang="en-US" sz="800" b="0" dirty="0" smtClean="0">
                <a:latin typeface="Times New Roman" pitchFamily="18" charset="0"/>
                <a:cs typeface="Times New Roman" pitchFamily="18" charset="0"/>
              </a:rPr>
              <a:t> - drag atoms towards a defined coordinate </a:t>
            </a:r>
          </a:p>
          <a:p>
            <a:pPr>
              <a:buNone/>
            </a:pPr>
            <a:r>
              <a:rPr lang="en-US" sz="800" b="0" dirty="0" err="1" smtClean="0">
                <a:latin typeface="Times New Roman" pitchFamily="18" charset="0"/>
                <a:cs typeface="Times New Roman" pitchFamily="18" charset="0"/>
                <a:hlinkClick r:id="rId15" action="ppaction://hlinkfile"/>
              </a:rPr>
              <a:t>dt</a:t>
            </a:r>
            <a:r>
              <a:rPr lang="en-US" sz="800" b="0" dirty="0" smtClean="0">
                <a:latin typeface="Times New Roman" pitchFamily="18" charset="0"/>
                <a:cs typeface="Times New Roman" pitchFamily="18" charset="0"/>
                <a:hlinkClick r:id="rId15" action="ppaction://hlinkfile"/>
              </a:rPr>
              <a:t>/reset</a:t>
            </a:r>
            <a:r>
              <a:rPr lang="en-US" sz="800" b="0" dirty="0" smtClean="0">
                <a:latin typeface="Times New Roman" pitchFamily="18" charset="0"/>
                <a:cs typeface="Times New Roman" pitchFamily="18" charset="0"/>
              </a:rPr>
              <a:t> - reset the </a:t>
            </a:r>
            <a:r>
              <a:rPr lang="en-US" sz="800" b="0" dirty="0" err="1" smtClean="0">
                <a:latin typeface="Times New Roman" pitchFamily="18" charset="0"/>
                <a:cs typeface="Times New Roman" pitchFamily="18" charset="0"/>
              </a:rPr>
              <a:t>timestep</a:t>
            </a:r>
            <a:r>
              <a:rPr lang="en-US" sz="800" b="0" dirty="0" smtClean="0">
                <a:latin typeface="Times New Roman" pitchFamily="18" charset="0"/>
                <a:cs typeface="Times New Roman" pitchFamily="18" charset="0"/>
              </a:rPr>
              <a:t> based on velocity, forces </a:t>
            </a:r>
          </a:p>
          <a:p>
            <a:pPr>
              <a:buNone/>
            </a:pPr>
            <a:r>
              <a:rPr lang="en-US" sz="800" b="0" dirty="0" err="1" smtClean="0">
                <a:latin typeface="Times New Roman" pitchFamily="18" charset="0"/>
                <a:cs typeface="Times New Roman" pitchFamily="18" charset="0"/>
                <a:hlinkClick r:id="rId16" action="ppaction://hlinkfile"/>
              </a:rPr>
              <a:t>efield</a:t>
            </a:r>
            <a:r>
              <a:rPr lang="en-US" sz="800" b="0" dirty="0" smtClean="0">
                <a:latin typeface="Times New Roman" pitchFamily="18" charset="0"/>
                <a:cs typeface="Times New Roman" pitchFamily="18" charset="0"/>
              </a:rPr>
              <a:t> - impose electric field on system </a:t>
            </a:r>
          </a:p>
          <a:p>
            <a:pPr>
              <a:buNone/>
            </a:pPr>
            <a:r>
              <a:rPr lang="en-US" sz="800" b="0" dirty="0" smtClean="0">
                <a:latin typeface="Times New Roman" pitchFamily="18" charset="0"/>
                <a:cs typeface="Times New Roman" pitchFamily="18" charset="0"/>
                <a:hlinkClick r:id="rId17" action="ppaction://hlinkfile"/>
              </a:rPr>
              <a:t>enforce2d</a:t>
            </a:r>
            <a:r>
              <a:rPr lang="en-US" sz="800" b="0" dirty="0" smtClean="0">
                <a:latin typeface="Times New Roman" pitchFamily="18" charset="0"/>
                <a:cs typeface="Times New Roman" pitchFamily="18" charset="0"/>
              </a:rPr>
              <a:t> - zero out z-dimension velocity and force </a:t>
            </a:r>
          </a:p>
          <a:p>
            <a:pPr>
              <a:buNone/>
            </a:pPr>
            <a:r>
              <a:rPr lang="en-US" sz="800" b="0" dirty="0" smtClean="0">
                <a:latin typeface="Times New Roman" pitchFamily="18" charset="0"/>
                <a:cs typeface="Times New Roman" pitchFamily="18" charset="0"/>
                <a:hlinkClick r:id="rId18" action="ppaction://hlinkfile"/>
              </a:rPr>
              <a:t>evaporate</a:t>
            </a:r>
            <a:r>
              <a:rPr lang="en-US" sz="800" b="0" dirty="0" smtClean="0">
                <a:latin typeface="Times New Roman" pitchFamily="18" charset="0"/>
                <a:cs typeface="Times New Roman" pitchFamily="18" charset="0"/>
              </a:rPr>
              <a:t> - remove atoms from simulation periodically </a:t>
            </a:r>
          </a:p>
          <a:p>
            <a:pPr>
              <a:buNone/>
            </a:pPr>
            <a:r>
              <a:rPr lang="en-US" sz="800" b="0" dirty="0" smtClean="0">
                <a:latin typeface="Times New Roman" pitchFamily="18" charset="0"/>
                <a:cs typeface="Times New Roman" pitchFamily="18" charset="0"/>
                <a:hlinkClick r:id="rId19" action="ppaction://hlinkfile"/>
              </a:rPr>
              <a:t>external</a:t>
            </a:r>
            <a:r>
              <a:rPr lang="en-US" sz="800" b="0" dirty="0" smtClean="0">
                <a:latin typeface="Times New Roman" pitchFamily="18" charset="0"/>
                <a:cs typeface="Times New Roman" pitchFamily="18" charset="0"/>
              </a:rPr>
              <a:t> - callback to an external driver program </a:t>
            </a:r>
          </a:p>
          <a:p>
            <a:pPr>
              <a:buNone/>
            </a:pPr>
            <a:r>
              <a:rPr lang="en-US" sz="800" b="0" dirty="0" smtClean="0">
                <a:latin typeface="Times New Roman" pitchFamily="18" charset="0"/>
                <a:cs typeface="Times New Roman" pitchFamily="18" charset="0"/>
                <a:hlinkClick r:id="rId20" action="ppaction://hlinkfile"/>
              </a:rPr>
              <a:t>freeze</a:t>
            </a:r>
            <a:r>
              <a:rPr lang="en-US" sz="800" b="0" dirty="0" smtClean="0">
                <a:latin typeface="Times New Roman" pitchFamily="18" charset="0"/>
                <a:cs typeface="Times New Roman" pitchFamily="18" charset="0"/>
              </a:rPr>
              <a:t> - freeze atoms in a granular simulation </a:t>
            </a:r>
          </a:p>
          <a:p>
            <a:pPr>
              <a:buNone/>
            </a:pPr>
            <a:r>
              <a:rPr lang="en-US" sz="800" b="0" dirty="0" smtClean="0">
                <a:latin typeface="Times New Roman" pitchFamily="18" charset="0"/>
                <a:cs typeface="Times New Roman" pitchFamily="18" charset="0"/>
                <a:hlinkClick r:id="rId21" action="ppaction://hlinkfile"/>
              </a:rPr>
              <a:t>gravity</a:t>
            </a:r>
            <a:r>
              <a:rPr lang="en-US" sz="800" b="0" dirty="0" smtClean="0">
                <a:latin typeface="Times New Roman" pitchFamily="18" charset="0"/>
                <a:cs typeface="Times New Roman" pitchFamily="18" charset="0"/>
              </a:rPr>
              <a:t> - add gravity to atoms in a granular simulation </a:t>
            </a:r>
          </a:p>
          <a:p>
            <a:pPr>
              <a:buNone/>
            </a:pPr>
            <a:r>
              <a:rPr lang="en-US" sz="800" b="0" dirty="0" smtClean="0">
                <a:latin typeface="Times New Roman" pitchFamily="18" charset="0"/>
                <a:cs typeface="Times New Roman" pitchFamily="18" charset="0"/>
                <a:hlinkClick r:id="rId22" action="ppaction://hlinkfile"/>
              </a:rPr>
              <a:t>heat</a:t>
            </a:r>
            <a:r>
              <a:rPr lang="en-US" sz="800" b="0" dirty="0" smtClean="0">
                <a:latin typeface="Times New Roman" pitchFamily="18" charset="0"/>
                <a:cs typeface="Times New Roman" pitchFamily="18" charset="0"/>
              </a:rPr>
              <a:t> - add/subtract momentum-conserving heat </a:t>
            </a:r>
          </a:p>
          <a:p>
            <a:pPr>
              <a:buNone/>
            </a:pPr>
            <a:r>
              <a:rPr lang="en-US" sz="800" b="0" dirty="0" smtClean="0">
                <a:latin typeface="Times New Roman" pitchFamily="18" charset="0"/>
                <a:cs typeface="Times New Roman" pitchFamily="18" charset="0"/>
                <a:hlinkClick r:id="rId23" action="ppaction://hlinkfile"/>
              </a:rPr>
              <a:t>indent</a:t>
            </a:r>
            <a:r>
              <a:rPr lang="en-US" sz="800" b="0" dirty="0" smtClean="0">
                <a:latin typeface="Times New Roman" pitchFamily="18" charset="0"/>
                <a:cs typeface="Times New Roman" pitchFamily="18" charset="0"/>
              </a:rPr>
              <a:t> - impose force due to an indenter </a:t>
            </a:r>
          </a:p>
          <a:p>
            <a:pPr>
              <a:buNone/>
            </a:pPr>
            <a:r>
              <a:rPr lang="en-US" sz="800" b="0" dirty="0" err="1" smtClean="0">
                <a:latin typeface="Times New Roman" pitchFamily="18" charset="0"/>
                <a:cs typeface="Times New Roman" pitchFamily="18" charset="0"/>
                <a:hlinkClick r:id="rId24" action="ppaction://hlinkfile"/>
              </a:rPr>
              <a:t>langevin</a:t>
            </a:r>
            <a:r>
              <a:rPr lang="en-US" sz="800" b="0" dirty="0" smtClean="0">
                <a:latin typeface="Times New Roman" pitchFamily="18" charset="0"/>
                <a:cs typeface="Times New Roman" pitchFamily="18" charset="0"/>
              </a:rPr>
              <a:t> - </a:t>
            </a:r>
            <a:r>
              <a:rPr lang="en-US" sz="800" b="0" dirty="0" err="1" smtClean="0">
                <a:latin typeface="Times New Roman" pitchFamily="18" charset="0"/>
                <a:cs typeface="Times New Roman" pitchFamily="18" charset="0"/>
              </a:rPr>
              <a:t>Langevin</a:t>
            </a:r>
            <a:r>
              <a:rPr lang="en-US" sz="800" b="0" dirty="0" smtClean="0">
                <a:latin typeface="Times New Roman" pitchFamily="18" charset="0"/>
                <a:cs typeface="Times New Roman" pitchFamily="18" charset="0"/>
              </a:rPr>
              <a:t> temperature control </a:t>
            </a:r>
          </a:p>
          <a:p>
            <a:pPr>
              <a:buNone/>
            </a:pPr>
            <a:r>
              <a:rPr lang="en-US" sz="800" b="0" dirty="0" err="1" smtClean="0">
                <a:latin typeface="Times New Roman" pitchFamily="18" charset="0"/>
                <a:cs typeface="Times New Roman" pitchFamily="18" charset="0"/>
                <a:hlinkClick r:id="rId25" action="ppaction://hlinkfile"/>
              </a:rPr>
              <a:t>lineforce</a:t>
            </a:r>
            <a:r>
              <a:rPr lang="en-US" sz="800" b="0" dirty="0" smtClean="0">
                <a:latin typeface="Times New Roman" pitchFamily="18" charset="0"/>
                <a:cs typeface="Times New Roman" pitchFamily="18" charset="0"/>
              </a:rPr>
              <a:t> - constrain atoms to move in a line </a:t>
            </a:r>
          </a:p>
          <a:p>
            <a:pPr>
              <a:buNone/>
            </a:pPr>
            <a:r>
              <a:rPr lang="en-US" sz="800" b="0" dirty="0" smtClean="0">
                <a:latin typeface="Times New Roman" pitchFamily="18" charset="0"/>
                <a:cs typeface="Times New Roman" pitchFamily="18" charset="0"/>
                <a:hlinkClick r:id="rId26" action="ppaction://hlinkfile"/>
              </a:rPr>
              <a:t>momentum</a:t>
            </a:r>
            <a:r>
              <a:rPr lang="en-US" sz="800" b="0" dirty="0" smtClean="0">
                <a:latin typeface="Times New Roman" pitchFamily="18" charset="0"/>
                <a:cs typeface="Times New Roman" pitchFamily="18" charset="0"/>
              </a:rPr>
              <a:t> - zero the linear and/or angular momentum of a group of atoms </a:t>
            </a:r>
          </a:p>
          <a:p>
            <a:pPr>
              <a:buNone/>
            </a:pPr>
            <a:r>
              <a:rPr lang="en-US" sz="800" b="0" dirty="0" smtClean="0">
                <a:latin typeface="Times New Roman" pitchFamily="18" charset="0"/>
                <a:cs typeface="Times New Roman" pitchFamily="18" charset="0"/>
                <a:hlinkClick r:id="rId27" action="ppaction://hlinkfile"/>
              </a:rPr>
              <a:t>move</a:t>
            </a:r>
            <a:r>
              <a:rPr lang="en-US" sz="800" b="0" dirty="0" smtClean="0">
                <a:latin typeface="Times New Roman" pitchFamily="18" charset="0"/>
                <a:cs typeface="Times New Roman" pitchFamily="18" charset="0"/>
              </a:rPr>
              <a:t> - move atoms in a prescribed fashion </a:t>
            </a:r>
          </a:p>
          <a:p>
            <a:pPr>
              <a:buNone/>
            </a:pPr>
            <a:r>
              <a:rPr lang="en-US" sz="800" b="0" dirty="0" err="1" smtClean="0">
                <a:latin typeface="Times New Roman" pitchFamily="18" charset="0"/>
                <a:cs typeface="Times New Roman" pitchFamily="18" charset="0"/>
                <a:hlinkClick r:id="rId28" action="ppaction://hlinkfile"/>
              </a:rPr>
              <a:t>msst</a:t>
            </a:r>
            <a:r>
              <a:rPr lang="en-US" sz="800" b="0" dirty="0" smtClean="0">
                <a:latin typeface="Times New Roman" pitchFamily="18" charset="0"/>
                <a:cs typeface="Times New Roman" pitchFamily="18" charset="0"/>
              </a:rPr>
              <a:t> - multi-scale shock technique (MSST) integration </a:t>
            </a:r>
          </a:p>
          <a:p>
            <a:pPr>
              <a:buNone/>
            </a:pPr>
            <a:r>
              <a:rPr lang="en-US" sz="800" b="0" dirty="0" smtClean="0">
                <a:latin typeface="Times New Roman" pitchFamily="18" charset="0"/>
                <a:cs typeface="Times New Roman" pitchFamily="18" charset="0"/>
                <a:hlinkClick r:id="rId29" action="ppaction://hlinkfile"/>
              </a:rPr>
              <a:t>neb</a:t>
            </a:r>
            <a:r>
              <a:rPr lang="en-US" sz="800" b="0" dirty="0" smtClean="0">
                <a:latin typeface="Times New Roman" pitchFamily="18" charset="0"/>
                <a:cs typeface="Times New Roman" pitchFamily="18" charset="0"/>
              </a:rPr>
              <a:t> - nudged elastic band (NEB) spring forces </a:t>
            </a:r>
          </a:p>
          <a:p>
            <a:pPr>
              <a:buNone/>
            </a:pPr>
            <a:r>
              <a:rPr lang="en-US" sz="800" b="0" dirty="0" err="1" smtClean="0">
                <a:latin typeface="Times New Roman" pitchFamily="18" charset="0"/>
                <a:cs typeface="Times New Roman" pitchFamily="18" charset="0"/>
                <a:hlinkClick r:id="rId30" action="ppaction://hlinkfile"/>
              </a:rPr>
              <a:t>nph</a:t>
            </a:r>
            <a:r>
              <a:rPr lang="en-US" sz="800" b="0" dirty="0" smtClean="0">
                <a:latin typeface="Times New Roman" pitchFamily="18" charset="0"/>
                <a:cs typeface="Times New Roman" pitchFamily="18" charset="0"/>
              </a:rPr>
              <a:t> - constant NPH time integration via Nose/Hoover </a:t>
            </a:r>
          </a:p>
          <a:p>
            <a:pPr>
              <a:buNone/>
            </a:pPr>
            <a:r>
              <a:rPr lang="en-US" sz="800" b="0" dirty="0" err="1" smtClean="0">
                <a:latin typeface="Times New Roman" pitchFamily="18" charset="0"/>
                <a:cs typeface="Times New Roman" pitchFamily="18" charset="0"/>
                <a:hlinkClick r:id="rId31" action="ppaction://hlinkfile"/>
              </a:rPr>
              <a:t>nph</a:t>
            </a:r>
            <a:r>
              <a:rPr lang="en-US" sz="800" b="0" dirty="0" smtClean="0">
                <a:latin typeface="Times New Roman" pitchFamily="18" charset="0"/>
                <a:cs typeface="Times New Roman" pitchFamily="18" charset="0"/>
                <a:hlinkClick r:id="rId31" action="ppaction://hlinkfile"/>
              </a:rPr>
              <a:t>/</a:t>
            </a:r>
            <a:r>
              <a:rPr lang="en-US" sz="800" b="0" dirty="0" err="1" smtClean="0">
                <a:latin typeface="Times New Roman" pitchFamily="18" charset="0"/>
                <a:cs typeface="Times New Roman" pitchFamily="18" charset="0"/>
                <a:hlinkClick r:id="rId31" action="ppaction://hlinkfile"/>
              </a:rPr>
              <a:t>asphere</a:t>
            </a:r>
            <a:r>
              <a:rPr lang="en-US" sz="800" b="0" dirty="0" smtClean="0">
                <a:latin typeface="Times New Roman" pitchFamily="18" charset="0"/>
                <a:cs typeface="Times New Roman" pitchFamily="18" charset="0"/>
              </a:rPr>
              <a:t> - NPH for </a:t>
            </a:r>
            <a:r>
              <a:rPr lang="en-US" sz="800" b="0" dirty="0" err="1" smtClean="0">
                <a:latin typeface="Times New Roman" pitchFamily="18" charset="0"/>
                <a:cs typeface="Times New Roman" pitchFamily="18" charset="0"/>
              </a:rPr>
              <a:t>aspherical</a:t>
            </a:r>
            <a:r>
              <a:rPr lang="en-US" sz="800" b="0" dirty="0" smtClean="0">
                <a:latin typeface="Times New Roman" pitchFamily="18" charset="0"/>
                <a:cs typeface="Times New Roman" pitchFamily="18" charset="0"/>
              </a:rPr>
              <a:t> particles </a:t>
            </a:r>
          </a:p>
          <a:p>
            <a:pPr>
              <a:buNone/>
            </a:pPr>
            <a:r>
              <a:rPr lang="en-US" sz="800" b="0" dirty="0" err="1" smtClean="0">
                <a:latin typeface="Times New Roman" pitchFamily="18" charset="0"/>
                <a:cs typeface="Times New Roman" pitchFamily="18" charset="0"/>
                <a:hlinkClick r:id="rId32" action="ppaction://hlinkfile"/>
              </a:rPr>
              <a:t>nph</a:t>
            </a:r>
            <a:r>
              <a:rPr lang="en-US" sz="800" b="0" dirty="0" smtClean="0">
                <a:latin typeface="Times New Roman" pitchFamily="18" charset="0"/>
                <a:cs typeface="Times New Roman" pitchFamily="18" charset="0"/>
                <a:hlinkClick r:id="rId32" action="ppaction://hlinkfile"/>
              </a:rPr>
              <a:t>/sphere</a:t>
            </a:r>
            <a:r>
              <a:rPr lang="en-US" sz="800" b="0" dirty="0" smtClean="0">
                <a:latin typeface="Times New Roman" pitchFamily="18" charset="0"/>
                <a:cs typeface="Times New Roman" pitchFamily="18" charset="0"/>
              </a:rPr>
              <a:t> - NPH for spherical particles </a:t>
            </a:r>
          </a:p>
          <a:p>
            <a:pPr>
              <a:buNone/>
            </a:pPr>
            <a:r>
              <a:rPr lang="en-US" sz="800" b="0" dirty="0" err="1" smtClean="0">
                <a:latin typeface="Times New Roman" pitchFamily="18" charset="0"/>
                <a:cs typeface="Times New Roman" pitchFamily="18" charset="0"/>
                <a:hlinkClick r:id="rId30" action="ppaction://hlinkfile"/>
              </a:rPr>
              <a:t>npt</a:t>
            </a:r>
            <a:r>
              <a:rPr lang="en-US" sz="800" b="0" dirty="0" smtClean="0">
                <a:latin typeface="Times New Roman" pitchFamily="18" charset="0"/>
                <a:cs typeface="Times New Roman" pitchFamily="18" charset="0"/>
              </a:rPr>
              <a:t> - constant NPT time integration via Nose/Hoover </a:t>
            </a:r>
          </a:p>
          <a:p>
            <a:pPr>
              <a:buNone/>
            </a:pPr>
            <a:r>
              <a:rPr lang="en-US" sz="800" b="0" dirty="0" err="1" smtClean="0">
                <a:latin typeface="Times New Roman" pitchFamily="18" charset="0"/>
                <a:cs typeface="Times New Roman" pitchFamily="18" charset="0"/>
                <a:hlinkClick r:id="rId33" action="ppaction://hlinkfile"/>
              </a:rPr>
              <a:t>npt</a:t>
            </a:r>
            <a:r>
              <a:rPr lang="en-US" sz="800" b="0" dirty="0" smtClean="0">
                <a:latin typeface="Times New Roman" pitchFamily="18" charset="0"/>
                <a:cs typeface="Times New Roman" pitchFamily="18" charset="0"/>
                <a:hlinkClick r:id="rId33" action="ppaction://hlinkfile"/>
              </a:rPr>
              <a:t>/</a:t>
            </a:r>
            <a:r>
              <a:rPr lang="en-US" sz="800" b="0" dirty="0" err="1" smtClean="0">
                <a:latin typeface="Times New Roman" pitchFamily="18" charset="0"/>
                <a:cs typeface="Times New Roman" pitchFamily="18" charset="0"/>
                <a:hlinkClick r:id="rId33" action="ppaction://hlinkfile"/>
              </a:rPr>
              <a:t>asphere</a:t>
            </a:r>
            <a:r>
              <a:rPr lang="en-US" sz="800" b="0" dirty="0" smtClean="0">
                <a:latin typeface="Times New Roman" pitchFamily="18" charset="0"/>
                <a:cs typeface="Times New Roman" pitchFamily="18" charset="0"/>
              </a:rPr>
              <a:t> - NPT for </a:t>
            </a:r>
            <a:r>
              <a:rPr lang="en-US" sz="800" b="0" dirty="0" err="1" smtClean="0">
                <a:latin typeface="Times New Roman" pitchFamily="18" charset="0"/>
                <a:cs typeface="Times New Roman" pitchFamily="18" charset="0"/>
              </a:rPr>
              <a:t>aspherical</a:t>
            </a:r>
            <a:r>
              <a:rPr lang="en-US" sz="800" b="0" dirty="0" smtClean="0">
                <a:latin typeface="Times New Roman" pitchFamily="18" charset="0"/>
                <a:cs typeface="Times New Roman" pitchFamily="18" charset="0"/>
              </a:rPr>
              <a:t> particles </a:t>
            </a:r>
          </a:p>
          <a:p>
            <a:pPr>
              <a:buNone/>
            </a:pPr>
            <a:r>
              <a:rPr lang="en-US" sz="800" b="0" dirty="0" err="1" smtClean="0">
                <a:latin typeface="Times New Roman" pitchFamily="18" charset="0"/>
                <a:cs typeface="Times New Roman" pitchFamily="18" charset="0"/>
                <a:hlinkClick r:id="rId34" action="ppaction://hlinkfile"/>
              </a:rPr>
              <a:t>npt</a:t>
            </a:r>
            <a:r>
              <a:rPr lang="en-US" sz="800" b="0" dirty="0" smtClean="0">
                <a:latin typeface="Times New Roman" pitchFamily="18" charset="0"/>
                <a:cs typeface="Times New Roman" pitchFamily="18" charset="0"/>
                <a:hlinkClick r:id="rId34" action="ppaction://hlinkfile"/>
              </a:rPr>
              <a:t>/sphere</a:t>
            </a:r>
            <a:r>
              <a:rPr lang="en-US" sz="800" b="0" dirty="0" smtClean="0">
                <a:latin typeface="Times New Roman" pitchFamily="18" charset="0"/>
                <a:cs typeface="Times New Roman" pitchFamily="18" charset="0"/>
              </a:rPr>
              <a:t> - NPT for spherical particles </a:t>
            </a:r>
          </a:p>
          <a:p>
            <a:pPr>
              <a:buNone/>
            </a:pPr>
            <a:endParaRPr lang="en-US" sz="800" b="0" dirty="0" smtClean="0">
              <a:latin typeface="Times New Roman" pitchFamily="18" charset="0"/>
              <a:cs typeface="Times New Roman" pitchFamily="18" charset="0"/>
            </a:endParaRPr>
          </a:p>
          <a:p>
            <a:endParaRPr lang="en-US" sz="800" b="0" dirty="0" smtClean="0">
              <a:latin typeface="Times New Roman" pitchFamily="18" charset="0"/>
              <a:cs typeface="Times New Roman" pitchFamily="18" charset="0"/>
            </a:endParaRPr>
          </a:p>
          <a:p>
            <a:endParaRPr lang="en-US" sz="800" b="0" dirty="0" smtClean="0">
              <a:latin typeface="Times New Roman" pitchFamily="18" charset="0"/>
              <a:cs typeface="Times New Roman" pitchFamily="18" charset="0"/>
            </a:endParaRPr>
          </a:p>
          <a:p>
            <a:endParaRPr lang="en-US" b="0" dirty="0">
              <a:latin typeface="Times New Roman" pitchFamily="18" charset="0"/>
              <a:cs typeface="Times New Roman" pitchFamily="18" charset="0"/>
            </a:endParaRPr>
          </a:p>
        </p:txBody>
      </p:sp>
      <p:sp>
        <p:nvSpPr>
          <p:cNvPr id="4" name="TextBox 3"/>
          <p:cNvSpPr txBox="1"/>
          <p:nvPr/>
        </p:nvSpPr>
        <p:spPr>
          <a:xfrm>
            <a:off x="4343400" y="1524000"/>
            <a:ext cx="4560864" cy="5334000"/>
          </a:xfrm>
          <a:prstGeom prst="rect">
            <a:avLst/>
          </a:prstGeom>
          <a:noFill/>
        </p:spPr>
        <p:txBody>
          <a:bodyPr wrap="square" rtlCol="0">
            <a:spAutoFit/>
          </a:bodyPr>
          <a:lstStyle/>
          <a:p>
            <a:pPr>
              <a:buNone/>
            </a:pPr>
            <a:r>
              <a:rPr lang="en-US" sz="800" dirty="0" err="1" smtClean="0">
                <a:cs typeface="Times New Roman" pitchFamily="18" charset="0"/>
                <a:hlinkClick r:id="rId35" action="ppaction://hlinkfile"/>
              </a:rPr>
              <a:t>nve</a:t>
            </a:r>
            <a:r>
              <a:rPr lang="en-US" sz="800" dirty="0" smtClean="0">
                <a:cs typeface="Times New Roman" pitchFamily="18" charset="0"/>
              </a:rPr>
              <a:t> - constant NVE time integration </a:t>
            </a:r>
          </a:p>
          <a:p>
            <a:r>
              <a:rPr lang="en-US" sz="800" dirty="0" err="1" smtClean="0">
                <a:hlinkClick r:id="rId36" action="ppaction://hlinkfile"/>
              </a:rPr>
              <a:t>nve</a:t>
            </a:r>
            <a:r>
              <a:rPr lang="en-US" sz="800" dirty="0" smtClean="0">
                <a:hlinkClick r:id="rId36" action="ppaction://hlinkfile"/>
              </a:rPr>
              <a:t>/</a:t>
            </a:r>
            <a:r>
              <a:rPr lang="en-US" sz="800" dirty="0" err="1" smtClean="0">
                <a:hlinkClick r:id="rId36" action="ppaction://hlinkfile"/>
              </a:rPr>
              <a:t>asphere</a:t>
            </a:r>
            <a:r>
              <a:rPr lang="en-US" sz="800" dirty="0" smtClean="0"/>
              <a:t> - NVT for </a:t>
            </a:r>
            <a:r>
              <a:rPr lang="en-US" sz="800" dirty="0" err="1" smtClean="0"/>
              <a:t>aspherical</a:t>
            </a:r>
            <a:r>
              <a:rPr lang="en-US" sz="800" dirty="0" smtClean="0"/>
              <a:t> particles </a:t>
            </a:r>
          </a:p>
          <a:p>
            <a:r>
              <a:rPr lang="en-US" sz="800" dirty="0" err="1" smtClean="0">
                <a:hlinkClick r:id="rId37" action="ppaction://hlinkfile"/>
              </a:rPr>
              <a:t>nve</a:t>
            </a:r>
            <a:r>
              <a:rPr lang="en-US" sz="800" dirty="0" smtClean="0">
                <a:hlinkClick r:id="rId37" action="ppaction://hlinkfile"/>
              </a:rPr>
              <a:t>/limit</a:t>
            </a:r>
            <a:r>
              <a:rPr lang="en-US" sz="800" dirty="0" smtClean="0"/>
              <a:t> - NVE with limited step length </a:t>
            </a:r>
          </a:p>
          <a:p>
            <a:r>
              <a:rPr lang="en-US" sz="800" dirty="0" err="1" smtClean="0">
                <a:hlinkClick r:id="rId38" action="ppaction://hlinkfile"/>
              </a:rPr>
              <a:t>nve</a:t>
            </a:r>
            <a:r>
              <a:rPr lang="en-US" sz="800" dirty="0" smtClean="0">
                <a:hlinkClick r:id="rId38" action="ppaction://hlinkfile"/>
              </a:rPr>
              <a:t>/</a:t>
            </a:r>
            <a:r>
              <a:rPr lang="en-US" sz="800" dirty="0" err="1" smtClean="0">
                <a:hlinkClick r:id="rId38" action="ppaction://hlinkfile"/>
              </a:rPr>
              <a:t>noforce</a:t>
            </a:r>
            <a:r>
              <a:rPr lang="en-US" sz="800" dirty="0" smtClean="0"/>
              <a:t> - NVE without forces (v only) </a:t>
            </a:r>
          </a:p>
          <a:p>
            <a:r>
              <a:rPr lang="en-US" sz="800" dirty="0" err="1" smtClean="0">
                <a:hlinkClick r:id="rId39" action="ppaction://hlinkfile"/>
              </a:rPr>
              <a:t>nve</a:t>
            </a:r>
            <a:r>
              <a:rPr lang="en-US" sz="800" dirty="0" smtClean="0">
                <a:hlinkClick r:id="rId39" action="ppaction://hlinkfile"/>
              </a:rPr>
              <a:t>/sphere</a:t>
            </a:r>
            <a:r>
              <a:rPr lang="en-US" sz="800" dirty="0" smtClean="0"/>
              <a:t> - NVT for spherical particles </a:t>
            </a:r>
          </a:p>
          <a:p>
            <a:r>
              <a:rPr lang="en-US" sz="800" dirty="0" err="1" smtClean="0">
                <a:hlinkClick r:id="rId30" action="ppaction://hlinkfile"/>
              </a:rPr>
              <a:t>nvt</a:t>
            </a:r>
            <a:r>
              <a:rPr lang="en-US" sz="800" dirty="0" smtClean="0"/>
              <a:t> - constant NVT time integration via Nose/Hoover </a:t>
            </a:r>
          </a:p>
          <a:p>
            <a:r>
              <a:rPr lang="en-US" sz="800" dirty="0" err="1" smtClean="0">
                <a:hlinkClick r:id="rId40" action="ppaction://hlinkfile"/>
              </a:rPr>
              <a:t>nvt</a:t>
            </a:r>
            <a:r>
              <a:rPr lang="en-US" sz="800" dirty="0" smtClean="0">
                <a:hlinkClick r:id="rId40" action="ppaction://hlinkfile"/>
              </a:rPr>
              <a:t>/</a:t>
            </a:r>
            <a:r>
              <a:rPr lang="en-US" sz="800" dirty="0" err="1" smtClean="0">
                <a:hlinkClick r:id="rId40" action="ppaction://hlinkfile"/>
              </a:rPr>
              <a:t>asphere</a:t>
            </a:r>
            <a:r>
              <a:rPr lang="en-US" sz="800" dirty="0" smtClean="0"/>
              <a:t> - NVT for </a:t>
            </a:r>
            <a:r>
              <a:rPr lang="en-US" sz="800" dirty="0" err="1" smtClean="0"/>
              <a:t>aspherical</a:t>
            </a:r>
            <a:r>
              <a:rPr lang="en-US" sz="800" dirty="0" smtClean="0"/>
              <a:t> particles </a:t>
            </a:r>
          </a:p>
          <a:p>
            <a:r>
              <a:rPr lang="en-US" sz="800" dirty="0" err="1" smtClean="0">
                <a:hlinkClick r:id="rId41" action="ppaction://hlinkfile"/>
              </a:rPr>
              <a:t>nvt</a:t>
            </a:r>
            <a:r>
              <a:rPr lang="en-US" sz="800" dirty="0" smtClean="0">
                <a:hlinkClick r:id="rId41" action="ppaction://hlinkfile"/>
              </a:rPr>
              <a:t>/</a:t>
            </a:r>
            <a:r>
              <a:rPr lang="en-US" sz="800" dirty="0" err="1" smtClean="0">
                <a:hlinkClick r:id="rId41" action="ppaction://hlinkfile"/>
              </a:rPr>
              <a:t>sllod</a:t>
            </a:r>
            <a:r>
              <a:rPr lang="en-US" sz="800" dirty="0" smtClean="0"/>
              <a:t> - NVT for NEMD with SLLOD equations </a:t>
            </a:r>
          </a:p>
          <a:p>
            <a:r>
              <a:rPr lang="en-US" sz="800" dirty="0" err="1" smtClean="0">
                <a:hlinkClick r:id="rId42" action="ppaction://hlinkfile"/>
              </a:rPr>
              <a:t>nvt</a:t>
            </a:r>
            <a:r>
              <a:rPr lang="en-US" sz="800" dirty="0" smtClean="0">
                <a:hlinkClick r:id="rId42" action="ppaction://hlinkfile"/>
              </a:rPr>
              <a:t>/sphere</a:t>
            </a:r>
            <a:r>
              <a:rPr lang="en-US" sz="800" dirty="0" smtClean="0"/>
              <a:t> - NVT for spherical particles </a:t>
            </a:r>
          </a:p>
          <a:p>
            <a:r>
              <a:rPr lang="en-US" sz="800" dirty="0" smtClean="0">
                <a:hlinkClick r:id="rId43" action="ppaction://hlinkfile"/>
              </a:rPr>
              <a:t>orient/</a:t>
            </a:r>
            <a:r>
              <a:rPr lang="en-US" sz="800" dirty="0" err="1" smtClean="0">
                <a:hlinkClick r:id="rId43" action="ppaction://hlinkfile"/>
              </a:rPr>
              <a:t>fcc</a:t>
            </a:r>
            <a:r>
              <a:rPr lang="en-US" sz="800" dirty="0" smtClean="0"/>
              <a:t> - add grain boundary migration force </a:t>
            </a:r>
          </a:p>
          <a:p>
            <a:r>
              <a:rPr lang="en-US" sz="800" dirty="0" err="1" smtClean="0">
                <a:hlinkClick r:id="rId44" action="ppaction://hlinkfile"/>
              </a:rPr>
              <a:t>planeforce</a:t>
            </a:r>
            <a:r>
              <a:rPr lang="en-US" sz="800" dirty="0" smtClean="0"/>
              <a:t> - constrain atoms to move in a plane </a:t>
            </a:r>
          </a:p>
          <a:p>
            <a:r>
              <a:rPr lang="en-US" sz="800" dirty="0" smtClean="0">
                <a:hlinkClick r:id="rId45" action="ppaction://hlinkfile"/>
              </a:rPr>
              <a:t>poems</a:t>
            </a:r>
            <a:r>
              <a:rPr lang="en-US" sz="800" dirty="0" smtClean="0"/>
              <a:t> - constrain clusters of atoms to move as coupled rigid bodies </a:t>
            </a:r>
          </a:p>
          <a:p>
            <a:r>
              <a:rPr lang="en-US" sz="800" dirty="0" smtClean="0">
                <a:hlinkClick r:id="rId46" action="ppaction://hlinkfile"/>
              </a:rPr>
              <a:t>pour</a:t>
            </a:r>
            <a:r>
              <a:rPr lang="en-US" sz="800" dirty="0" smtClean="0"/>
              <a:t> - pour new atoms into a granular simulation domain </a:t>
            </a:r>
          </a:p>
          <a:p>
            <a:r>
              <a:rPr lang="en-US" sz="800" dirty="0" smtClean="0">
                <a:hlinkClick r:id="rId47" action="ppaction://hlinkfile"/>
              </a:rPr>
              <a:t>press/</a:t>
            </a:r>
            <a:r>
              <a:rPr lang="en-US" sz="800" dirty="0" err="1" smtClean="0">
                <a:hlinkClick r:id="rId47" action="ppaction://hlinkfile"/>
              </a:rPr>
              <a:t>berendsen</a:t>
            </a:r>
            <a:r>
              <a:rPr lang="en-US" sz="800" dirty="0" smtClean="0"/>
              <a:t> - pressure control by </a:t>
            </a:r>
            <a:r>
              <a:rPr lang="en-US" sz="800" dirty="0" err="1" smtClean="0"/>
              <a:t>Berendsen</a:t>
            </a:r>
            <a:r>
              <a:rPr lang="en-US" sz="800" dirty="0" smtClean="0"/>
              <a:t> </a:t>
            </a:r>
            <a:r>
              <a:rPr lang="en-US" sz="800" dirty="0" err="1" smtClean="0"/>
              <a:t>barostat</a:t>
            </a:r>
            <a:r>
              <a:rPr lang="en-US" sz="800" dirty="0" smtClean="0"/>
              <a:t> </a:t>
            </a:r>
          </a:p>
          <a:p>
            <a:r>
              <a:rPr lang="en-US" sz="800" dirty="0" smtClean="0">
                <a:hlinkClick r:id="rId48" action="ppaction://hlinkfile"/>
              </a:rPr>
              <a:t>print</a:t>
            </a:r>
            <a:r>
              <a:rPr lang="en-US" sz="800" dirty="0" smtClean="0"/>
              <a:t> - print text and variables during a simulation </a:t>
            </a:r>
          </a:p>
          <a:p>
            <a:r>
              <a:rPr lang="en-US" sz="800" dirty="0" err="1" smtClean="0">
                <a:hlinkClick r:id="rId49" action="ppaction://hlinkfile"/>
              </a:rPr>
              <a:t>reax</a:t>
            </a:r>
            <a:r>
              <a:rPr lang="en-US" sz="800" dirty="0" smtClean="0">
                <a:hlinkClick r:id="rId49" action="ppaction://hlinkfile"/>
              </a:rPr>
              <a:t>/bonds</a:t>
            </a:r>
            <a:r>
              <a:rPr lang="en-US" sz="800" dirty="0" smtClean="0"/>
              <a:t> - write out </a:t>
            </a:r>
            <a:r>
              <a:rPr lang="en-US" sz="800" dirty="0" err="1" smtClean="0"/>
              <a:t>ReaxFF</a:t>
            </a:r>
            <a:r>
              <a:rPr lang="en-US" sz="800" dirty="0" smtClean="0"/>
              <a:t> bond information </a:t>
            </a:r>
          </a:p>
          <a:p>
            <a:r>
              <a:rPr lang="en-US" sz="800" dirty="0" err="1" smtClean="0">
                <a:hlinkClick r:id="rId50" action="ppaction://hlinkfile"/>
              </a:rPr>
              <a:t>recenter</a:t>
            </a:r>
            <a:r>
              <a:rPr lang="en-US" sz="800" dirty="0" smtClean="0"/>
              <a:t> - constrain the center-of-mass position of a group of atoms </a:t>
            </a:r>
          </a:p>
          <a:p>
            <a:r>
              <a:rPr lang="en-US" sz="800" dirty="0" smtClean="0">
                <a:hlinkClick r:id="rId51" action="ppaction://hlinkfile"/>
              </a:rPr>
              <a:t>rigid</a:t>
            </a:r>
            <a:r>
              <a:rPr lang="en-US" sz="800" dirty="0" smtClean="0"/>
              <a:t> - constrain one or more clusters of atoms to move as a rigid body with NVE integration </a:t>
            </a:r>
          </a:p>
          <a:p>
            <a:r>
              <a:rPr lang="en-US" sz="800" dirty="0" smtClean="0">
                <a:hlinkClick r:id="rId51" action="ppaction://hlinkfile"/>
              </a:rPr>
              <a:t>rigid/</a:t>
            </a:r>
            <a:r>
              <a:rPr lang="en-US" sz="800" dirty="0" err="1" smtClean="0">
                <a:hlinkClick r:id="rId51" action="ppaction://hlinkfile"/>
              </a:rPr>
              <a:t>nve</a:t>
            </a:r>
            <a:r>
              <a:rPr lang="en-US" sz="800" dirty="0" smtClean="0"/>
              <a:t> - constrain one or more clusters of atoms to move as a rigid body with alternate NVE integration </a:t>
            </a:r>
          </a:p>
          <a:p>
            <a:r>
              <a:rPr lang="en-US" sz="800" dirty="0" smtClean="0">
                <a:hlinkClick r:id="rId51" action="ppaction://hlinkfile"/>
              </a:rPr>
              <a:t>rigid/</a:t>
            </a:r>
            <a:r>
              <a:rPr lang="en-US" sz="800" dirty="0" err="1" smtClean="0">
                <a:hlinkClick r:id="rId51" action="ppaction://hlinkfile"/>
              </a:rPr>
              <a:t>nvt</a:t>
            </a:r>
            <a:r>
              <a:rPr lang="en-US" sz="800" dirty="0" smtClean="0"/>
              <a:t> - constrain one or more clusters of atoms to move as a rigid body with NVT integration </a:t>
            </a:r>
          </a:p>
          <a:p>
            <a:r>
              <a:rPr lang="en-US" sz="800" dirty="0" err="1" smtClean="0">
                <a:hlinkClick r:id="rId52" action="ppaction://hlinkfile"/>
              </a:rPr>
              <a:t>setforce</a:t>
            </a:r>
            <a:r>
              <a:rPr lang="en-US" sz="800" dirty="0" smtClean="0"/>
              <a:t> - set the force on each atom </a:t>
            </a:r>
          </a:p>
          <a:p>
            <a:r>
              <a:rPr lang="en-US" sz="800" dirty="0" smtClean="0">
                <a:hlinkClick r:id="rId53" action="ppaction://hlinkfile"/>
              </a:rPr>
              <a:t>shake</a:t>
            </a:r>
            <a:r>
              <a:rPr lang="en-US" sz="800" dirty="0" smtClean="0"/>
              <a:t> - SHAKE constraints on bonds and/or angles </a:t>
            </a:r>
          </a:p>
          <a:p>
            <a:r>
              <a:rPr lang="en-US" sz="800" dirty="0" smtClean="0">
                <a:hlinkClick r:id="rId54" action="ppaction://hlinkfile"/>
              </a:rPr>
              <a:t>spring</a:t>
            </a:r>
            <a:r>
              <a:rPr lang="en-US" sz="800" dirty="0" smtClean="0"/>
              <a:t> - apply harmonic spring force to group of atoms </a:t>
            </a:r>
          </a:p>
          <a:p>
            <a:r>
              <a:rPr lang="en-US" sz="800" dirty="0" smtClean="0">
                <a:hlinkClick r:id="rId55" action="ppaction://hlinkfile"/>
              </a:rPr>
              <a:t>spring/</a:t>
            </a:r>
            <a:r>
              <a:rPr lang="en-US" sz="800" dirty="0" err="1" smtClean="0">
                <a:hlinkClick r:id="rId55" action="ppaction://hlinkfile"/>
              </a:rPr>
              <a:t>rg</a:t>
            </a:r>
            <a:r>
              <a:rPr lang="en-US" sz="800" dirty="0" smtClean="0"/>
              <a:t> - spring on radius of gyration of group of atoms </a:t>
            </a:r>
          </a:p>
          <a:p>
            <a:r>
              <a:rPr lang="en-US" sz="800" dirty="0" smtClean="0">
                <a:hlinkClick r:id="rId56" action="ppaction://hlinkfile"/>
              </a:rPr>
              <a:t>spring/self</a:t>
            </a:r>
            <a:r>
              <a:rPr lang="en-US" sz="800" dirty="0" smtClean="0"/>
              <a:t> - spring from each atom to its origin </a:t>
            </a:r>
          </a:p>
          <a:p>
            <a:r>
              <a:rPr lang="en-US" sz="800" dirty="0" err="1" smtClean="0">
                <a:hlinkClick r:id="rId57" action="ppaction://hlinkfile"/>
              </a:rPr>
              <a:t>srd</a:t>
            </a:r>
            <a:r>
              <a:rPr lang="en-US" sz="800" dirty="0" smtClean="0"/>
              <a:t> - stochastic rotation dynamics (SRD) </a:t>
            </a:r>
          </a:p>
          <a:p>
            <a:r>
              <a:rPr lang="en-US" sz="800" dirty="0" smtClean="0">
                <a:hlinkClick r:id="rId58" action="ppaction://hlinkfile"/>
              </a:rPr>
              <a:t>store/force</a:t>
            </a:r>
            <a:r>
              <a:rPr lang="en-US" sz="800" dirty="0" smtClean="0"/>
              <a:t> - store force on each atom </a:t>
            </a:r>
          </a:p>
          <a:p>
            <a:r>
              <a:rPr lang="en-US" sz="800" dirty="0" smtClean="0">
                <a:hlinkClick r:id="rId59" action="ppaction://hlinkfile"/>
              </a:rPr>
              <a:t>store/state</a:t>
            </a:r>
            <a:r>
              <a:rPr lang="en-US" sz="800" dirty="0" smtClean="0"/>
              <a:t> - store attributes for each atom </a:t>
            </a:r>
          </a:p>
          <a:p>
            <a:r>
              <a:rPr lang="en-US" sz="800" dirty="0" smtClean="0">
                <a:hlinkClick r:id="rId60" action="ppaction://hlinkfile"/>
              </a:rPr>
              <a:t>temp/</a:t>
            </a:r>
            <a:r>
              <a:rPr lang="en-US" sz="800" dirty="0" err="1" smtClean="0">
                <a:hlinkClick r:id="rId60" action="ppaction://hlinkfile"/>
              </a:rPr>
              <a:t>berendsen</a:t>
            </a:r>
            <a:r>
              <a:rPr lang="en-US" sz="800" dirty="0" smtClean="0"/>
              <a:t> - temperature control by </a:t>
            </a:r>
            <a:r>
              <a:rPr lang="en-US" sz="800" dirty="0" err="1" smtClean="0"/>
              <a:t>Berendsen</a:t>
            </a:r>
            <a:r>
              <a:rPr lang="en-US" sz="800" dirty="0" smtClean="0"/>
              <a:t> thermostat </a:t>
            </a:r>
          </a:p>
          <a:p>
            <a:r>
              <a:rPr lang="en-US" sz="800" dirty="0" smtClean="0">
                <a:hlinkClick r:id="rId61" action="ppaction://hlinkfile"/>
              </a:rPr>
              <a:t>temp/rescale</a:t>
            </a:r>
            <a:r>
              <a:rPr lang="en-US" sz="800" dirty="0" smtClean="0"/>
              <a:t> - temperature control by velocity rescaling </a:t>
            </a:r>
          </a:p>
          <a:p>
            <a:r>
              <a:rPr lang="en-US" sz="800" dirty="0" smtClean="0">
                <a:hlinkClick r:id="rId62" action="ppaction://hlinkfile"/>
              </a:rPr>
              <a:t>thermal/conductivity</a:t>
            </a:r>
            <a:r>
              <a:rPr lang="en-US" sz="800" dirty="0" smtClean="0"/>
              <a:t> - Muller-</a:t>
            </a:r>
            <a:r>
              <a:rPr lang="en-US" sz="800" dirty="0" err="1" smtClean="0"/>
              <a:t>Plathe</a:t>
            </a:r>
            <a:r>
              <a:rPr lang="en-US" sz="800" dirty="0" smtClean="0"/>
              <a:t> kinetic energy exchange for thermal conductivity calculation </a:t>
            </a:r>
          </a:p>
          <a:p>
            <a:r>
              <a:rPr lang="en-US" sz="800" dirty="0" err="1" smtClean="0">
                <a:hlinkClick r:id="rId63" action="ppaction://hlinkfile"/>
              </a:rPr>
              <a:t>tmd</a:t>
            </a:r>
            <a:r>
              <a:rPr lang="en-US" sz="800" dirty="0" smtClean="0"/>
              <a:t> - guide a group of atoms to a new configuration </a:t>
            </a:r>
          </a:p>
          <a:p>
            <a:r>
              <a:rPr lang="en-US" sz="800" dirty="0" err="1" smtClean="0">
                <a:hlinkClick r:id="rId64" action="ppaction://hlinkfile"/>
              </a:rPr>
              <a:t>ttm</a:t>
            </a:r>
            <a:r>
              <a:rPr lang="en-US" sz="800" dirty="0" smtClean="0"/>
              <a:t> - two-temperature model for electronic/atomic coupling </a:t>
            </a:r>
          </a:p>
          <a:p>
            <a:r>
              <a:rPr lang="en-US" sz="800" dirty="0" smtClean="0">
                <a:hlinkClick r:id="rId65" action="ppaction://hlinkfile"/>
              </a:rPr>
              <a:t>viscosity</a:t>
            </a:r>
            <a:r>
              <a:rPr lang="en-US" sz="800" dirty="0" smtClean="0"/>
              <a:t> - Muller-</a:t>
            </a:r>
            <a:r>
              <a:rPr lang="en-US" sz="800" dirty="0" err="1" smtClean="0"/>
              <a:t>Plathe</a:t>
            </a:r>
            <a:r>
              <a:rPr lang="en-US" sz="800" dirty="0" smtClean="0"/>
              <a:t> momentum exchange for viscosity calculation </a:t>
            </a:r>
          </a:p>
          <a:p>
            <a:r>
              <a:rPr lang="en-US" sz="800" dirty="0" smtClean="0">
                <a:hlinkClick r:id="rId66" action="ppaction://hlinkfile"/>
              </a:rPr>
              <a:t>viscous</a:t>
            </a:r>
            <a:r>
              <a:rPr lang="en-US" sz="800" dirty="0" smtClean="0"/>
              <a:t> - viscous damping for granular simulations </a:t>
            </a:r>
          </a:p>
          <a:p>
            <a:r>
              <a:rPr lang="en-US" sz="800" dirty="0" smtClean="0">
                <a:hlinkClick r:id="rId67" action="ppaction://hlinkfile"/>
              </a:rPr>
              <a:t>wall/colloid</a:t>
            </a:r>
            <a:r>
              <a:rPr lang="en-US" sz="800" dirty="0" smtClean="0"/>
              <a:t> - Lennard-Jones wall interacting with finite-size particles </a:t>
            </a:r>
          </a:p>
          <a:p>
            <a:r>
              <a:rPr lang="en-US" sz="800" dirty="0" smtClean="0">
                <a:hlinkClick r:id="rId68" action="ppaction://hlinkfile"/>
              </a:rPr>
              <a:t>wall/</a:t>
            </a:r>
            <a:r>
              <a:rPr lang="en-US" sz="800" dirty="0" err="1" smtClean="0">
                <a:hlinkClick r:id="rId68" action="ppaction://hlinkfile"/>
              </a:rPr>
              <a:t>gran</a:t>
            </a:r>
            <a:r>
              <a:rPr lang="en-US" sz="800" dirty="0" smtClean="0"/>
              <a:t> - frictional wall(s) for granular simulations </a:t>
            </a:r>
          </a:p>
          <a:p>
            <a:r>
              <a:rPr lang="en-US" sz="800" dirty="0" smtClean="0">
                <a:hlinkClick r:id="rId67" action="ppaction://hlinkfile"/>
              </a:rPr>
              <a:t>wall/harmonic</a:t>
            </a:r>
            <a:r>
              <a:rPr lang="en-US" sz="800" dirty="0" smtClean="0"/>
              <a:t> - harmonic spring wall </a:t>
            </a:r>
          </a:p>
          <a:p>
            <a:r>
              <a:rPr lang="en-US" sz="800" dirty="0" smtClean="0">
                <a:hlinkClick r:id="rId67" action="ppaction://hlinkfile"/>
              </a:rPr>
              <a:t>wall/lj126</a:t>
            </a:r>
            <a:r>
              <a:rPr lang="en-US" sz="800" dirty="0" smtClean="0"/>
              <a:t> - Lennard-Jones 12-6 wall </a:t>
            </a:r>
          </a:p>
          <a:p>
            <a:r>
              <a:rPr lang="en-US" sz="800" dirty="0" smtClean="0">
                <a:hlinkClick r:id="rId67" action="ppaction://hlinkfile"/>
              </a:rPr>
              <a:t>wall/lj93</a:t>
            </a:r>
            <a:r>
              <a:rPr lang="en-US" sz="800" dirty="0" smtClean="0"/>
              <a:t> - Lennard-Jones 9-3 wall </a:t>
            </a:r>
          </a:p>
          <a:p>
            <a:r>
              <a:rPr lang="en-US" sz="800" dirty="0" smtClean="0">
                <a:hlinkClick r:id="rId69" action="ppaction://hlinkfile"/>
              </a:rPr>
              <a:t>wall/reflect</a:t>
            </a:r>
            <a:r>
              <a:rPr lang="en-US" sz="800" dirty="0" smtClean="0"/>
              <a:t> - reflecting wall(s) </a:t>
            </a:r>
          </a:p>
          <a:p>
            <a:r>
              <a:rPr lang="en-US" sz="800" dirty="0" smtClean="0">
                <a:hlinkClick r:id="rId70" action="ppaction://hlinkfile"/>
              </a:rPr>
              <a:t>wall/region</a:t>
            </a:r>
            <a:r>
              <a:rPr lang="en-US" sz="800" dirty="0" smtClean="0"/>
              <a:t> - use region surface as wall </a:t>
            </a:r>
          </a:p>
          <a:p>
            <a:r>
              <a:rPr lang="en-US" sz="800" dirty="0" smtClean="0">
                <a:hlinkClick r:id="rId71" action="ppaction://hlinkfile"/>
              </a:rPr>
              <a:t>wall/</a:t>
            </a:r>
            <a:r>
              <a:rPr lang="en-US" sz="800" dirty="0" err="1" smtClean="0">
                <a:hlinkClick r:id="rId71" action="ppaction://hlinkfile"/>
              </a:rPr>
              <a:t>srd</a:t>
            </a:r>
            <a:r>
              <a:rPr lang="en-US" sz="800" dirty="0" smtClean="0"/>
              <a:t> - slip/no-slip wall for SRD particles</a:t>
            </a:r>
            <a:endParaRPr lang="en-US" sz="800" dirty="0"/>
          </a:p>
        </p:txBody>
      </p:sp>
      <p:pic>
        <p:nvPicPr>
          <p:cNvPr id="5" name="Picture 2" descr="C:\Program Files (x86)\Microsoft Office\MEDIA\CAGCAT10\j0252349.wmf"/>
          <p:cNvPicPr>
            <a:picLocks noChangeAspect="1" noChangeArrowheads="1"/>
          </p:cNvPicPr>
          <p:nvPr/>
        </p:nvPicPr>
        <p:blipFill>
          <a:blip r:embed="rId72" cstate="print"/>
          <a:srcRect/>
          <a:stretch>
            <a:fillRect/>
          </a:stretch>
        </p:blipFill>
        <p:spPr bwMode="auto">
          <a:xfrm>
            <a:off x="7317029" y="228600"/>
            <a:ext cx="1826971" cy="111099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219200"/>
          </a:xfrm>
        </p:spPr>
        <p:txBody>
          <a:bodyPr/>
          <a:lstStyle/>
          <a:p>
            <a:r>
              <a:rPr lang="en-US" dirty="0" smtClean="0"/>
              <a:t>compute command</a:t>
            </a:r>
            <a:endParaRPr lang="en-US" dirty="0"/>
          </a:p>
        </p:txBody>
      </p:sp>
      <p:sp>
        <p:nvSpPr>
          <p:cNvPr id="3" name="Content Placeholder 2"/>
          <p:cNvSpPr>
            <a:spLocks noGrp="1"/>
          </p:cNvSpPr>
          <p:nvPr>
            <p:ph idx="1"/>
          </p:nvPr>
        </p:nvSpPr>
        <p:spPr>
          <a:xfrm>
            <a:off x="685800" y="1524000"/>
            <a:ext cx="8153400" cy="5257800"/>
          </a:xfrm>
        </p:spPr>
        <p:txBody>
          <a:bodyPr/>
          <a:lstStyle/>
          <a:p>
            <a:pPr>
              <a:buNone/>
            </a:pPr>
            <a:r>
              <a:rPr lang="en-US" sz="2000" dirty="0" smtClean="0"/>
              <a:t>A “compute" is a diagnostic performed on a group of atoms, and used to extract quantitative information from a simulation while it is running.</a:t>
            </a:r>
          </a:p>
          <a:p>
            <a:pPr>
              <a:buNone/>
            </a:pPr>
            <a:endParaRPr lang="en-US" sz="1200" dirty="0" smtClean="0">
              <a:hlinkClick r:id="rId2"/>
            </a:endParaRPr>
          </a:p>
          <a:p>
            <a:pPr>
              <a:buNone/>
            </a:pPr>
            <a:r>
              <a:rPr lang="en-US" sz="1200" dirty="0" smtClean="0">
                <a:hlinkClick r:id="rId2"/>
              </a:rPr>
              <a:t>http://lammps.sandia.gov/doc/compute.html</a:t>
            </a:r>
            <a:endParaRPr lang="en-US" sz="1200" dirty="0" smtClean="0"/>
          </a:p>
          <a:p>
            <a:pPr>
              <a:buNone/>
            </a:pPr>
            <a:endParaRPr lang="en-US" sz="2000" dirty="0" smtClean="0"/>
          </a:p>
          <a:p>
            <a:pPr>
              <a:buNone/>
            </a:pPr>
            <a:r>
              <a:rPr lang="en-US" sz="1200" dirty="0" smtClean="0"/>
              <a:t>Quantities calculated by a compute are instantaneous values, meaning they are calculated from information about atoms on the current </a:t>
            </a:r>
            <a:r>
              <a:rPr lang="en-US" sz="1200" dirty="0" err="1" smtClean="0"/>
              <a:t>timestep</a:t>
            </a:r>
            <a:r>
              <a:rPr lang="en-US" sz="1200" dirty="0" smtClean="0"/>
              <a:t> or iteration, though a compute may internally store some information about a previous state of the system.</a:t>
            </a:r>
          </a:p>
          <a:p>
            <a:pPr>
              <a:buNone/>
            </a:pPr>
            <a:endParaRPr lang="en-US" sz="1200" dirty="0" smtClean="0"/>
          </a:p>
          <a:p>
            <a:pPr>
              <a:buNone/>
            </a:pPr>
            <a:r>
              <a:rPr lang="en-US" sz="1200" dirty="0" smtClean="0"/>
              <a:t>Computes calculate one of three styles of quantities: global, per-atom, or local.</a:t>
            </a:r>
          </a:p>
          <a:p>
            <a:pPr>
              <a:buNone/>
            </a:pPr>
            <a:endParaRPr lang="en-US" sz="1200" dirty="0" smtClean="0"/>
          </a:p>
          <a:p>
            <a:pPr>
              <a:buNone/>
            </a:pPr>
            <a:r>
              <a:rPr lang="en-US" sz="1200" dirty="0" smtClean="0"/>
              <a:t>Syntax:  compute ID group-ID style </a:t>
            </a:r>
            <a:r>
              <a:rPr lang="en-US" sz="1200" dirty="0" err="1" smtClean="0"/>
              <a:t>args</a:t>
            </a:r>
            <a:endParaRPr lang="en-US" sz="1200" dirty="0" smtClean="0"/>
          </a:p>
          <a:p>
            <a:r>
              <a:rPr lang="en-US" sz="1200" dirty="0" smtClean="0"/>
              <a:t>ID = user-assigned name for the computation </a:t>
            </a:r>
          </a:p>
          <a:p>
            <a:r>
              <a:rPr lang="en-US" sz="1200" dirty="0" smtClean="0"/>
              <a:t>group-ID = ID of the group of atoms to perform the computation on </a:t>
            </a:r>
          </a:p>
          <a:p>
            <a:r>
              <a:rPr lang="en-US" sz="1200" dirty="0" smtClean="0"/>
              <a:t>style = one of a list of possible style names (see below) </a:t>
            </a:r>
          </a:p>
          <a:p>
            <a:r>
              <a:rPr lang="en-US" sz="1200" dirty="0" err="1" smtClean="0"/>
              <a:t>args</a:t>
            </a:r>
            <a:r>
              <a:rPr lang="en-US" sz="1200" dirty="0" smtClean="0"/>
              <a:t> = arguments used by a particular style </a:t>
            </a:r>
          </a:p>
          <a:p>
            <a:pPr>
              <a:buNone/>
            </a:pPr>
            <a:endParaRPr lang="en-US" sz="1200" dirty="0" smtClean="0"/>
          </a:p>
          <a:p>
            <a:pPr>
              <a:buNone/>
            </a:pPr>
            <a:r>
              <a:rPr lang="en-US" sz="1200" dirty="0" smtClean="0"/>
              <a:t>Examples: </a:t>
            </a:r>
          </a:p>
          <a:p>
            <a:r>
              <a:rPr lang="en-US" sz="1200" dirty="0" smtClean="0"/>
              <a:t>compute 1 all temp </a:t>
            </a:r>
          </a:p>
          <a:p>
            <a:r>
              <a:rPr lang="en-US" sz="1200" dirty="0" smtClean="0"/>
              <a:t>compute </a:t>
            </a:r>
            <a:r>
              <a:rPr lang="en-US" sz="1200" dirty="0" err="1" smtClean="0"/>
              <a:t>newtemp</a:t>
            </a:r>
            <a:r>
              <a:rPr lang="en-US" sz="1200" dirty="0" smtClean="0"/>
              <a:t> flow temp/partial 1 1 0 </a:t>
            </a:r>
          </a:p>
          <a:p>
            <a:r>
              <a:rPr lang="en-US" sz="1200" dirty="0" smtClean="0"/>
              <a:t>compute 3 all </a:t>
            </a:r>
            <a:r>
              <a:rPr lang="en-US" sz="1200" dirty="0" err="1" smtClean="0"/>
              <a:t>ke</a:t>
            </a:r>
            <a:r>
              <a:rPr lang="en-US" sz="1200" dirty="0" smtClean="0"/>
              <a:t>/atom </a:t>
            </a:r>
            <a:endParaRPr lang="en-US" sz="2000" dirty="0"/>
          </a:p>
        </p:txBody>
      </p:sp>
      <p:pic>
        <p:nvPicPr>
          <p:cNvPr id="392194" name="Picture 2" descr="C:\Users\pscrozi\AppData\Local\Microsoft\Windows\Temporary Internet Files\Content.IE5\FZZ1XSF4\MC900094663[1].wmf"/>
          <p:cNvPicPr>
            <a:picLocks noChangeAspect="1" noChangeArrowheads="1"/>
          </p:cNvPicPr>
          <p:nvPr/>
        </p:nvPicPr>
        <p:blipFill>
          <a:blip r:embed="rId3" cstate="print"/>
          <a:srcRect/>
          <a:stretch>
            <a:fillRect/>
          </a:stretch>
        </p:blipFill>
        <p:spPr bwMode="auto">
          <a:xfrm>
            <a:off x="7543800" y="228600"/>
            <a:ext cx="1031236" cy="990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“computes” in LAMMPS</a:t>
            </a:r>
            <a:endParaRPr lang="en-US" dirty="0"/>
          </a:p>
        </p:txBody>
      </p:sp>
      <p:sp>
        <p:nvSpPr>
          <p:cNvPr id="3" name="Content Placeholder 2"/>
          <p:cNvSpPr>
            <a:spLocks noGrp="1"/>
          </p:cNvSpPr>
          <p:nvPr>
            <p:ph idx="1"/>
          </p:nvPr>
        </p:nvSpPr>
        <p:spPr>
          <a:xfrm>
            <a:off x="228600" y="1600200"/>
            <a:ext cx="4267200" cy="4953000"/>
          </a:xfrm>
        </p:spPr>
        <p:txBody>
          <a:bodyPr/>
          <a:lstStyle/>
          <a:p>
            <a:pPr>
              <a:buNone/>
            </a:pPr>
            <a:r>
              <a:rPr lang="en-US" sz="1200" b="0" dirty="0" smtClean="0">
                <a:latin typeface="Times New Roman" pitchFamily="18" charset="0"/>
                <a:cs typeface="Times New Roman" pitchFamily="18" charset="0"/>
                <a:hlinkClick r:id="rId2" action="ppaction://hlinkfile"/>
              </a:rPr>
              <a:t>angle/local</a:t>
            </a:r>
            <a:r>
              <a:rPr lang="en-US" sz="1200" b="0" dirty="0" smtClean="0">
                <a:latin typeface="Times New Roman" pitchFamily="18" charset="0"/>
                <a:cs typeface="Times New Roman" pitchFamily="18" charset="0"/>
              </a:rPr>
              <a:t> - theta and energy of each angle </a:t>
            </a:r>
          </a:p>
          <a:p>
            <a:pPr>
              <a:buNone/>
            </a:pPr>
            <a:r>
              <a:rPr lang="en-US" sz="1200" b="0" dirty="0" smtClean="0">
                <a:latin typeface="Times New Roman" pitchFamily="18" charset="0"/>
                <a:cs typeface="Times New Roman" pitchFamily="18" charset="0"/>
                <a:hlinkClick r:id="rId3" action="ppaction://hlinkfile"/>
              </a:rPr>
              <a:t>atom/molecule</a:t>
            </a:r>
            <a:r>
              <a:rPr lang="en-US" sz="1200" b="0" dirty="0" smtClean="0">
                <a:latin typeface="Times New Roman" pitchFamily="18" charset="0"/>
                <a:cs typeface="Times New Roman" pitchFamily="18" charset="0"/>
              </a:rPr>
              <a:t> - sum per-atom properties for each molecule </a:t>
            </a:r>
          </a:p>
          <a:p>
            <a:pPr>
              <a:buNone/>
            </a:pPr>
            <a:r>
              <a:rPr lang="en-US" sz="1200" b="0" dirty="0" smtClean="0">
                <a:latin typeface="Times New Roman" pitchFamily="18" charset="0"/>
                <a:cs typeface="Times New Roman" pitchFamily="18" charset="0"/>
                <a:hlinkClick r:id="rId2" action="ppaction://hlinkfile"/>
              </a:rPr>
              <a:t>bond/local</a:t>
            </a:r>
            <a:r>
              <a:rPr lang="en-US" sz="1200" b="0" dirty="0" smtClean="0">
                <a:latin typeface="Times New Roman" pitchFamily="18" charset="0"/>
                <a:cs typeface="Times New Roman" pitchFamily="18" charset="0"/>
              </a:rPr>
              <a:t> - distance and energy of each bond </a:t>
            </a:r>
          </a:p>
          <a:p>
            <a:pPr>
              <a:buNone/>
            </a:pPr>
            <a:r>
              <a:rPr lang="en-US" sz="1200" b="0" dirty="0" err="1" smtClean="0">
                <a:latin typeface="Times New Roman" pitchFamily="18" charset="0"/>
                <a:cs typeface="Times New Roman" pitchFamily="18" charset="0"/>
                <a:hlinkClick r:id="rId4" action="ppaction://hlinkfile"/>
              </a:rPr>
              <a:t>centro</a:t>
            </a:r>
            <a:r>
              <a:rPr lang="en-US" sz="1200" b="0" dirty="0" smtClean="0">
                <a:latin typeface="Times New Roman" pitchFamily="18" charset="0"/>
                <a:cs typeface="Times New Roman" pitchFamily="18" charset="0"/>
                <a:hlinkClick r:id="rId4" action="ppaction://hlinkfile"/>
              </a:rPr>
              <a:t>/atom</a:t>
            </a:r>
            <a:r>
              <a:rPr lang="en-US" sz="1200" b="0" dirty="0" smtClean="0">
                <a:latin typeface="Times New Roman" pitchFamily="18" charset="0"/>
                <a:cs typeface="Times New Roman" pitchFamily="18" charset="0"/>
              </a:rPr>
              <a:t> - </a:t>
            </a:r>
            <a:r>
              <a:rPr lang="en-US" sz="1200" b="0" dirty="0" err="1" smtClean="0">
                <a:latin typeface="Times New Roman" pitchFamily="18" charset="0"/>
                <a:cs typeface="Times New Roman" pitchFamily="18" charset="0"/>
              </a:rPr>
              <a:t>centro</a:t>
            </a:r>
            <a:r>
              <a:rPr lang="en-US" sz="1200" b="0" dirty="0" smtClean="0">
                <a:latin typeface="Times New Roman" pitchFamily="18" charset="0"/>
                <a:cs typeface="Times New Roman" pitchFamily="18" charset="0"/>
              </a:rPr>
              <a:t>-symmetry parameter for each atom </a:t>
            </a:r>
          </a:p>
          <a:p>
            <a:pPr>
              <a:buNone/>
            </a:pPr>
            <a:r>
              <a:rPr lang="en-US" sz="1200" b="0" dirty="0" smtClean="0">
                <a:latin typeface="Times New Roman" pitchFamily="18" charset="0"/>
                <a:cs typeface="Times New Roman" pitchFamily="18" charset="0"/>
                <a:hlinkClick r:id="rId5" action="ppaction://hlinkfile"/>
              </a:rPr>
              <a:t>cluster/atom</a:t>
            </a:r>
            <a:r>
              <a:rPr lang="en-US" sz="1200" b="0" dirty="0" smtClean="0">
                <a:latin typeface="Times New Roman" pitchFamily="18" charset="0"/>
                <a:cs typeface="Times New Roman" pitchFamily="18" charset="0"/>
              </a:rPr>
              <a:t> - cluster ID for each atom </a:t>
            </a:r>
          </a:p>
          <a:p>
            <a:pPr>
              <a:buNone/>
            </a:pPr>
            <a:r>
              <a:rPr lang="en-US" sz="1200" b="0" dirty="0" err="1" smtClean="0">
                <a:latin typeface="Times New Roman" pitchFamily="18" charset="0"/>
                <a:cs typeface="Times New Roman" pitchFamily="18" charset="0"/>
                <a:hlinkClick r:id="rId6" action="ppaction://hlinkfile"/>
              </a:rPr>
              <a:t>cna</a:t>
            </a:r>
            <a:r>
              <a:rPr lang="en-US" sz="1200" b="0" dirty="0" smtClean="0">
                <a:latin typeface="Times New Roman" pitchFamily="18" charset="0"/>
                <a:cs typeface="Times New Roman" pitchFamily="18" charset="0"/>
                <a:hlinkClick r:id="rId6" action="ppaction://hlinkfile"/>
              </a:rPr>
              <a:t>/atom</a:t>
            </a:r>
            <a:r>
              <a:rPr lang="en-US" sz="1200" b="0" dirty="0" smtClean="0">
                <a:latin typeface="Times New Roman" pitchFamily="18" charset="0"/>
                <a:cs typeface="Times New Roman" pitchFamily="18" charset="0"/>
              </a:rPr>
              <a:t> - common neighbor analysis (CNA) for each atom </a:t>
            </a:r>
          </a:p>
          <a:p>
            <a:pPr>
              <a:buNone/>
            </a:pPr>
            <a:r>
              <a:rPr lang="en-US" sz="1200" b="0" dirty="0" smtClean="0">
                <a:latin typeface="Times New Roman" pitchFamily="18" charset="0"/>
                <a:cs typeface="Times New Roman" pitchFamily="18" charset="0"/>
                <a:hlinkClick r:id="rId7" action="ppaction://hlinkfile"/>
              </a:rPr>
              <a:t>com</a:t>
            </a:r>
            <a:r>
              <a:rPr lang="en-US" sz="1200" b="0" dirty="0" smtClean="0">
                <a:latin typeface="Times New Roman" pitchFamily="18" charset="0"/>
                <a:cs typeface="Times New Roman" pitchFamily="18" charset="0"/>
              </a:rPr>
              <a:t> - center-of-mass of group of atoms </a:t>
            </a:r>
          </a:p>
          <a:p>
            <a:pPr>
              <a:buNone/>
            </a:pPr>
            <a:r>
              <a:rPr lang="en-US" sz="1200" b="0" dirty="0" smtClean="0">
                <a:latin typeface="Times New Roman" pitchFamily="18" charset="0"/>
                <a:cs typeface="Times New Roman" pitchFamily="18" charset="0"/>
                <a:hlinkClick r:id="rId8" action="ppaction://hlinkfile"/>
              </a:rPr>
              <a:t>com/molecule</a:t>
            </a:r>
            <a:r>
              <a:rPr lang="en-US" sz="1200" b="0" dirty="0" smtClean="0">
                <a:latin typeface="Times New Roman" pitchFamily="18" charset="0"/>
                <a:cs typeface="Times New Roman" pitchFamily="18" charset="0"/>
              </a:rPr>
              <a:t> - center-of-mass for each molecule </a:t>
            </a:r>
          </a:p>
          <a:p>
            <a:pPr>
              <a:buNone/>
            </a:pPr>
            <a:r>
              <a:rPr lang="en-US" sz="1200" b="0" dirty="0" err="1" smtClean="0">
                <a:latin typeface="Times New Roman" pitchFamily="18" charset="0"/>
                <a:cs typeface="Times New Roman" pitchFamily="18" charset="0"/>
                <a:hlinkClick r:id="rId9" action="ppaction://hlinkfile"/>
              </a:rPr>
              <a:t>coord</a:t>
            </a:r>
            <a:r>
              <a:rPr lang="en-US" sz="1200" b="0" dirty="0" smtClean="0">
                <a:latin typeface="Times New Roman" pitchFamily="18" charset="0"/>
                <a:cs typeface="Times New Roman" pitchFamily="18" charset="0"/>
                <a:hlinkClick r:id="rId9" action="ppaction://hlinkfile"/>
              </a:rPr>
              <a:t>/atom</a:t>
            </a:r>
            <a:r>
              <a:rPr lang="en-US" sz="1200" b="0" dirty="0" smtClean="0">
                <a:latin typeface="Times New Roman" pitchFamily="18" charset="0"/>
                <a:cs typeface="Times New Roman" pitchFamily="18" charset="0"/>
              </a:rPr>
              <a:t> - coordination number for each atom </a:t>
            </a:r>
          </a:p>
          <a:p>
            <a:pPr>
              <a:buNone/>
            </a:pPr>
            <a:r>
              <a:rPr lang="en-US" sz="1200" b="0" dirty="0" smtClean="0">
                <a:latin typeface="Times New Roman" pitchFamily="18" charset="0"/>
                <a:cs typeface="Times New Roman" pitchFamily="18" charset="0"/>
                <a:hlinkClick r:id="rId10" action="ppaction://hlinkfile"/>
              </a:rPr>
              <a:t>damage/atom</a:t>
            </a:r>
            <a:r>
              <a:rPr lang="en-US" sz="1200" b="0" dirty="0" smtClean="0">
                <a:latin typeface="Times New Roman" pitchFamily="18" charset="0"/>
                <a:cs typeface="Times New Roman" pitchFamily="18" charset="0"/>
              </a:rPr>
              <a:t> - </a:t>
            </a:r>
            <a:r>
              <a:rPr lang="en-US" sz="1200" b="0" dirty="0" err="1" smtClean="0">
                <a:latin typeface="Times New Roman" pitchFamily="18" charset="0"/>
                <a:cs typeface="Times New Roman" pitchFamily="18" charset="0"/>
              </a:rPr>
              <a:t>Peridynamic</a:t>
            </a:r>
            <a:r>
              <a:rPr lang="en-US" sz="1200" b="0" dirty="0" smtClean="0">
                <a:latin typeface="Times New Roman" pitchFamily="18" charset="0"/>
                <a:cs typeface="Times New Roman" pitchFamily="18" charset="0"/>
              </a:rPr>
              <a:t> damage for each atom </a:t>
            </a:r>
          </a:p>
          <a:p>
            <a:pPr>
              <a:buNone/>
            </a:pPr>
            <a:r>
              <a:rPr lang="en-US" sz="1200" b="0" dirty="0" smtClean="0">
                <a:latin typeface="Times New Roman" pitchFamily="18" charset="0"/>
                <a:cs typeface="Times New Roman" pitchFamily="18" charset="0"/>
                <a:hlinkClick r:id="rId11" action="ppaction://hlinkfile"/>
              </a:rPr>
              <a:t>dihedral/local</a:t>
            </a:r>
            <a:r>
              <a:rPr lang="en-US" sz="1200" b="0" dirty="0" smtClean="0">
                <a:latin typeface="Times New Roman" pitchFamily="18" charset="0"/>
                <a:cs typeface="Times New Roman" pitchFamily="18" charset="0"/>
              </a:rPr>
              <a:t> - angle of each dihedral </a:t>
            </a:r>
          </a:p>
          <a:p>
            <a:pPr>
              <a:buNone/>
            </a:pPr>
            <a:r>
              <a:rPr lang="en-US" sz="1200" b="0" dirty="0" smtClean="0">
                <a:latin typeface="Times New Roman" pitchFamily="18" charset="0"/>
                <a:cs typeface="Times New Roman" pitchFamily="18" charset="0"/>
                <a:hlinkClick r:id="rId12" action="ppaction://hlinkfile"/>
              </a:rPr>
              <a:t>displace/atom</a:t>
            </a:r>
            <a:r>
              <a:rPr lang="en-US" sz="1200" b="0" dirty="0" smtClean="0">
                <a:latin typeface="Times New Roman" pitchFamily="18" charset="0"/>
                <a:cs typeface="Times New Roman" pitchFamily="18" charset="0"/>
              </a:rPr>
              <a:t> - displacement of each atom </a:t>
            </a:r>
          </a:p>
          <a:p>
            <a:pPr>
              <a:buNone/>
            </a:pPr>
            <a:r>
              <a:rPr lang="en-US" sz="1200" b="0" dirty="0" err="1" smtClean="0">
                <a:latin typeface="Times New Roman" pitchFamily="18" charset="0"/>
                <a:cs typeface="Times New Roman" pitchFamily="18" charset="0"/>
                <a:hlinkClick r:id="rId13" action="ppaction://hlinkfile"/>
              </a:rPr>
              <a:t>erotate</a:t>
            </a:r>
            <a:r>
              <a:rPr lang="en-US" sz="1200" b="0" dirty="0" smtClean="0">
                <a:latin typeface="Times New Roman" pitchFamily="18" charset="0"/>
                <a:cs typeface="Times New Roman" pitchFamily="18" charset="0"/>
                <a:hlinkClick r:id="rId13" action="ppaction://hlinkfile"/>
              </a:rPr>
              <a:t>/</a:t>
            </a:r>
            <a:r>
              <a:rPr lang="en-US" sz="1200" b="0" dirty="0" err="1" smtClean="0">
                <a:latin typeface="Times New Roman" pitchFamily="18" charset="0"/>
                <a:cs typeface="Times New Roman" pitchFamily="18" charset="0"/>
                <a:hlinkClick r:id="rId13" action="ppaction://hlinkfile"/>
              </a:rPr>
              <a:t>asphere</a:t>
            </a:r>
            <a:r>
              <a:rPr lang="en-US" sz="1200" b="0" dirty="0" smtClean="0">
                <a:latin typeface="Times New Roman" pitchFamily="18" charset="0"/>
                <a:cs typeface="Times New Roman" pitchFamily="18" charset="0"/>
              </a:rPr>
              <a:t> - rotational energy of </a:t>
            </a:r>
            <a:r>
              <a:rPr lang="en-US" sz="1200" b="0" dirty="0" err="1" smtClean="0">
                <a:latin typeface="Times New Roman" pitchFamily="18" charset="0"/>
                <a:cs typeface="Times New Roman" pitchFamily="18" charset="0"/>
              </a:rPr>
              <a:t>aspherical</a:t>
            </a:r>
            <a:r>
              <a:rPr lang="en-US" sz="1200" b="0" dirty="0" smtClean="0">
                <a:latin typeface="Times New Roman" pitchFamily="18" charset="0"/>
                <a:cs typeface="Times New Roman" pitchFamily="18" charset="0"/>
              </a:rPr>
              <a:t> particles </a:t>
            </a:r>
          </a:p>
          <a:p>
            <a:pPr>
              <a:buNone/>
            </a:pPr>
            <a:r>
              <a:rPr lang="en-US" sz="1200" b="0" dirty="0" err="1" smtClean="0">
                <a:latin typeface="Times New Roman" pitchFamily="18" charset="0"/>
                <a:cs typeface="Times New Roman" pitchFamily="18" charset="0"/>
                <a:hlinkClick r:id="rId14" action="ppaction://hlinkfile"/>
              </a:rPr>
              <a:t>erotate</a:t>
            </a:r>
            <a:r>
              <a:rPr lang="en-US" sz="1200" b="0" dirty="0" smtClean="0">
                <a:latin typeface="Times New Roman" pitchFamily="18" charset="0"/>
                <a:cs typeface="Times New Roman" pitchFamily="18" charset="0"/>
                <a:hlinkClick r:id="rId14" action="ppaction://hlinkfile"/>
              </a:rPr>
              <a:t>/sphere</a:t>
            </a:r>
            <a:r>
              <a:rPr lang="en-US" sz="1200" b="0" dirty="0" smtClean="0">
                <a:latin typeface="Times New Roman" pitchFamily="18" charset="0"/>
                <a:cs typeface="Times New Roman" pitchFamily="18" charset="0"/>
              </a:rPr>
              <a:t> - rotational energy of spherical particles </a:t>
            </a:r>
          </a:p>
          <a:p>
            <a:pPr>
              <a:buNone/>
            </a:pPr>
            <a:r>
              <a:rPr lang="en-US" sz="1200" b="0" dirty="0" smtClean="0">
                <a:latin typeface="Times New Roman" pitchFamily="18" charset="0"/>
                <a:cs typeface="Times New Roman" pitchFamily="18" charset="0"/>
                <a:hlinkClick r:id="rId15" action="ppaction://hlinkfile"/>
              </a:rPr>
              <a:t>event/displace</a:t>
            </a:r>
            <a:r>
              <a:rPr lang="en-US" sz="1200" b="0" dirty="0" smtClean="0">
                <a:latin typeface="Times New Roman" pitchFamily="18" charset="0"/>
                <a:cs typeface="Times New Roman" pitchFamily="18" charset="0"/>
              </a:rPr>
              <a:t> - detect event on atom displacement </a:t>
            </a:r>
          </a:p>
          <a:p>
            <a:pPr>
              <a:buNone/>
            </a:pPr>
            <a:r>
              <a:rPr lang="en-US" sz="1200" b="0" dirty="0" smtClean="0">
                <a:latin typeface="Times New Roman" pitchFamily="18" charset="0"/>
                <a:cs typeface="Times New Roman" pitchFamily="18" charset="0"/>
                <a:hlinkClick r:id="rId16" action="ppaction://hlinkfile"/>
              </a:rPr>
              <a:t>group/group</a:t>
            </a:r>
            <a:r>
              <a:rPr lang="en-US" sz="1200" b="0" dirty="0" smtClean="0">
                <a:latin typeface="Times New Roman" pitchFamily="18" charset="0"/>
                <a:cs typeface="Times New Roman" pitchFamily="18" charset="0"/>
              </a:rPr>
              <a:t> - energy/force between two groups of atoms </a:t>
            </a:r>
          </a:p>
          <a:p>
            <a:pPr>
              <a:buNone/>
            </a:pPr>
            <a:r>
              <a:rPr lang="en-US" sz="1200" b="0" dirty="0" smtClean="0">
                <a:latin typeface="Times New Roman" pitchFamily="18" charset="0"/>
                <a:cs typeface="Times New Roman" pitchFamily="18" charset="0"/>
                <a:hlinkClick r:id="rId17" action="ppaction://hlinkfile"/>
              </a:rPr>
              <a:t>gyration</a:t>
            </a:r>
            <a:r>
              <a:rPr lang="en-US" sz="1200" b="0" dirty="0" smtClean="0">
                <a:latin typeface="Times New Roman" pitchFamily="18" charset="0"/>
                <a:cs typeface="Times New Roman" pitchFamily="18" charset="0"/>
              </a:rPr>
              <a:t> - radius of gyration of group of atoms </a:t>
            </a:r>
          </a:p>
          <a:p>
            <a:pPr>
              <a:buNone/>
            </a:pPr>
            <a:r>
              <a:rPr lang="en-US" sz="1200" b="0" dirty="0" smtClean="0">
                <a:latin typeface="Times New Roman" pitchFamily="18" charset="0"/>
                <a:cs typeface="Times New Roman" pitchFamily="18" charset="0"/>
                <a:hlinkClick r:id="rId18" action="ppaction://hlinkfile"/>
              </a:rPr>
              <a:t>gyration/molecule</a:t>
            </a:r>
            <a:r>
              <a:rPr lang="en-US" sz="1200" b="0" dirty="0" smtClean="0">
                <a:latin typeface="Times New Roman" pitchFamily="18" charset="0"/>
                <a:cs typeface="Times New Roman" pitchFamily="18" charset="0"/>
              </a:rPr>
              <a:t> - radius of gyration for each molecule </a:t>
            </a:r>
          </a:p>
          <a:p>
            <a:pPr>
              <a:buNone/>
            </a:pPr>
            <a:r>
              <a:rPr lang="en-US" sz="1200" b="0" dirty="0" smtClean="0">
                <a:latin typeface="Times New Roman" pitchFamily="18" charset="0"/>
                <a:cs typeface="Times New Roman" pitchFamily="18" charset="0"/>
                <a:hlinkClick r:id="rId19" action="ppaction://hlinkfile"/>
              </a:rPr>
              <a:t>heat/flux</a:t>
            </a:r>
            <a:r>
              <a:rPr lang="en-US" sz="1200" b="0" dirty="0" smtClean="0">
                <a:latin typeface="Times New Roman" pitchFamily="18" charset="0"/>
                <a:cs typeface="Times New Roman" pitchFamily="18" charset="0"/>
              </a:rPr>
              <a:t> - heat flux through a group of atoms </a:t>
            </a:r>
          </a:p>
          <a:p>
            <a:pPr>
              <a:buNone/>
            </a:pPr>
            <a:r>
              <a:rPr lang="en-US" sz="1200" b="0" dirty="0" smtClean="0">
                <a:latin typeface="Times New Roman" pitchFamily="18" charset="0"/>
                <a:cs typeface="Times New Roman" pitchFamily="18" charset="0"/>
                <a:hlinkClick r:id="rId20" action="ppaction://hlinkfile"/>
              </a:rPr>
              <a:t>improper/local</a:t>
            </a:r>
            <a:r>
              <a:rPr lang="en-US" sz="1200" b="0" dirty="0" smtClean="0">
                <a:latin typeface="Times New Roman" pitchFamily="18" charset="0"/>
                <a:cs typeface="Times New Roman" pitchFamily="18" charset="0"/>
              </a:rPr>
              <a:t> - angle of each improper </a:t>
            </a:r>
          </a:p>
          <a:p>
            <a:pPr>
              <a:buNone/>
            </a:pPr>
            <a:r>
              <a:rPr lang="en-US" sz="1200" b="0" dirty="0" err="1" smtClean="0">
                <a:latin typeface="Times New Roman" pitchFamily="18" charset="0"/>
                <a:cs typeface="Times New Roman" pitchFamily="18" charset="0"/>
                <a:hlinkClick r:id="rId21" action="ppaction://hlinkfile"/>
              </a:rPr>
              <a:t>ke</a:t>
            </a:r>
            <a:r>
              <a:rPr lang="en-US" sz="1200" b="0" dirty="0" smtClean="0">
                <a:latin typeface="Times New Roman" pitchFamily="18" charset="0"/>
                <a:cs typeface="Times New Roman" pitchFamily="18" charset="0"/>
              </a:rPr>
              <a:t> - translational kinetic energy </a:t>
            </a:r>
          </a:p>
          <a:p>
            <a:pPr>
              <a:buNone/>
            </a:pPr>
            <a:r>
              <a:rPr lang="en-US" sz="1200" b="0" dirty="0" err="1" smtClean="0">
                <a:latin typeface="Times New Roman" pitchFamily="18" charset="0"/>
                <a:cs typeface="Times New Roman" pitchFamily="18" charset="0"/>
                <a:hlinkClick r:id="rId22" action="ppaction://hlinkfile"/>
              </a:rPr>
              <a:t>ke</a:t>
            </a:r>
            <a:r>
              <a:rPr lang="en-US" sz="1200" b="0" dirty="0" smtClean="0">
                <a:latin typeface="Times New Roman" pitchFamily="18" charset="0"/>
                <a:cs typeface="Times New Roman" pitchFamily="18" charset="0"/>
                <a:hlinkClick r:id="rId22" action="ppaction://hlinkfile"/>
              </a:rPr>
              <a:t>/atom</a:t>
            </a:r>
            <a:r>
              <a:rPr lang="en-US" sz="1200" b="0" dirty="0" smtClean="0">
                <a:latin typeface="Times New Roman" pitchFamily="18" charset="0"/>
                <a:cs typeface="Times New Roman" pitchFamily="18" charset="0"/>
              </a:rPr>
              <a:t> - kinetic energy for each atom </a:t>
            </a:r>
          </a:p>
          <a:p>
            <a:pPr>
              <a:buNone/>
            </a:pPr>
            <a:endParaRPr lang="en-US" sz="1200" b="0" dirty="0" smtClean="0">
              <a:latin typeface="Times New Roman" pitchFamily="18" charset="0"/>
              <a:cs typeface="Times New Roman" pitchFamily="18" charset="0"/>
            </a:endParaRPr>
          </a:p>
          <a:p>
            <a:pPr>
              <a:buNone/>
            </a:pPr>
            <a:endParaRPr lang="en-US" sz="800" b="0" dirty="0" smtClean="0">
              <a:latin typeface="Times New Roman" pitchFamily="18" charset="0"/>
              <a:cs typeface="Times New Roman" pitchFamily="18" charset="0"/>
            </a:endParaRPr>
          </a:p>
          <a:p>
            <a:pPr>
              <a:buNone/>
            </a:pPr>
            <a:endParaRPr lang="en-US" sz="800" b="0" dirty="0" smtClean="0">
              <a:latin typeface="Times New Roman" pitchFamily="18" charset="0"/>
              <a:cs typeface="Times New Roman" pitchFamily="18" charset="0"/>
            </a:endParaRPr>
          </a:p>
          <a:p>
            <a:endParaRPr lang="en-US" sz="800" b="0" dirty="0" smtClean="0">
              <a:latin typeface="Times New Roman" pitchFamily="18" charset="0"/>
              <a:cs typeface="Times New Roman" pitchFamily="18" charset="0"/>
            </a:endParaRPr>
          </a:p>
          <a:p>
            <a:endParaRPr lang="en-US" sz="800" b="0" dirty="0" smtClean="0">
              <a:latin typeface="Times New Roman" pitchFamily="18" charset="0"/>
              <a:cs typeface="Times New Roman" pitchFamily="18" charset="0"/>
            </a:endParaRPr>
          </a:p>
          <a:p>
            <a:endParaRPr lang="en-US" b="0" dirty="0">
              <a:latin typeface="Times New Roman" pitchFamily="18" charset="0"/>
              <a:cs typeface="Times New Roman" pitchFamily="18" charset="0"/>
            </a:endParaRPr>
          </a:p>
        </p:txBody>
      </p:sp>
      <p:sp>
        <p:nvSpPr>
          <p:cNvPr id="4" name="TextBox 3"/>
          <p:cNvSpPr txBox="1"/>
          <p:nvPr/>
        </p:nvSpPr>
        <p:spPr>
          <a:xfrm>
            <a:off x="4343400" y="1524000"/>
            <a:ext cx="4560864" cy="4708981"/>
          </a:xfrm>
          <a:prstGeom prst="rect">
            <a:avLst/>
          </a:prstGeom>
          <a:noFill/>
        </p:spPr>
        <p:txBody>
          <a:bodyPr wrap="square" rtlCol="0">
            <a:spAutoFit/>
          </a:bodyPr>
          <a:lstStyle/>
          <a:p>
            <a:r>
              <a:rPr lang="en-US" sz="1200" dirty="0" err="1" smtClean="0">
                <a:hlinkClick r:id="rId23" action="ppaction://hlinkfile"/>
              </a:rPr>
              <a:t>msd</a:t>
            </a:r>
            <a:r>
              <a:rPr lang="en-US" sz="1200" dirty="0" smtClean="0"/>
              <a:t> - mean-squared displacement of group of atoms </a:t>
            </a:r>
          </a:p>
          <a:p>
            <a:r>
              <a:rPr lang="en-US" sz="1200" dirty="0" err="1" smtClean="0">
                <a:hlinkClick r:id="rId24" action="ppaction://hlinkfile"/>
              </a:rPr>
              <a:t>msd</a:t>
            </a:r>
            <a:r>
              <a:rPr lang="en-US" sz="1200" dirty="0" smtClean="0">
                <a:hlinkClick r:id="rId24" action="ppaction://hlinkfile"/>
              </a:rPr>
              <a:t>/molecule</a:t>
            </a:r>
            <a:r>
              <a:rPr lang="en-US" sz="1200" dirty="0" smtClean="0"/>
              <a:t> - mean-squared displacement for each molecule </a:t>
            </a:r>
          </a:p>
          <a:p>
            <a:r>
              <a:rPr lang="en-US" sz="1200" dirty="0" smtClean="0">
                <a:hlinkClick r:id="rId25" action="ppaction://hlinkfile"/>
              </a:rPr>
              <a:t>pair</a:t>
            </a:r>
            <a:r>
              <a:rPr lang="en-US" sz="1200" dirty="0" smtClean="0"/>
              <a:t> - values computed by a pair style </a:t>
            </a:r>
          </a:p>
          <a:p>
            <a:r>
              <a:rPr lang="en-US" sz="1200" dirty="0" smtClean="0">
                <a:hlinkClick r:id="rId26" action="ppaction://hlinkfile"/>
              </a:rPr>
              <a:t>pair/local</a:t>
            </a:r>
            <a:r>
              <a:rPr lang="en-US" sz="1200" dirty="0" smtClean="0"/>
              <a:t> - distance/energy/force of each </a:t>
            </a:r>
            <a:r>
              <a:rPr lang="en-US" sz="1200" dirty="0" err="1" smtClean="0"/>
              <a:t>pairwise</a:t>
            </a:r>
            <a:r>
              <a:rPr lang="en-US" sz="1200" dirty="0" smtClean="0"/>
              <a:t> interaction </a:t>
            </a:r>
          </a:p>
          <a:p>
            <a:r>
              <a:rPr lang="en-US" sz="1200" dirty="0" err="1" smtClean="0">
                <a:hlinkClick r:id="rId27" action="ppaction://hlinkfile"/>
              </a:rPr>
              <a:t>pe</a:t>
            </a:r>
            <a:r>
              <a:rPr lang="en-US" sz="1200" dirty="0" smtClean="0"/>
              <a:t> - potential energy </a:t>
            </a:r>
          </a:p>
          <a:p>
            <a:r>
              <a:rPr lang="en-US" sz="1200" dirty="0" err="1" smtClean="0">
                <a:hlinkClick r:id="rId28" action="ppaction://hlinkfile"/>
              </a:rPr>
              <a:t>pe</a:t>
            </a:r>
            <a:r>
              <a:rPr lang="en-US" sz="1200" dirty="0" smtClean="0">
                <a:hlinkClick r:id="rId28" action="ppaction://hlinkfile"/>
              </a:rPr>
              <a:t>/atom</a:t>
            </a:r>
            <a:r>
              <a:rPr lang="en-US" sz="1200" dirty="0" smtClean="0"/>
              <a:t> - potential energy for each atom </a:t>
            </a:r>
          </a:p>
          <a:p>
            <a:r>
              <a:rPr lang="en-US" sz="1200" dirty="0" smtClean="0">
                <a:hlinkClick r:id="rId29" action="ppaction://hlinkfile"/>
              </a:rPr>
              <a:t>pressure</a:t>
            </a:r>
            <a:r>
              <a:rPr lang="en-US" sz="1200" dirty="0" smtClean="0"/>
              <a:t> - total pressure and pressure tensor </a:t>
            </a:r>
          </a:p>
          <a:p>
            <a:r>
              <a:rPr lang="en-US" sz="1200" dirty="0" smtClean="0">
                <a:hlinkClick r:id="rId30" action="ppaction://hlinkfile"/>
              </a:rPr>
              <a:t>property/atom</a:t>
            </a:r>
            <a:r>
              <a:rPr lang="en-US" sz="1200" dirty="0" smtClean="0"/>
              <a:t> - convert atom attributes to per-atom vectors/arrays </a:t>
            </a:r>
          </a:p>
          <a:p>
            <a:r>
              <a:rPr lang="en-US" sz="1200" dirty="0" smtClean="0">
                <a:hlinkClick r:id="rId31" action="ppaction://hlinkfile"/>
              </a:rPr>
              <a:t>property/local</a:t>
            </a:r>
            <a:r>
              <a:rPr lang="en-US" sz="1200" dirty="0" smtClean="0"/>
              <a:t> - convert local attributes to </a:t>
            </a:r>
            <a:r>
              <a:rPr lang="en-US" sz="1200" dirty="0" err="1" smtClean="0"/>
              <a:t>localvectors</a:t>
            </a:r>
            <a:r>
              <a:rPr lang="en-US" sz="1200" dirty="0" smtClean="0"/>
              <a:t>/arrays </a:t>
            </a:r>
          </a:p>
          <a:p>
            <a:r>
              <a:rPr lang="en-US" sz="1200" dirty="0" smtClean="0">
                <a:hlinkClick r:id="rId32" action="ppaction://hlinkfile"/>
              </a:rPr>
              <a:t>property/molecule</a:t>
            </a:r>
            <a:r>
              <a:rPr lang="en-US" sz="1200" dirty="0" smtClean="0"/>
              <a:t> - convert molecule attributes to </a:t>
            </a:r>
            <a:r>
              <a:rPr lang="en-US" sz="1200" dirty="0" err="1" smtClean="0"/>
              <a:t>localvectors</a:t>
            </a:r>
            <a:r>
              <a:rPr lang="en-US" sz="1200" dirty="0" smtClean="0"/>
              <a:t>/arrays </a:t>
            </a:r>
          </a:p>
          <a:p>
            <a:r>
              <a:rPr lang="en-US" sz="1200" dirty="0" err="1" smtClean="0">
                <a:hlinkClick r:id="rId33" action="ppaction://hlinkfile"/>
              </a:rPr>
              <a:t>rdf</a:t>
            </a:r>
            <a:r>
              <a:rPr lang="en-US" sz="1200" dirty="0" smtClean="0"/>
              <a:t> - radial distribution function g(r) histogram of group of atoms </a:t>
            </a:r>
          </a:p>
          <a:p>
            <a:r>
              <a:rPr lang="en-US" sz="1200" dirty="0" smtClean="0">
                <a:hlinkClick r:id="rId34" action="ppaction://hlinkfile"/>
              </a:rPr>
              <a:t>reduce</a:t>
            </a:r>
            <a:r>
              <a:rPr lang="en-US" sz="1200" dirty="0" smtClean="0"/>
              <a:t> - combine per-atom quantities into a single global value </a:t>
            </a:r>
          </a:p>
          <a:p>
            <a:r>
              <a:rPr lang="en-US" sz="1200" dirty="0" smtClean="0">
                <a:hlinkClick r:id="rId34" action="ppaction://hlinkfile"/>
              </a:rPr>
              <a:t>reduce/region</a:t>
            </a:r>
            <a:r>
              <a:rPr lang="en-US" sz="1200" dirty="0" smtClean="0"/>
              <a:t> - same as compute reduce, within a region </a:t>
            </a:r>
          </a:p>
          <a:p>
            <a:r>
              <a:rPr lang="en-US" sz="1200" dirty="0" smtClean="0">
                <a:hlinkClick r:id="rId35" action="ppaction://hlinkfile"/>
              </a:rPr>
              <a:t>stress/atom</a:t>
            </a:r>
            <a:r>
              <a:rPr lang="en-US" sz="1200" dirty="0" smtClean="0"/>
              <a:t> - stress tensor for each atom </a:t>
            </a:r>
          </a:p>
          <a:p>
            <a:r>
              <a:rPr lang="en-US" sz="1200" dirty="0" smtClean="0">
                <a:hlinkClick r:id="rId36" action="ppaction://hlinkfile"/>
              </a:rPr>
              <a:t>temp</a:t>
            </a:r>
            <a:r>
              <a:rPr lang="en-US" sz="1200" dirty="0" smtClean="0"/>
              <a:t> - temperature of group of atoms </a:t>
            </a:r>
          </a:p>
          <a:p>
            <a:r>
              <a:rPr lang="en-US" sz="1200" dirty="0" smtClean="0">
                <a:hlinkClick r:id="rId37" action="ppaction://hlinkfile"/>
              </a:rPr>
              <a:t>temp/</a:t>
            </a:r>
            <a:r>
              <a:rPr lang="en-US" sz="1200" dirty="0" err="1" smtClean="0">
                <a:hlinkClick r:id="rId37" action="ppaction://hlinkfile"/>
              </a:rPr>
              <a:t>asphere</a:t>
            </a:r>
            <a:r>
              <a:rPr lang="en-US" sz="1200" dirty="0" smtClean="0"/>
              <a:t> - temperature of </a:t>
            </a:r>
            <a:r>
              <a:rPr lang="en-US" sz="1200" dirty="0" err="1" smtClean="0"/>
              <a:t>aspherical</a:t>
            </a:r>
            <a:r>
              <a:rPr lang="en-US" sz="1200" dirty="0" smtClean="0"/>
              <a:t> particles </a:t>
            </a:r>
          </a:p>
          <a:p>
            <a:r>
              <a:rPr lang="en-US" sz="1200" dirty="0" smtClean="0">
                <a:hlinkClick r:id="rId38" action="ppaction://hlinkfile"/>
              </a:rPr>
              <a:t>temp/com</a:t>
            </a:r>
            <a:r>
              <a:rPr lang="en-US" sz="1200" dirty="0" smtClean="0"/>
              <a:t> - temperature after subtracting center-of-mass velocity </a:t>
            </a:r>
          </a:p>
          <a:p>
            <a:r>
              <a:rPr lang="en-US" sz="1200" dirty="0" smtClean="0">
                <a:hlinkClick r:id="rId39" action="ppaction://hlinkfile"/>
              </a:rPr>
              <a:t>temp/deform</a:t>
            </a:r>
            <a:r>
              <a:rPr lang="en-US" sz="1200" dirty="0" smtClean="0"/>
              <a:t> - temperature excluding box deformation velocity </a:t>
            </a:r>
          </a:p>
          <a:p>
            <a:r>
              <a:rPr lang="en-US" sz="1200" dirty="0" smtClean="0">
                <a:hlinkClick r:id="rId40" action="ppaction://hlinkfile"/>
              </a:rPr>
              <a:t>temp/partial</a:t>
            </a:r>
            <a:r>
              <a:rPr lang="en-US" sz="1200" dirty="0" smtClean="0"/>
              <a:t> - temperature excluding one or more dimensions of velocity </a:t>
            </a:r>
          </a:p>
          <a:p>
            <a:r>
              <a:rPr lang="en-US" sz="1200" dirty="0" smtClean="0">
                <a:hlinkClick r:id="rId41" action="ppaction://hlinkfile"/>
              </a:rPr>
              <a:t>temp/profile</a:t>
            </a:r>
            <a:r>
              <a:rPr lang="en-US" sz="1200" dirty="0" smtClean="0"/>
              <a:t> - temperature excluding a binned velocity profile </a:t>
            </a:r>
          </a:p>
          <a:p>
            <a:r>
              <a:rPr lang="en-US" sz="1200" dirty="0" smtClean="0">
                <a:hlinkClick r:id="rId42" action="ppaction://hlinkfile"/>
              </a:rPr>
              <a:t>temp/ramp</a:t>
            </a:r>
            <a:r>
              <a:rPr lang="en-US" sz="1200" dirty="0" smtClean="0"/>
              <a:t> - temperature excluding ramped velocity component </a:t>
            </a:r>
          </a:p>
          <a:p>
            <a:r>
              <a:rPr lang="en-US" sz="1200" dirty="0" smtClean="0">
                <a:hlinkClick r:id="rId43" action="ppaction://hlinkfile"/>
              </a:rPr>
              <a:t>temp/region</a:t>
            </a:r>
            <a:r>
              <a:rPr lang="en-US" sz="1200" dirty="0" smtClean="0"/>
              <a:t> - temperature of a region of atoms </a:t>
            </a:r>
          </a:p>
          <a:p>
            <a:r>
              <a:rPr lang="en-US" sz="1200" dirty="0" smtClean="0">
                <a:hlinkClick r:id="rId44" action="ppaction://hlinkfile"/>
              </a:rPr>
              <a:t>temp/sphere</a:t>
            </a:r>
            <a:r>
              <a:rPr lang="en-US" sz="1200" dirty="0" smtClean="0"/>
              <a:t> - temperature of spherical particles </a:t>
            </a:r>
          </a:p>
          <a:p>
            <a:r>
              <a:rPr lang="en-US" sz="1200" dirty="0" err="1" smtClean="0">
                <a:hlinkClick r:id="rId45" action="ppaction://hlinkfile"/>
              </a:rPr>
              <a:t>ti</a:t>
            </a:r>
            <a:r>
              <a:rPr lang="en-US" sz="1200" dirty="0" smtClean="0"/>
              <a:t> - </a:t>
            </a:r>
            <a:r>
              <a:rPr lang="en-US" sz="1200" dirty="0" err="1" smtClean="0"/>
              <a:t>thermodyanmic</a:t>
            </a:r>
            <a:r>
              <a:rPr lang="en-US" sz="1200" dirty="0" smtClean="0"/>
              <a:t> integration free energy values </a:t>
            </a:r>
          </a:p>
        </p:txBody>
      </p:sp>
      <p:pic>
        <p:nvPicPr>
          <p:cNvPr id="5" name="Picture 2" descr="C:\Users\pscrozi\AppData\Local\Microsoft\Windows\Temporary Internet Files\Content.IE5\FZZ1XSF4\MC900094663[1].wmf"/>
          <p:cNvPicPr>
            <a:picLocks noChangeAspect="1" noChangeArrowheads="1"/>
          </p:cNvPicPr>
          <p:nvPr/>
        </p:nvPicPr>
        <p:blipFill>
          <a:blip r:embed="rId46" cstate="print"/>
          <a:srcRect/>
          <a:stretch>
            <a:fillRect/>
          </a:stretch>
        </p:blipFill>
        <p:spPr bwMode="auto">
          <a:xfrm>
            <a:off x="7543800" y="228600"/>
            <a:ext cx="1031236" cy="990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219200"/>
          </a:xfrm>
        </p:spPr>
        <p:txBody>
          <a:bodyPr/>
          <a:lstStyle/>
          <a:p>
            <a:r>
              <a:rPr lang="en-US" dirty="0" err="1" smtClean="0"/>
              <a:t>pair_style</a:t>
            </a:r>
            <a:r>
              <a:rPr lang="en-US" dirty="0" smtClean="0"/>
              <a:t> command</a:t>
            </a:r>
            <a:endParaRPr lang="en-US" dirty="0"/>
          </a:p>
        </p:txBody>
      </p:sp>
      <p:sp>
        <p:nvSpPr>
          <p:cNvPr id="3" name="Content Placeholder 2"/>
          <p:cNvSpPr>
            <a:spLocks noGrp="1"/>
          </p:cNvSpPr>
          <p:nvPr>
            <p:ph idx="1"/>
          </p:nvPr>
        </p:nvSpPr>
        <p:spPr>
          <a:xfrm>
            <a:off x="685800" y="1524000"/>
            <a:ext cx="8153400" cy="5257800"/>
          </a:xfrm>
        </p:spPr>
        <p:txBody>
          <a:bodyPr/>
          <a:lstStyle/>
          <a:p>
            <a:pPr>
              <a:buNone/>
            </a:pPr>
            <a:r>
              <a:rPr lang="en-US" sz="2000" dirty="0" smtClean="0"/>
              <a:t>A “</a:t>
            </a:r>
            <a:r>
              <a:rPr lang="en-US" sz="2000" dirty="0" err="1" smtClean="0"/>
              <a:t>pair_style</a:t>
            </a:r>
            <a:r>
              <a:rPr lang="en-US" sz="2000" dirty="0" smtClean="0"/>
              <a:t>" sets the formula(s) LAMMPS uses to compute pair-wise interactions.</a:t>
            </a:r>
          </a:p>
          <a:p>
            <a:pPr>
              <a:buNone/>
            </a:pPr>
            <a:endParaRPr lang="en-US" sz="1200" dirty="0" smtClean="0">
              <a:hlinkClick r:id="rId2"/>
            </a:endParaRPr>
          </a:p>
          <a:p>
            <a:pPr>
              <a:buNone/>
            </a:pPr>
            <a:r>
              <a:rPr lang="en-US" sz="1200" dirty="0" smtClean="0">
                <a:hlinkClick r:id="rId2"/>
              </a:rPr>
              <a:t>http://lammps.sandia.gov/doc/pair_style.html</a:t>
            </a:r>
            <a:endParaRPr lang="en-US" sz="1200" dirty="0" smtClean="0"/>
          </a:p>
          <a:p>
            <a:pPr>
              <a:buNone/>
            </a:pPr>
            <a:endParaRPr lang="en-US" sz="2000" dirty="0" smtClean="0"/>
          </a:p>
          <a:p>
            <a:pPr>
              <a:buNone/>
            </a:pPr>
            <a:r>
              <a:rPr lang="en-US" sz="1200" dirty="0" smtClean="0"/>
              <a:t>Pair potentials are defined between pairs of atoms that are within a cutoff distance and the set of active interactions typically changes over time.</a:t>
            </a:r>
          </a:p>
          <a:p>
            <a:pPr>
              <a:buNone/>
            </a:pPr>
            <a:endParaRPr lang="en-US" sz="1200" dirty="0" smtClean="0"/>
          </a:p>
          <a:p>
            <a:pPr>
              <a:buNone/>
            </a:pPr>
            <a:r>
              <a:rPr lang="en-US" sz="1200" dirty="0" smtClean="0"/>
              <a:t>Syntax: </a:t>
            </a:r>
            <a:r>
              <a:rPr lang="en-US" sz="1200" dirty="0" err="1" smtClean="0"/>
              <a:t>pair_style</a:t>
            </a:r>
            <a:r>
              <a:rPr lang="en-US" sz="1200" dirty="0" smtClean="0"/>
              <a:t> style </a:t>
            </a:r>
            <a:r>
              <a:rPr lang="en-US" sz="1200" dirty="0" err="1" smtClean="0"/>
              <a:t>args</a:t>
            </a:r>
            <a:r>
              <a:rPr lang="en-US" sz="1200" dirty="0" smtClean="0"/>
              <a:t> </a:t>
            </a:r>
          </a:p>
          <a:p>
            <a:r>
              <a:rPr lang="en-US" sz="1200" dirty="0" smtClean="0"/>
              <a:t>style = one of the styles from the list below </a:t>
            </a:r>
          </a:p>
          <a:p>
            <a:r>
              <a:rPr lang="en-US" sz="1200" dirty="0" err="1" smtClean="0"/>
              <a:t>args</a:t>
            </a:r>
            <a:r>
              <a:rPr lang="en-US" sz="1200" dirty="0" smtClean="0"/>
              <a:t> = arguments used by a particular style </a:t>
            </a:r>
          </a:p>
          <a:p>
            <a:pPr>
              <a:buNone/>
            </a:pPr>
            <a:endParaRPr lang="en-US" sz="1200" dirty="0" smtClean="0"/>
          </a:p>
          <a:p>
            <a:pPr>
              <a:buNone/>
            </a:pPr>
            <a:r>
              <a:rPr lang="en-US" sz="1200" dirty="0" smtClean="0"/>
              <a:t>Examples: </a:t>
            </a:r>
          </a:p>
          <a:p>
            <a:r>
              <a:rPr lang="en-US" sz="1200" dirty="0" err="1" smtClean="0"/>
              <a:t>pair_style</a:t>
            </a:r>
            <a:r>
              <a:rPr lang="en-US" sz="1200" dirty="0" smtClean="0"/>
              <a:t> </a:t>
            </a:r>
            <a:r>
              <a:rPr lang="en-US" sz="1200" dirty="0" err="1" smtClean="0"/>
              <a:t>lj</a:t>
            </a:r>
            <a:r>
              <a:rPr lang="en-US" sz="1200" dirty="0" smtClean="0"/>
              <a:t>/cut 2.5 </a:t>
            </a:r>
          </a:p>
          <a:p>
            <a:r>
              <a:rPr lang="en-US" sz="1200" dirty="0" err="1" smtClean="0"/>
              <a:t>pair_style</a:t>
            </a:r>
            <a:r>
              <a:rPr lang="en-US" sz="1200" dirty="0" smtClean="0"/>
              <a:t> </a:t>
            </a:r>
            <a:r>
              <a:rPr lang="en-US" sz="1200" dirty="0" err="1" smtClean="0"/>
              <a:t>eam</a:t>
            </a:r>
            <a:r>
              <a:rPr lang="en-US" sz="1200" dirty="0" smtClean="0"/>
              <a:t>/alloy </a:t>
            </a:r>
          </a:p>
          <a:p>
            <a:r>
              <a:rPr lang="en-US" sz="1200" dirty="0" err="1" smtClean="0"/>
              <a:t>pair_style</a:t>
            </a:r>
            <a:r>
              <a:rPr lang="en-US" sz="1200" dirty="0" smtClean="0"/>
              <a:t> hybrid </a:t>
            </a:r>
            <a:r>
              <a:rPr lang="en-US" sz="1200" dirty="0" err="1" smtClean="0"/>
              <a:t>lj</a:t>
            </a:r>
            <a:r>
              <a:rPr lang="en-US" sz="1200" dirty="0" smtClean="0"/>
              <a:t>/</a:t>
            </a:r>
            <a:r>
              <a:rPr lang="en-US" sz="1200" dirty="0" err="1" smtClean="0"/>
              <a:t>charmm</a:t>
            </a:r>
            <a:r>
              <a:rPr lang="en-US" sz="1200" dirty="0" smtClean="0"/>
              <a:t>/</a:t>
            </a:r>
            <a:r>
              <a:rPr lang="en-US" sz="1200" dirty="0" err="1" smtClean="0"/>
              <a:t>coul</a:t>
            </a:r>
            <a:r>
              <a:rPr lang="en-US" sz="1200" dirty="0" smtClean="0"/>
              <a:t>/long 10.0 </a:t>
            </a:r>
            <a:r>
              <a:rPr lang="en-US" sz="1200" dirty="0" err="1" smtClean="0"/>
              <a:t>eam</a:t>
            </a:r>
            <a:r>
              <a:rPr lang="en-US" sz="1200" dirty="0" smtClean="0"/>
              <a:t> </a:t>
            </a:r>
          </a:p>
          <a:p>
            <a:r>
              <a:rPr lang="en-US" sz="1200" dirty="0" err="1" smtClean="0"/>
              <a:t>pair_style</a:t>
            </a:r>
            <a:r>
              <a:rPr lang="en-US" sz="1200" dirty="0" smtClean="0"/>
              <a:t> table linear 1000 </a:t>
            </a:r>
          </a:p>
          <a:p>
            <a:r>
              <a:rPr lang="en-US" sz="1200" dirty="0" err="1" smtClean="0"/>
              <a:t>pair_style</a:t>
            </a:r>
            <a:r>
              <a:rPr lang="en-US" sz="1200" dirty="0" smtClean="0"/>
              <a:t> none </a:t>
            </a:r>
            <a:endParaRPr lang="en-US" sz="2000" dirty="0"/>
          </a:p>
        </p:txBody>
      </p:sp>
      <p:pic>
        <p:nvPicPr>
          <p:cNvPr id="393218" name="Picture 2" descr="C:\Users\pscrozi\AppData\Local\Microsoft\Windows\Temporary Internet Files\Content.IE5\FZZ1XSF4\MC910216343[1].png"/>
          <p:cNvPicPr>
            <a:picLocks noChangeAspect="1" noChangeArrowheads="1"/>
          </p:cNvPicPr>
          <p:nvPr/>
        </p:nvPicPr>
        <p:blipFill>
          <a:blip r:embed="rId3" cstate="print"/>
          <a:srcRect/>
          <a:stretch>
            <a:fillRect/>
          </a:stretch>
        </p:blipFill>
        <p:spPr bwMode="auto">
          <a:xfrm>
            <a:off x="7696200" y="304800"/>
            <a:ext cx="974101" cy="93821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a:t>
            </a:r>
            <a:r>
              <a:rPr lang="en-US" dirty="0" err="1" smtClean="0"/>
              <a:t>pair_styles</a:t>
            </a:r>
            <a:r>
              <a:rPr lang="en-US" dirty="0" smtClean="0"/>
              <a:t>” in LAMMPS</a:t>
            </a:r>
            <a:endParaRPr lang="en-US" dirty="0"/>
          </a:p>
        </p:txBody>
      </p:sp>
      <p:sp>
        <p:nvSpPr>
          <p:cNvPr id="3" name="Content Placeholder 2"/>
          <p:cNvSpPr>
            <a:spLocks noGrp="1"/>
          </p:cNvSpPr>
          <p:nvPr>
            <p:ph idx="1"/>
          </p:nvPr>
        </p:nvSpPr>
        <p:spPr>
          <a:xfrm>
            <a:off x="228600" y="1600200"/>
            <a:ext cx="4267200" cy="4953000"/>
          </a:xfrm>
        </p:spPr>
        <p:txBody>
          <a:bodyPr/>
          <a:lstStyle/>
          <a:p>
            <a:pPr>
              <a:buNone/>
            </a:pPr>
            <a:r>
              <a:rPr lang="en-US" sz="800" b="0" dirty="0" err="1" smtClean="0">
                <a:latin typeface="Times New Roman" pitchFamily="18" charset="0"/>
                <a:cs typeface="Times New Roman" pitchFamily="18" charset="0"/>
                <a:hlinkClick r:id="rId2" action="ppaction://hlinkfile"/>
              </a:rPr>
              <a:t>pair_style</a:t>
            </a:r>
            <a:r>
              <a:rPr lang="en-US" sz="800" b="0" dirty="0" smtClean="0">
                <a:latin typeface="Times New Roman" pitchFamily="18" charset="0"/>
                <a:cs typeface="Times New Roman" pitchFamily="18" charset="0"/>
                <a:hlinkClick r:id="rId2" action="ppaction://hlinkfile"/>
              </a:rPr>
              <a:t> none</a:t>
            </a:r>
            <a:r>
              <a:rPr lang="en-US" sz="800" b="0" dirty="0" smtClean="0">
                <a:latin typeface="Times New Roman" pitchFamily="18" charset="0"/>
                <a:cs typeface="Times New Roman" pitchFamily="18" charset="0"/>
              </a:rPr>
              <a:t> - turn off </a:t>
            </a:r>
            <a:r>
              <a:rPr lang="en-US" sz="800" b="0" dirty="0" err="1" smtClean="0">
                <a:latin typeface="Times New Roman" pitchFamily="18" charset="0"/>
                <a:cs typeface="Times New Roman" pitchFamily="18" charset="0"/>
              </a:rPr>
              <a:t>pairwise</a:t>
            </a:r>
            <a:r>
              <a:rPr lang="en-US" sz="800" b="0" dirty="0" smtClean="0">
                <a:latin typeface="Times New Roman" pitchFamily="18" charset="0"/>
                <a:cs typeface="Times New Roman" pitchFamily="18" charset="0"/>
              </a:rPr>
              <a:t> interactions </a:t>
            </a:r>
          </a:p>
          <a:p>
            <a:pPr>
              <a:buNone/>
            </a:pPr>
            <a:r>
              <a:rPr lang="en-US" sz="800" b="0" dirty="0" err="1" smtClean="0">
                <a:latin typeface="Times New Roman" pitchFamily="18" charset="0"/>
                <a:cs typeface="Times New Roman" pitchFamily="18" charset="0"/>
                <a:hlinkClick r:id="rId3" action="ppaction://hlinkfile"/>
              </a:rPr>
              <a:t>pair_style</a:t>
            </a:r>
            <a:r>
              <a:rPr lang="en-US" sz="800" b="0" dirty="0" smtClean="0">
                <a:latin typeface="Times New Roman" pitchFamily="18" charset="0"/>
                <a:cs typeface="Times New Roman" pitchFamily="18" charset="0"/>
                <a:hlinkClick r:id="rId3" action="ppaction://hlinkfile"/>
              </a:rPr>
              <a:t> hybrid</a:t>
            </a:r>
            <a:r>
              <a:rPr lang="en-US" sz="800" b="0" dirty="0" smtClean="0">
                <a:latin typeface="Times New Roman" pitchFamily="18" charset="0"/>
                <a:cs typeface="Times New Roman" pitchFamily="18" charset="0"/>
              </a:rPr>
              <a:t> - multiple styles of </a:t>
            </a:r>
            <a:r>
              <a:rPr lang="en-US" sz="800" b="0" dirty="0" err="1" smtClean="0">
                <a:latin typeface="Times New Roman" pitchFamily="18" charset="0"/>
                <a:cs typeface="Times New Roman" pitchFamily="18" charset="0"/>
              </a:rPr>
              <a:t>pairwise</a:t>
            </a:r>
            <a:r>
              <a:rPr lang="en-US" sz="800" b="0" dirty="0" smtClean="0">
                <a:latin typeface="Times New Roman" pitchFamily="18" charset="0"/>
                <a:cs typeface="Times New Roman" pitchFamily="18" charset="0"/>
              </a:rPr>
              <a:t> interactions </a:t>
            </a:r>
          </a:p>
          <a:p>
            <a:pPr>
              <a:buNone/>
            </a:pPr>
            <a:r>
              <a:rPr lang="en-US" sz="800" b="0" dirty="0" err="1" smtClean="0">
                <a:latin typeface="Times New Roman" pitchFamily="18" charset="0"/>
                <a:cs typeface="Times New Roman" pitchFamily="18" charset="0"/>
                <a:hlinkClick r:id="rId3" action="ppaction://hlinkfile"/>
              </a:rPr>
              <a:t>pair_style</a:t>
            </a:r>
            <a:r>
              <a:rPr lang="en-US" sz="800" b="0" dirty="0" smtClean="0">
                <a:latin typeface="Times New Roman" pitchFamily="18" charset="0"/>
                <a:cs typeface="Times New Roman" pitchFamily="18" charset="0"/>
                <a:hlinkClick r:id="rId3" action="ppaction://hlinkfile"/>
              </a:rPr>
              <a:t> hybrid/overlay</a:t>
            </a:r>
            <a:r>
              <a:rPr lang="en-US" sz="800" b="0" dirty="0" smtClean="0">
                <a:latin typeface="Times New Roman" pitchFamily="18" charset="0"/>
                <a:cs typeface="Times New Roman" pitchFamily="18" charset="0"/>
              </a:rPr>
              <a:t> - multiple styles of superposed </a:t>
            </a:r>
            <a:r>
              <a:rPr lang="en-US" sz="800" b="0" dirty="0" err="1" smtClean="0">
                <a:latin typeface="Times New Roman" pitchFamily="18" charset="0"/>
                <a:cs typeface="Times New Roman" pitchFamily="18" charset="0"/>
              </a:rPr>
              <a:t>pairwise</a:t>
            </a:r>
            <a:r>
              <a:rPr lang="en-US" sz="800" b="0" dirty="0" smtClean="0">
                <a:latin typeface="Times New Roman" pitchFamily="18" charset="0"/>
                <a:cs typeface="Times New Roman" pitchFamily="18" charset="0"/>
              </a:rPr>
              <a:t> interactions </a:t>
            </a:r>
          </a:p>
          <a:p>
            <a:pPr>
              <a:buNone/>
            </a:pPr>
            <a:r>
              <a:rPr lang="en-US" sz="800" b="0" dirty="0" err="1" smtClean="0">
                <a:latin typeface="Times New Roman" pitchFamily="18" charset="0"/>
                <a:cs typeface="Times New Roman" pitchFamily="18" charset="0"/>
                <a:hlinkClick r:id="rId4" action="ppaction://hlinkfile"/>
              </a:rPr>
              <a:t>pair_style</a:t>
            </a:r>
            <a:r>
              <a:rPr lang="en-US" sz="800" b="0" dirty="0" smtClean="0">
                <a:latin typeface="Times New Roman" pitchFamily="18" charset="0"/>
                <a:cs typeface="Times New Roman" pitchFamily="18" charset="0"/>
                <a:hlinkClick r:id="rId4" action="ppaction://hlinkfile"/>
              </a:rPr>
              <a:t> </a:t>
            </a:r>
            <a:r>
              <a:rPr lang="en-US" sz="800" b="0" dirty="0" err="1" smtClean="0">
                <a:latin typeface="Times New Roman" pitchFamily="18" charset="0"/>
                <a:cs typeface="Times New Roman" pitchFamily="18" charset="0"/>
                <a:hlinkClick r:id="rId4" action="ppaction://hlinkfile"/>
              </a:rPr>
              <a:t>airebo</a:t>
            </a:r>
            <a:r>
              <a:rPr lang="en-US" sz="800" b="0" dirty="0" smtClean="0">
                <a:latin typeface="Times New Roman" pitchFamily="18" charset="0"/>
                <a:cs typeface="Times New Roman" pitchFamily="18" charset="0"/>
              </a:rPr>
              <a:t> - AI-REBO potential </a:t>
            </a:r>
          </a:p>
          <a:p>
            <a:pPr>
              <a:buNone/>
            </a:pPr>
            <a:r>
              <a:rPr lang="en-US" sz="800" b="0" dirty="0" err="1" smtClean="0">
                <a:latin typeface="Times New Roman" pitchFamily="18" charset="0"/>
                <a:cs typeface="Times New Roman" pitchFamily="18" charset="0"/>
                <a:hlinkClick r:id="rId5" action="ppaction://hlinkfile"/>
              </a:rPr>
              <a:t>pair_style</a:t>
            </a:r>
            <a:r>
              <a:rPr lang="en-US" sz="800" b="0" dirty="0" smtClean="0">
                <a:latin typeface="Times New Roman" pitchFamily="18" charset="0"/>
                <a:cs typeface="Times New Roman" pitchFamily="18" charset="0"/>
                <a:hlinkClick r:id="rId5" action="ppaction://hlinkfile"/>
              </a:rPr>
              <a:t> born</a:t>
            </a:r>
            <a:r>
              <a:rPr lang="en-US" sz="800" b="0" dirty="0" smtClean="0">
                <a:latin typeface="Times New Roman" pitchFamily="18" charset="0"/>
                <a:cs typeface="Times New Roman" pitchFamily="18" charset="0"/>
              </a:rPr>
              <a:t> - Born-Mayer-Huggins potential </a:t>
            </a:r>
          </a:p>
          <a:p>
            <a:pPr>
              <a:buNone/>
            </a:pPr>
            <a:r>
              <a:rPr lang="en-US" sz="800" b="0" dirty="0" err="1" smtClean="0">
                <a:latin typeface="Times New Roman" pitchFamily="18" charset="0"/>
                <a:cs typeface="Times New Roman" pitchFamily="18" charset="0"/>
                <a:hlinkClick r:id="rId5" action="ppaction://hlinkfile"/>
              </a:rPr>
              <a:t>pair_style</a:t>
            </a:r>
            <a:r>
              <a:rPr lang="en-US" sz="800" b="0" dirty="0" smtClean="0">
                <a:latin typeface="Times New Roman" pitchFamily="18" charset="0"/>
                <a:cs typeface="Times New Roman" pitchFamily="18" charset="0"/>
                <a:hlinkClick r:id="rId5" action="ppaction://hlinkfile"/>
              </a:rPr>
              <a:t> born/</a:t>
            </a:r>
            <a:r>
              <a:rPr lang="en-US" sz="800" b="0" dirty="0" err="1" smtClean="0">
                <a:latin typeface="Times New Roman" pitchFamily="18" charset="0"/>
                <a:cs typeface="Times New Roman" pitchFamily="18" charset="0"/>
                <a:hlinkClick r:id="rId5" action="ppaction://hlinkfile"/>
              </a:rPr>
              <a:t>coul</a:t>
            </a:r>
            <a:r>
              <a:rPr lang="en-US" sz="800" b="0" dirty="0" smtClean="0">
                <a:latin typeface="Times New Roman" pitchFamily="18" charset="0"/>
                <a:cs typeface="Times New Roman" pitchFamily="18" charset="0"/>
                <a:hlinkClick r:id="rId5" action="ppaction://hlinkfile"/>
              </a:rPr>
              <a:t>/long</a:t>
            </a:r>
            <a:r>
              <a:rPr lang="en-US" sz="800" b="0" dirty="0" smtClean="0">
                <a:latin typeface="Times New Roman" pitchFamily="18" charset="0"/>
                <a:cs typeface="Times New Roman" pitchFamily="18" charset="0"/>
              </a:rPr>
              <a:t> - Born-Mayer-Huggins with long-range Coulomb </a:t>
            </a:r>
          </a:p>
          <a:p>
            <a:pPr>
              <a:buNone/>
            </a:pPr>
            <a:r>
              <a:rPr lang="en-US" sz="800" b="0" dirty="0" err="1" smtClean="0">
                <a:latin typeface="Times New Roman" pitchFamily="18" charset="0"/>
                <a:cs typeface="Times New Roman" pitchFamily="18" charset="0"/>
                <a:hlinkClick r:id="rId6" action="ppaction://hlinkfile"/>
              </a:rPr>
              <a:t>pair_style</a:t>
            </a:r>
            <a:r>
              <a:rPr lang="en-US" sz="800" b="0" dirty="0" smtClean="0">
                <a:latin typeface="Times New Roman" pitchFamily="18" charset="0"/>
                <a:cs typeface="Times New Roman" pitchFamily="18" charset="0"/>
                <a:hlinkClick r:id="rId6" action="ppaction://hlinkfile"/>
              </a:rPr>
              <a:t> buck</a:t>
            </a:r>
            <a:r>
              <a:rPr lang="en-US" sz="800" b="0" dirty="0" smtClean="0">
                <a:latin typeface="Times New Roman" pitchFamily="18" charset="0"/>
                <a:cs typeface="Times New Roman" pitchFamily="18" charset="0"/>
              </a:rPr>
              <a:t> - Buckingham potential </a:t>
            </a:r>
          </a:p>
          <a:p>
            <a:pPr>
              <a:buNone/>
            </a:pPr>
            <a:r>
              <a:rPr lang="en-US" sz="800" b="0" dirty="0" err="1" smtClean="0">
                <a:latin typeface="Times New Roman" pitchFamily="18" charset="0"/>
                <a:cs typeface="Times New Roman" pitchFamily="18" charset="0"/>
                <a:hlinkClick r:id="rId6" action="ppaction://hlinkfile"/>
              </a:rPr>
              <a:t>pair_style</a:t>
            </a:r>
            <a:r>
              <a:rPr lang="en-US" sz="800" b="0" dirty="0" smtClean="0">
                <a:latin typeface="Times New Roman" pitchFamily="18" charset="0"/>
                <a:cs typeface="Times New Roman" pitchFamily="18" charset="0"/>
                <a:hlinkClick r:id="rId6" action="ppaction://hlinkfile"/>
              </a:rPr>
              <a:t> buck/</a:t>
            </a:r>
            <a:r>
              <a:rPr lang="en-US" sz="800" b="0" dirty="0" err="1" smtClean="0">
                <a:latin typeface="Times New Roman" pitchFamily="18" charset="0"/>
                <a:cs typeface="Times New Roman" pitchFamily="18" charset="0"/>
                <a:hlinkClick r:id="rId6" action="ppaction://hlinkfile"/>
              </a:rPr>
              <a:t>coul</a:t>
            </a:r>
            <a:r>
              <a:rPr lang="en-US" sz="800" b="0" dirty="0" smtClean="0">
                <a:latin typeface="Times New Roman" pitchFamily="18" charset="0"/>
                <a:cs typeface="Times New Roman" pitchFamily="18" charset="0"/>
                <a:hlinkClick r:id="rId6" action="ppaction://hlinkfile"/>
              </a:rPr>
              <a:t>/cut</a:t>
            </a:r>
            <a:r>
              <a:rPr lang="en-US" sz="800" b="0" dirty="0" smtClean="0">
                <a:latin typeface="Times New Roman" pitchFamily="18" charset="0"/>
                <a:cs typeface="Times New Roman" pitchFamily="18" charset="0"/>
              </a:rPr>
              <a:t> - Buckingham with cutoff Coulomb </a:t>
            </a:r>
          </a:p>
          <a:p>
            <a:pPr>
              <a:buNone/>
            </a:pPr>
            <a:r>
              <a:rPr lang="en-US" sz="800" b="0" dirty="0" err="1" smtClean="0">
                <a:latin typeface="Times New Roman" pitchFamily="18" charset="0"/>
                <a:cs typeface="Times New Roman" pitchFamily="18" charset="0"/>
                <a:hlinkClick r:id="rId6" action="ppaction://hlinkfile"/>
              </a:rPr>
              <a:t>pair_style</a:t>
            </a:r>
            <a:r>
              <a:rPr lang="en-US" sz="800" b="0" dirty="0" smtClean="0">
                <a:latin typeface="Times New Roman" pitchFamily="18" charset="0"/>
                <a:cs typeface="Times New Roman" pitchFamily="18" charset="0"/>
                <a:hlinkClick r:id="rId6" action="ppaction://hlinkfile"/>
              </a:rPr>
              <a:t> buck/</a:t>
            </a:r>
            <a:r>
              <a:rPr lang="en-US" sz="800" b="0" dirty="0" err="1" smtClean="0">
                <a:latin typeface="Times New Roman" pitchFamily="18" charset="0"/>
                <a:cs typeface="Times New Roman" pitchFamily="18" charset="0"/>
                <a:hlinkClick r:id="rId6" action="ppaction://hlinkfile"/>
              </a:rPr>
              <a:t>coul</a:t>
            </a:r>
            <a:r>
              <a:rPr lang="en-US" sz="800" b="0" dirty="0" smtClean="0">
                <a:latin typeface="Times New Roman" pitchFamily="18" charset="0"/>
                <a:cs typeface="Times New Roman" pitchFamily="18" charset="0"/>
                <a:hlinkClick r:id="rId6" action="ppaction://hlinkfile"/>
              </a:rPr>
              <a:t>/long</a:t>
            </a:r>
            <a:r>
              <a:rPr lang="en-US" sz="800" b="0" dirty="0" smtClean="0">
                <a:latin typeface="Times New Roman" pitchFamily="18" charset="0"/>
                <a:cs typeface="Times New Roman" pitchFamily="18" charset="0"/>
              </a:rPr>
              <a:t> - Buckingham with long-range Coulomb </a:t>
            </a:r>
          </a:p>
          <a:p>
            <a:pPr>
              <a:buNone/>
            </a:pPr>
            <a:r>
              <a:rPr lang="en-US" sz="800" b="0" dirty="0" err="1" smtClean="0">
                <a:latin typeface="Times New Roman" pitchFamily="18" charset="0"/>
                <a:cs typeface="Times New Roman" pitchFamily="18" charset="0"/>
                <a:hlinkClick r:id="rId7" action="ppaction://hlinkfile"/>
              </a:rPr>
              <a:t>pair_style</a:t>
            </a:r>
            <a:r>
              <a:rPr lang="en-US" sz="800" b="0" dirty="0" smtClean="0">
                <a:latin typeface="Times New Roman" pitchFamily="18" charset="0"/>
                <a:cs typeface="Times New Roman" pitchFamily="18" charset="0"/>
                <a:hlinkClick r:id="rId7" action="ppaction://hlinkfile"/>
              </a:rPr>
              <a:t> colloid</a:t>
            </a:r>
            <a:r>
              <a:rPr lang="en-US" sz="800" b="0" dirty="0" smtClean="0">
                <a:latin typeface="Times New Roman" pitchFamily="18" charset="0"/>
                <a:cs typeface="Times New Roman" pitchFamily="18" charset="0"/>
              </a:rPr>
              <a:t> - integrated colloidal potential </a:t>
            </a:r>
          </a:p>
          <a:p>
            <a:pPr>
              <a:buNone/>
            </a:pPr>
            <a:r>
              <a:rPr lang="en-US" sz="800" b="0" dirty="0" err="1" smtClean="0">
                <a:latin typeface="Times New Roman" pitchFamily="18" charset="0"/>
                <a:cs typeface="Times New Roman" pitchFamily="18" charset="0"/>
                <a:hlinkClick r:id="rId8" action="ppaction://hlinkfile"/>
              </a:rPr>
              <a:t>pair_style</a:t>
            </a:r>
            <a:r>
              <a:rPr lang="en-US" sz="800" b="0" dirty="0" smtClean="0">
                <a:latin typeface="Times New Roman" pitchFamily="18" charset="0"/>
                <a:cs typeface="Times New Roman" pitchFamily="18" charset="0"/>
                <a:hlinkClick r:id="rId8" action="ppaction://hlinkfile"/>
              </a:rPr>
              <a:t> </a:t>
            </a:r>
            <a:r>
              <a:rPr lang="en-US" sz="800" b="0" dirty="0" err="1" smtClean="0">
                <a:latin typeface="Times New Roman" pitchFamily="18" charset="0"/>
                <a:cs typeface="Times New Roman" pitchFamily="18" charset="0"/>
                <a:hlinkClick r:id="rId8" action="ppaction://hlinkfile"/>
              </a:rPr>
              <a:t>coul</a:t>
            </a:r>
            <a:r>
              <a:rPr lang="en-US" sz="800" b="0" dirty="0" smtClean="0">
                <a:latin typeface="Times New Roman" pitchFamily="18" charset="0"/>
                <a:cs typeface="Times New Roman" pitchFamily="18" charset="0"/>
                <a:hlinkClick r:id="rId8" action="ppaction://hlinkfile"/>
              </a:rPr>
              <a:t>/cut</a:t>
            </a:r>
            <a:r>
              <a:rPr lang="en-US" sz="800" b="0" dirty="0" smtClean="0">
                <a:latin typeface="Times New Roman" pitchFamily="18" charset="0"/>
                <a:cs typeface="Times New Roman" pitchFamily="18" charset="0"/>
              </a:rPr>
              <a:t> - cutoff Coulombic potential </a:t>
            </a:r>
          </a:p>
          <a:p>
            <a:pPr>
              <a:buNone/>
            </a:pPr>
            <a:r>
              <a:rPr lang="en-US" sz="800" b="0" dirty="0" err="1" smtClean="0">
                <a:latin typeface="Times New Roman" pitchFamily="18" charset="0"/>
                <a:cs typeface="Times New Roman" pitchFamily="18" charset="0"/>
                <a:hlinkClick r:id="rId8" action="ppaction://hlinkfile"/>
              </a:rPr>
              <a:t>pair_style</a:t>
            </a:r>
            <a:r>
              <a:rPr lang="en-US" sz="800" b="0" dirty="0" smtClean="0">
                <a:latin typeface="Times New Roman" pitchFamily="18" charset="0"/>
                <a:cs typeface="Times New Roman" pitchFamily="18" charset="0"/>
                <a:hlinkClick r:id="rId8" action="ppaction://hlinkfile"/>
              </a:rPr>
              <a:t> </a:t>
            </a:r>
            <a:r>
              <a:rPr lang="en-US" sz="800" b="0" dirty="0" err="1" smtClean="0">
                <a:latin typeface="Times New Roman" pitchFamily="18" charset="0"/>
                <a:cs typeface="Times New Roman" pitchFamily="18" charset="0"/>
                <a:hlinkClick r:id="rId8" action="ppaction://hlinkfile"/>
              </a:rPr>
              <a:t>coul</a:t>
            </a:r>
            <a:r>
              <a:rPr lang="en-US" sz="800" b="0" dirty="0" smtClean="0">
                <a:latin typeface="Times New Roman" pitchFamily="18" charset="0"/>
                <a:cs typeface="Times New Roman" pitchFamily="18" charset="0"/>
                <a:hlinkClick r:id="rId8" action="ppaction://hlinkfile"/>
              </a:rPr>
              <a:t>/</a:t>
            </a:r>
            <a:r>
              <a:rPr lang="en-US" sz="800" b="0" dirty="0" err="1" smtClean="0">
                <a:latin typeface="Times New Roman" pitchFamily="18" charset="0"/>
                <a:cs typeface="Times New Roman" pitchFamily="18" charset="0"/>
                <a:hlinkClick r:id="rId8" action="ppaction://hlinkfile"/>
              </a:rPr>
              <a:t>debye</a:t>
            </a:r>
            <a:r>
              <a:rPr lang="en-US" sz="800" b="0" dirty="0" smtClean="0">
                <a:latin typeface="Times New Roman" pitchFamily="18" charset="0"/>
                <a:cs typeface="Times New Roman" pitchFamily="18" charset="0"/>
              </a:rPr>
              <a:t> - cutoff Coulombic potential with Debye screening </a:t>
            </a:r>
          </a:p>
          <a:p>
            <a:pPr>
              <a:buNone/>
            </a:pPr>
            <a:r>
              <a:rPr lang="en-US" sz="800" b="0" dirty="0" err="1" smtClean="0">
                <a:latin typeface="Times New Roman" pitchFamily="18" charset="0"/>
                <a:cs typeface="Times New Roman" pitchFamily="18" charset="0"/>
                <a:hlinkClick r:id="rId8" action="ppaction://hlinkfile"/>
              </a:rPr>
              <a:t>pair_style</a:t>
            </a:r>
            <a:r>
              <a:rPr lang="en-US" sz="800" b="0" dirty="0" smtClean="0">
                <a:latin typeface="Times New Roman" pitchFamily="18" charset="0"/>
                <a:cs typeface="Times New Roman" pitchFamily="18" charset="0"/>
                <a:hlinkClick r:id="rId8" action="ppaction://hlinkfile"/>
              </a:rPr>
              <a:t> </a:t>
            </a:r>
            <a:r>
              <a:rPr lang="en-US" sz="800" b="0" dirty="0" err="1" smtClean="0">
                <a:latin typeface="Times New Roman" pitchFamily="18" charset="0"/>
                <a:cs typeface="Times New Roman" pitchFamily="18" charset="0"/>
                <a:hlinkClick r:id="rId8" action="ppaction://hlinkfile"/>
              </a:rPr>
              <a:t>coul</a:t>
            </a:r>
            <a:r>
              <a:rPr lang="en-US" sz="800" b="0" dirty="0" smtClean="0">
                <a:latin typeface="Times New Roman" pitchFamily="18" charset="0"/>
                <a:cs typeface="Times New Roman" pitchFamily="18" charset="0"/>
                <a:hlinkClick r:id="rId8" action="ppaction://hlinkfile"/>
              </a:rPr>
              <a:t>/long</a:t>
            </a:r>
            <a:r>
              <a:rPr lang="en-US" sz="800" b="0" dirty="0" smtClean="0">
                <a:latin typeface="Times New Roman" pitchFamily="18" charset="0"/>
                <a:cs typeface="Times New Roman" pitchFamily="18" charset="0"/>
              </a:rPr>
              <a:t> - long-range Coulombic potential </a:t>
            </a:r>
          </a:p>
          <a:p>
            <a:pPr>
              <a:buNone/>
            </a:pPr>
            <a:r>
              <a:rPr lang="en-US" sz="800" b="0" dirty="0" err="1" smtClean="0">
                <a:latin typeface="Times New Roman" pitchFamily="18" charset="0"/>
                <a:cs typeface="Times New Roman" pitchFamily="18" charset="0"/>
                <a:hlinkClick r:id="rId9" action="ppaction://hlinkfile"/>
              </a:rPr>
              <a:t>pair_style</a:t>
            </a:r>
            <a:r>
              <a:rPr lang="en-US" sz="800" b="0" dirty="0" smtClean="0">
                <a:latin typeface="Times New Roman" pitchFamily="18" charset="0"/>
                <a:cs typeface="Times New Roman" pitchFamily="18" charset="0"/>
                <a:hlinkClick r:id="rId9" action="ppaction://hlinkfile"/>
              </a:rPr>
              <a:t> dipole/cut</a:t>
            </a:r>
            <a:r>
              <a:rPr lang="en-US" sz="800" b="0" dirty="0" smtClean="0">
                <a:latin typeface="Times New Roman" pitchFamily="18" charset="0"/>
                <a:cs typeface="Times New Roman" pitchFamily="18" charset="0"/>
              </a:rPr>
              <a:t> - point dipoles with cutoff </a:t>
            </a:r>
          </a:p>
          <a:p>
            <a:pPr>
              <a:buNone/>
            </a:pPr>
            <a:r>
              <a:rPr lang="en-US" sz="800" b="0" dirty="0" err="1" smtClean="0">
                <a:latin typeface="Times New Roman" pitchFamily="18" charset="0"/>
                <a:cs typeface="Times New Roman" pitchFamily="18" charset="0"/>
                <a:hlinkClick r:id="rId10" action="ppaction://hlinkfile"/>
              </a:rPr>
              <a:t>pair_style</a:t>
            </a:r>
            <a:r>
              <a:rPr lang="en-US" sz="800" b="0" dirty="0" smtClean="0">
                <a:latin typeface="Times New Roman" pitchFamily="18" charset="0"/>
                <a:cs typeface="Times New Roman" pitchFamily="18" charset="0"/>
                <a:hlinkClick r:id="rId10" action="ppaction://hlinkfile"/>
              </a:rPr>
              <a:t> </a:t>
            </a:r>
            <a:r>
              <a:rPr lang="en-US" sz="800" b="0" dirty="0" err="1" smtClean="0">
                <a:latin typeface="Times New Roman" pitchFamily="18" charset="0"/>
                <a:cs typeface="Times New Roman" pitchFamily="18" charset="0"/>
                <a:hlinkClick r:id="rId10" action="ppaction://hlinkfile"/>
              </a:rPr>
              <a:t>dpd</a:t>
            </a:r>
            <a:r>
              <a:rPr lang="en-US" sz="800" b="0" dirty="0" smtClean="0">
                <a:latin typeface="Times New Roman" pitchFamily="18" charset="0"/>
                <a:cs typeface="Times New Roman" pitchFamily="18" charset="0"/>
              </a:rPr>
              <a:t> - dissipative particle dynamics (DPD) </a:t>
            </a:r>
          </a:p>
          <a:p>
            <a:pPr>
              <a:buNone/>
            </a:pPr>
            <a:r>
              <a:rPr lang="en-US" sz="800" b="0" dirty="0" err="1" smtClean="0">
                <a:latin typeface="Times New Roman" pitchFamily="18" charset="0"/>
                <a:cs typeface="Times New Roman" pitchFamily="18" charset="0"/>
                <a:hlinkClick r:id="rId10" action="ppaction://hlinkfile"/>
              </a:rPr>
              <a:t>pair_style</a:t>
            </a:r>
            <a:r>
              <a:rPr lang="en-US" sz="800" b="0" dirty="0" smtClean="0">
                <a:latin typeface="Times New Roman" pitchFamily="18" charset="0"/>
                <a:cs typeface="Times New Roman" pitchFamily="18" charset="0"/>
                <a:hlinkClick r:id="rId10" action="ppaction://hlinkfile"/>
              </a:rPr>
              <a:t> </a:t>
            </a:r>
            <a:r>
              <a:rPr lang="en-US" sz="800" b="0" dirty="0" err="1" smtClean="0">
                <a:latin typeface="Times New Roman" pitchFamily="18" charset="0"/>
                <a:cs typeface="Times New Roman" pitchFamily="18" charset="0"/>
                <a:hlinkClick r:id="rId10" action="ppaction://hlinkfile"/>
              </a:rPr>
              <a:t>dpd</a:t>
            </a:r>
            <a:r>
              <a:rPr lang="en-US" sz="800" b="0" dirty="0" smtClean="0">
                <a:latin typeface="Times New Roman" pitchFamily="18" charset="0"/>
                <a:cs typeface="Times New Roman" pitchFamily="18" charset="0"/>
                <a:hlinkClick r:id="rId10" action="ppaction://hlinkfile"/>
              </a:rPr>
              <a:t>/</a:t>
            </a:r>
            <a:r>
              <a:rPr lang="en-US" sz="800" b="0" dirty="0" err="1" smtClean="0">
                <a:latin typeface="Times New Roman" pitchFamily="18" charset="0"/>
                <a:cs typeface="Times New Roman" pitchFamily="18" charset="0"/>
                <a:hlinkClick r:id="rId10" action="ppaction://hlinkfile"/>
              </a:rPr>
              <a:t>tstat</a:t>
            </a:r>
            <a:r>
              <a:rPr lang="en-US" sz="800" b="0" dirty="0" smtClean="0">
                <a:latin typeface="Times New Roman" pitchFamily="18" charset="0"/>
                <a:cs typeface="Times New Roman" pitchFamily="18" charset="0"/>
              </a:rPr>
              <a:t> - DPD </a:t>
            </a:r>
            <a:r>
              <a:rPr lang="en-US" sz="800" b="0" dirty="0" err="1" smtClean="0">
                <a:latin typeface="Times New Roman" pitchFamily="18" charset="0"/>
                <a:cs typeface="Times New Roman" pitchFamily="18" charset="0"/>
              </a:rPr>
              <a:t>thermostatting</a:t>
            </a:r>
            <a:r>
              <a:rPr lang="en-US" sz="800" b="0" dirty="0" smtClean="0">
                <a:latin typeface="Times New Roman" pitchFamily="18" charset="0"/>
                <a:cs typeface="Times New Roman" pitchFamily="18" charset="0"/>
              </a:rPr>
              <a:t> </a:t>
            </a:r>
          </a:p>
          <a:p>
            <a:pPr>
              <a:buNone/>
            </a:pPr>
            <a:r>
              <a:rPr lang="en-US" sz="800" b="0" dirty="0" err="1" smtClean="0">
                <a:latin typeface="Times New Roman" pitchFamily="18" charset="0"/>
                <a:cs typeface="Times New Roman" pitchFamily="18" charset="0"/>
                <a:hlinkClick r:id="rId11" action="ppaction://hlinkfile"/>
              </a:rPr>
              <a:t>pair_style</a:t>
            </a:r>
            <a:r>
              <a:rPr lang="en-US" sz="800" b="0" dirty="0" smtClean="0">
                <a:latin typeface="Times New Roman" pitchFamily="18" charset="0"/>
                <a:cs typeface="Times New Roman" pitchFamily="18" charset="0"/>
                <a:hlinkClick r:id="rId11" action="ppaction://hlinkfile"/>
              </a:rPr>
              <a:t> </a:t>
            </a:r>
            <a:r>
              <a:rPr lang="en-US" sz="800" b="0" dirty="0" err="1" smtClean="0">
                <a:latin typeface="Times New Roman" pitchFamily="18" charset="0"/>
                <a:cs typeface="Times New Roman" pitchFamily="18" charset="0"/>
                <a:hlinkClick r:id="rId11" action="ppaction://hlinkfile"/>
              </a:rPr>
              <a:t>dsmc</a:t>
            </a:r>
            <a:r>
              <a:rPr lang="en-US" sz="800" b="0" dirty="0" smtClean="0">
                <a:latin typeface="Times New Roman" pitchFamily="18" charset="0"/>
                <a:cs typeface="Times New Roman" pitchFamily="18" charset="0"/>
              </a:rPr>
              <a:t> - Direct Simulation Monte Carlo (DSMC) </a:t>
            </a:r>
          </a:p>
          <a:p>
            <a:pPr>
              <a:buNone/>
            </a:pPr>
            <a:r>
              <a:rPr lang="en-US" sz="800" b="0" dirty="0" err="1" smtClean="0">
                <a:latin typeface="Times New Roman" pitchFamily="18" charset="0"/>
                <a:cs typeface="Times New Roman" pitchFamily="18" charset="0"/>
                <a:hlinkClick r:id="rId12" action="ppaction://hlinkfile"/>
              </a:rPr>
              <a:t>pair_style</a:t>
            </a:r>
            <a:r>
              <a:rPr lang="en-US" sz="800" b="0" dirty="0" smtClean="0">
                <a:latin typeface="Times New Roman" pitchFamily="18" charset="0"/>
                <a:cs typeface="Times New Roman" pitchFamily="18" charset="0"/>
                <a:hlinkClick r:id="rId12" action="ppaction://hlinkfile"/>
              </a:rPr>
              <a:t> </a:t>
            </a:r>
            <a:r>
              <a:rPr lang="en-US" sz="800" b="0" dirty="0" err="1" smtClean="0">
                <a:latin typeface="Times New Roman" pitchFamily="18" charset="0"/>
                <a:cs typeface="Times New Roman" pitchFamily="18" charset="0"/>
                <a:hlinkClick r:id="rId12" action="ppaction://hlinkfile"/>
              </a:rPr>
              <a:t>eam</a:t>
            </a:r>
            <a:r>
              <a:rPr lang="en-US" sz="800" b="0" dirty="0" smtClean="0">
                <a:latin typeface="Times New Roman" pitchFamily="18" charset="0"/>
                <a:cs typeface="Times New Roman" pitchFamily="18" charset="0"/>
              </a:rPr>
              <a:t> - embedded atom method (EAM) </a:t>
            </a:r>
          </a:p>
          <a:p>
            <a:pPr>
              <a:buNone/>
            </a:pPr>
            <a:r>
              <a:rPr lang="en-US" sz="800" b="0" dirty="0" err="1" smtClean="0">
                <a:latin typeface="Times New Roman" pitchFamily="18" charset="0"/>
                <a:cs typeface="Times New Roman" pitchFamily="18" charset="0"/>
                <a:hlinkClick r:id="rId12" action="ppaction://hlinkfile"/>
              </a:rPr>
              <a:t>pair_style</a:t>
            </a:r>
            <a:r>
              <a:rPr lang="en-US" sz="800" b="0" dirty="0" smtClean="0">
                <a:latin typeface="Times New Roman" pitchFamily="18" charset="0"/>
                <a:cs typeface="Times New Roman" pitchFamily="18" charset="0"/>
                <a:hlinkClick r:id="rId12" action="ppaction://hlinkfile"/>
              </a:rPr>
              <a:t> </a:t>
            </a:r>
            <a:r>
              <a:rPr lang="en-US" sz="800" b="0" dirty="0" err="1" smtClean="0">
                <a:latin typeface="Times New Roman" pitchFamily="18" charset="0"/>
                <a:cs typeface="Times New Roman" pitchFamily="18" charset="0"/>
                <a:hlinkClick r:id="rId12" action="ppaction://hlinkfile"/>
              </a:rPr>
              <a:t>eam</a:t>
            </a:r>
            <a:r>
              <a:rPr lang="en-US" sz="800" b="0" dirty="0" smtClean="0">
                <a:latin typeface="Times New Roman" pitchFamily="18" charset="0"/>
                <a:cs typeface="Times New Roman" pitchFamily="18" charset="0"/>
                <a:hlinkClick r:id="rId12" action="ppaction://hlinkfile"/>
              </a:rPr>
              <a:t>/opt</a:t>
            </a:r>
            <a:r>
              <a:rPr lang="en-US" sz="800" b="0" dirty="0" smtClean="0">
                <a:latin typeface="Times New Roman" pitchFamily="18" charset="0"/>
                <a:cs typeface="Times New Roman" pitchFamily="18" charset="0"/>
              </a:rPr>
              <a:t> - optimized version of EAM </a:t>
            </a:r>
          </a:p>
          <a:p>
            <a:pPr>
              <a:buNone/>
            </a:pPr>
            <a:r>
              <a:rPr lang="en-US" sz="800" b="0" dirty="0" err="1" smtClean="0">
                <a:latin typeface="Times New Roman" pitchFamily="18" charset="0"/>
                <a:cs typeface="Times New Roman" pitchFamily="18" charset="0"/>
                <a:hlinkClick r:id="rId12" action="ppaction://hlinkfile"/>
              </a:rPr>
              <a:t>pair_style</a:t>
            </a:r>
            <a:r>
              <a:rPr lang="en-US" sz="800" b="0" dirty="0" smtClean="0">
                <a:latin typeface="Times New Roman" pitchFamily="18" charset="0"/>
                <a:cs typeface="Times New Roman" pitchFamily="18" charset="0"/>
                <a:hlinkClick r:id="rId12" action="ppaction://hlinkfile"/>
              </a:rPr>
              <a:t> </a:t>
            </a:r>
            <a:r>
              <a:rPr lang="en-US" sz="800" b="0" dirty="0" err="1" smtClean="0">
                <a:latin typeface="Times New Roman" pitchFamily="18" charset="0"/>
                <a:cs typeface="Times New Roman" pitchFamily="18" charset="0"/>
                <a:hlinkClick r:id="rId12" action="ppaction://hlinkfile"/>
              </a:rPr>
              <a:t>eam</a:t>
            </a:r>
            <a:r>
              <a:rPr lang="en-US" sz="800" b="0" dirty="0" smtClean="0">
                <a:latin typeface="Times New Roman" pitchFamily="18" charset="0"/>
                <a:cs typeface="Times New Roman" pitchFamily="18" charset="0"/>
                <a:hlinkClick r:id="rId12" action="ppaction://hlinkfile"/>
              </a:rPr>
              <a:t>/alloy</a:t>
            </a:r>
            <a:r>
              <a:rPr lang="en-US" sz="800" b="0" dirty="0" smtClean="0">
                <a:latin typeface="Times New Roman" pitchFamily="18" charset="0"/>
                <a:cs typeface="Times New Roman" pitchFamily="18" charset="0"/>
              </a:rPr>
              <a:t> - alloy EAM </a:t>
            </a:r>
          </a:p>
          <a:p>
            <a:pPr>
              <a:buNone/>
            </a:pPr>
            <a:r>
              <a:rPr lang="en-US" sz="800" b="0" dirty="0" err="1" smtClean="0">
                <a:latin typeface="Times New Roman" pitchFamily="18" charset="0"/>
                <a:cs typeface="Times New Roman" pitchFamily="18" charset="0"/>
                <a:hlinkClick r:id="rId12" action="ppaction://hlinkfile"/>
              </a:rPr>
              <a:t>pair_style</a:t>
            </a:r>
            <a:r>
              <a:rPr lang="en-US" sz="800" b="0" dirty="0" smtClean="0">
                <a:latin typeface="Times New Roman" pitchFamily="18" charset="0"/>
                <a:cs typeface="Times New Roman" pitchFamily="18" charset="0"/>
                <a:hlinkClick r:id="rId12" action="ppaction://hlinkfile"/>
              </a:rPr>
              <a:t> </a:t>
            </a:r>
            <a:r>
              <a:rPr lang="en-US" sz="800" b="0" dirty="0" err="1" smtClean="0">
                <a:latin typeface="Times New Roman" pitchFamily="18" charset="0"/>
                <a:cs typeface="Times New Roman" pitchFamily="18" charset="0"/>
                <a:hlinkClick r:id="rId12" action="ppaction://hlinkfile"/>
              </a:rPr>
              <a:t>eam</a:t>
            </a:r>
            <a:r>
              <a:rPr lang="en-US" sz="800" b="0" dirty="0" smtClean="0">
                <a:latin typeface="Times New Roman" pitchFamily="18" charset="0"/>
                <a:cs typeface="Times New Roman" pitchFamily="18" charset="0"/>
                <a:hlinkClick r:id="rId12" action="ppaction://hlinkfile"/>
              </a:rPr>
              <a:t>/alloy/opt</a:t>
            </a:r>
            <a:r>
              <a:rPr lang="en-US" sz="800" b="0" dirty="0" smtClean="0">
                <a:latin typeface="Times New Roman" pitchFamily="18" charset="0"/>
                <a:cs typeface="Times New Roman" pitchFamily="18" charset="0"/>
              </a:rPr>
              <a:t> - optimized version of alloy EAM </a:t>
            </a:r>
          </a:p>
          <a:p>
            <a:pPr>
              <a:buNone/>
            </a:pPr>
            <a:r>
              <a:rPr lang="en-US" sz="800" b="0" dirty="0" err="1" smtClean="0">
                <a:latin typeface="Times New Roman" pitchFamily="18" charset="0"/>
                <a:cs typeface="Times New Roman" pitchFamily="18" charset="0"/>
                <a:hlinkClick r:id="rId12" action="ppaction://hlinkfile"/>
              </a:rPr>
              <a:t>pair_style</a:t>
            </a:r>
            <a:r>
              <a:rPr lang="en-US" sz="800" b="0" dirty="0" smtClean="0">
                <a:latin typeface="Times New Roman" pitchFamily="18" charset="0"/>
                <a:cs typeface="Times New Roman" pitchFamily="18" charset="0"/>
                <a:hlinkClick r:id="rId12" action="ppaction://hlinkfile"/>
              </a:rPr>
              <a:t> </a:t>
            </a:r>
            <a:r>
              <a:rPr lang="en-US" sz="800" b="0" dirty="0" err="1" smtClean="0">
                <a:latin typeface="Times New Roman" pitchFamily="18" charset="0"/>
                <a:cs typeface="Times New Roman" pitchFamily="18" charset="0"/>
                <a:hlinkClick r:id="rId12" action="ppaction://hlinkfile"/>
              </a:rPr>
              <a:t>eam</a:t>
            </a:r>
            <a:r>
              <a:rPr lang="en-US" sz="800" b="0" dirty="0" smtClean="0">
                <a:latin typeface="Times New Roman" pitchFamily="18" charset="0"/>
                <a:cs typeface="Times New Roman" pitchFamily="18" charset="0"/>
                <a:hlinkClick r:id="rId12" action="ppaction://hlinkfile"/>
              </a:rPr>
              <a:t>/</a:t>
            </a:r>
            <a:r>
              <a:rPr lang="en-US" sz="800" b="0" dirty="0" err="1" smtClean="0">
                <a:latin typeface="Times New Roman" pitchFamily="18" charset="0"/>
                <a:cs typeface="Times New Roman" pitchFamily="18" charset="0"/>
                <a:hlinkClick r:id="rId12" action="ppaction://hlinkfile"/>
              </a:rPr>
              <a:t>fs</a:t>
            </a:r>
            <a:r>
              <a:rPr lang="en-US" sz="800" b="0" dirty="0" smtClean="0">
                <a:latin typeface="Times New Roman" pitchFamily="18" charset="0"/>
                <a:cs typeface="Times New Roman" pitchFamily="18" charset="0"/>
              </a:rPr>
              <a:t> - </a:t>
            </a:r>
            <a:r>
              <a:rPr lang="en-US" sz="800" b="0" dirty="0" err="1" smtClean="0">
                <a:latin typeface="Times New Roman" pitchFamily="18" charset="0"/>
                <a:cs typeface="Times New Roman" pitchFamily="18" charset="0"/>
              </a:rPr>
              <a:t>Finnis</a:t>
            </a:r>
            <a:r>
              <a:rPr lang="en-US" sz="800" b="0" dirty="0" smtClean="0">
                <a:latin typeface="Times New Roman" pitchFamily="18" charset="0"/>
                <a:cs typeface="Times New Roman" pitchFamily="18" charset="0"/>
              </a:rPr>
              <a:t>-Sinclair EAM </a:t>
            </a:r>
          </a:p>
          <a:p>
            <a:pPr>
              <a:buNone/>
            </a:pPr>
            <a:r>
              <a:rPr lang="en-US" sz="800" b="0" dirty="0" err="1" smtClean="0">
                <a:latin typeface="Times New Roman" pitchFamily="18" charset="0"/>
                <a:cs typeface="Times New Roman" pitchFamily="18" charset="0"/>
                <a:hlinkClick r:id="rId12" action="ppaction://hlinkfile"/>
              </a:rPr>
              <a:t>pair_style</a:t>
            </a:r>
            <a:r>
              <a:rPr lang="en-US" sz="800" b="0" dirty="0" smtClean="0">
                <a:latin typeface="Times New Roman" pitchFamily="18" charset="0"/>
                <a:cs typeface="Times New Roman" pitchFamily="18" charset="0"/>
                <a:hlinkClick r:id="rId12" action="ppaction://hlinkfile"/>
              </a:rPr>
              <a:t> </a:t>
            </a:r>
            <a:r>
              <a:rPr lang="en-US" sz="800" b="0" dirty="0" err="1" smtClean="0">
                <a:latin typeface="Times New Roman" pitchFamily="18" charset="0"/>
                <a:cs typeface="Times New Roman" pitchFamily="18" charset="0"/>
                <a:hlinkClick r:id="rId12" action="ppaction://hlinkfile"/>
              </a:rPr>
              <a:t>eam</a:t>
            </a:r>
            <a:r>
              <a:rPr lang="en-US" sz="800" b="0" dirty="0" smtClean="0">
                <a:latin typeface="Times New Roman" pitchFamily="18" charset="0"/>
                <a:cs typeface="Times New Roman" pitchFamily="18" charset="0"/>
                <a:hlinkClick r:id="rId12" action="ppaction://hlinkfile"/>
              </a:rPr>
              <a:t>/</a:t>
            </a:r>
            <a:r>
              <a:rPr lang="en-US" sz="800" b="0" dirty="0" err="1" smtClean="0">
                <a:latin typeface="Times New Roman" pitchFamily="18" charset="0"/>
                <a:cs typeface="Times New Roman" pitchFamily="18" charset="0"/>
                <a:hlinkClick r:id="rId12" action="ppaction://hlinkfile"/>
              </a:rPr>
              <a:t>fs</a:t>
            </a:r>
            <a:r>
              <a:rPr lang="en-US" sz="800" b="0" dirty="0" smtClean="0">
                <a:latin typeface="Times New Roman" pitchFamily="18" charset="0"/>
                <a:cs typeface="Times New Roman" pitchFamily="18" charset="0"/>
                <a:hlinkClick r:id="rId12" action="ppaction://hlinkfile"/>
              </a:rPr>
              <a:t>/opt</a:t>
            </a:r>
            <a:r>
              <a:rPr lang="en-US" sz="800" b="0" dirty="0" smtClean="0">
                <a:latin typeface="Times New Roman" pitchFamily="18" charset="0"/>
                <a:cs typeface="Times New Roman" pitchFamily="18" charset="0"/>
              </a:rPr>
              <a:t> - optimized version of </a:t>
            </a:r>
            <a:r>
              <a:rPr lang="en-US" sz="800" b="0" dirty="0" err="1" smtClean="0">
                <a:latin typeface="Times New Roman" pitchFamily="18" charset="0"/>
                <a:cs typeface="Times New Roman" pitchFamily="18" charset="0"/>
              </a:rPr>
              <a:t>Finnis</a:t>
            </a:r>
            <a:r>
              <a:rPr lang="en-US" sz="800" b="0" dirty="0" smtClean="0">
                <a:latin typeface="Times New Roman" pitchFamily="18" charset="0"/>
                <a:cs typeface="Times New Roman" pitchFamily="18" charset="0"/>
              </a:rPr>
              <a:t>-Sinclair EAM </a:t>
            </a:r>
          </a:p>
          <a:p>
            <a:pPr>
              <a:buNone/>
            </a:pPr>
            <a:r>
              <a:rPr lang="en-US" sz="800" b="0" dirty="0" err="1" smtClean="0">
                <a:latin typeface="Times New Roman" pitchFamily="18" charset="0"/>
                <a:cs typeface="Times New Roman" pitchFamily="18" charset="0"/>
                <a:hlinkClick r:id="rId13" action="ppaction://hlinkfile"/>
              </a:rPr>
              <a:t>pair_style</a:t>
            </a:r>
            <a:r>
              <a:rPr lang="en-US" sz="800" b="0" dirty="0" smtClean="0">
                <a:latin typeface="Times New Roman" pitchFamily="18" charset="0"/>
                <a:cs typeface="Times New Roman" pitchFamily="18" charset="0"/>
                <a:hlinkClick r:id="rId13" action="ppaction://hlinkfile"/>
              </a:rPr>
              <a:t> </a:t>
            </a:r>
            <a:r>
              <a:rPr lang="en-US" sz="800" b="0" dirty="0" err="1" smtClean="0">
                <a:latin typeface="Times New Roman" pitchFamily="18" charset="0"/>
                <a:cs typeface="Times New Roman" pitchFamily="18" charset="0"/>
                <a:hlinkClick r:id="rId13" action="ppaction://hlinkfile"/>
              </a:rPr>
              <a:t>eim</a:t>
            </a:r>
            <a:r>
              <a:rPr lang="en-US" sz="800" b="0" dirty="0" smtClean="0">
                <a:latin typeface="Times New Roman" pitchFamily="18" charset="0"/>
                <a:cs typeface="Times New Roman" pitchFamily="18" charset="0"/>
              </a:rPr>
              <a:t> - embedded ion method (EIM) </a:t>
            </a:r>
          </a:p>
          <a:p>
            <a:pPr>
              <a:buNone/>
            </a:pPr>
            <a:r>
              <a:rPr lang="en-US" sz="800" b="0" dirty="0" err="1" smtClean="0">
                <a:latin typeface="Times New Roman" pitchFamily="18" charset="0"/>
                <a:cs typeface="Times New Roman" pitchFamily="18" charset="0"/>
                <a:hlinkClick r:id="rId14" action="ppaction://hlinkfile"/>
              </a:rPr>
              <a:t>pair_style</a:t>
            </a:r>
            <a:r>
              <a:rPr lang="en-US" sz="800" b="0" dirty="0" smtClean="0">
                <a:latin typeface="Times New Roman" pitchFamily="18" charset="0"/>
                <a:cs typeface="Times New Roman" pitchFamily="18" charset="0"/>
                <a:hlinkClick r:id="rId14" action="ppaction://hlinkfile"/>
              </a:rPr>
              <a:t> gauss</a:t>
            </a:r>
            <a:r>
              <a:rPr lang="en-US" sz="800" b="0" dirty="0" smtClean="0">
                <a:latin typeface="Times New Roman" pitchFamily="18" charset="0"/>
                <a:cs typeface="Times New Roman" pitchFamily="18" charset="0"/>
              </a:rPr>
              <a:t> - Gaussian potential </a:t>
            </a:r>
          </a:p>
          <a:p>
            <a:pPr>
              <a:buNone/>
            </a:pPr>
            <a:r>
              <a:rPr lang="en-US" sz="800" b="0" dirty="0" err="1" smtClean="0">
                <a:latin typeface="Times New Roman" pitchFamily="18" charset="0"/>
                <a:cs typeface="Times New Roman" pitchFamily="18" charset="0"/>
                <a:hlinkClick r:id="rId15" action="ppaction://hlinkfile"/>
              </a:rPr>
              <a:t>pair_style</a:t>
            </a:r>
            <a:r>
              <a:rPr lang="en-US" sz="800" b="0" dirty="0" smtClean="0">
                <a:latin typeface="Times New Roman" pitchFamily="18" charset="0"/>
                <a:cs typeface="Times New Roman" pitchFamily="18" charset="0"/>
                <a:hlinkClick r:id="rId15" action="ppaction://hlinkfile"/>
              </a:rPr>
              <a:t> </a:t>
            </a:r>
            <a:r>
              <a:rPr lang="en-US" sz="800" b="0" dirty="0" err="1" smtClean="0">
                <a:latin typeface="Times New Roman" pitchFamily="18" charset="0"/>
                <a:cs typeface="Times New Roman" pitchFamily="18" charset="0"/>
                <a:hlinkClick r:id="rId15" action="ppaction://hlinkfile"/>
              </a:rPr>
              <a:t>gayberne</a:t>
            </a:r>
            <a:r>
              <a:rPr lang="en-US" sz="800" b="0" dirty="0" smtClean="0">
                <a:latin typeface="Times New Roman" pitchFamily="18" charset="0"/>
                <a:cs typeface="Times New Roman" pitchFamily="18" charset="0"/>
              </a:rPr>
              <a:t> - Gay-Berne ellipsoidal potential </a:t>
            </a:r>
          </a:p>
          <a:p>
            <a:pPr>
              <a:buNone/>
            </a:pPr>
            <a:r>
              <a:rPr lang="en-US" sz="800" b="0" dirty="0" err="1" smtClean="0">
                <a:latin typeface="Times New Roman" pitchFamily="18" charset="0"/>
                <a:cs typeface="Times New Roman" pitchFamily="18" charset="0"/>
                <a:hlinkClick r:id="rId15" action="ppaction://hlinkfile"/>
              </a:rPr>
              <a:t>pair_style</a:t>
            </a:r>
            <a:r>
              <a:rPr lang="en-US" sz="800" b="0" dirty="0" smtClean="0">
                <a:latin typeface="Times New Roman" pitchFamily="18" charset="0"/>
                <a:cs typeface="Times New Roman" pitchFamily="18" charset="0"/>
                <a:hlinkClick r:id="rId15" action="ppaction://hlinkfile"/>
              </a:rPr>
              <a:t> </a:t>
            </a:r>
            <a:r>
              <a:rPr lang="en-US" sz="800" b="0" dirty="0" err="1" smtClean="0">
                <a:latin typeface="Times New Roman" pitchFamily="18" charset="0"/>
                <a:cs typeface="Times New Roman" pitchFamily="18" charset="0"/>
                <a:hlinkClick r:id="rId15" action="ppaction://hlinkfile"/>
              </a:rPr>
              <a:t>gayberne</a:t>
            </a:r>
            <a:r>
              <a:rPr lang="en-US" sz="800" b="0" dirty="0" smtClean="0">
                <a:latin typeface="Times New Roman" pitchFamily="18" charset="0"/>
                <a:cs typeface="Times New Roman" pitchFamily="18" charset="0"/>
                <a:hlinkClick r:id="rId15" action="ppaction://hlinkfile"/>
              </a:rPr>
              <a:t>/</a:t>
            </a:r>
            <a:r>
              <a:rPr lang="en-US" sz="800" b="0" dirty="0" err="1" smtClean="0">
                <a:latin typeface="Times New Roman" pitchFamily="18" charset="0"/>
                <a:cs typeface="Times New Roman" pitchFamily="18" charset="0"/>
                <a:hlinkClick r:id="rId15" action="ppaction://hlinkfile"/>
              </a:rPr>
              <a:t>gpu</a:t>
            </a:r>
            <a:r>
              <a:rPr lang="en-US" sz="800" b="0" dirty="0" smtClean="0">
                <a:latin typeface="Times New Roman" pitchFamily="18" charset="0"/>
                <a:cs typeface="Times New Roman" pitchFamily="18" charset="0"/>
              </a:rPr>
              <a:t> - GPU-enabled Gay-Berne ellipsoidal potential </a:t>
            </a:r>
          </a:p>
          <a:p>
            <a:pPr>
              <a:buNone/>
            </a:pPr>
            <a:r>
              <a:rPr lang="en-US" sz="800" b="0" dirty="0" err="1" smtClean="0">
                <a:latin typeface="Times New Roman" pitchFamily="18" charset="0"/>
                <a:cs typeface="Times New Roman" pitchFamily="18" charset="0"/>
                <a:hlinkClick r:id="rId16" action="ppaction://hlinkfile"/>
              </a:rPr>
              <a:t>pair_style</a:t>
            </a:r>
            <a:r>
              <a:rPr lang="en-US" sz="800" b="0" dirty="0" smtClean="0">
                <a:latin typeface="Times New Roman" pitchFamily="18" charset="0"/>
                <a:cs typeface="Times New Roman" pitchFamily="18" charset="0"/>
                <a:hlinkClick r:id="rId16" action="ppaction://hlinkfile"/>
              </a:rPr>
              <a:t> </a:t>
            </a:r>
            <a:r>
              <a:rPr lang="en-US" sz="800" b="0" dirty="0" err="1" smtClean="0">
                <a:latin typeface="Times New Roman" pitchFamily="18" charset="0"/>
                <a:cs typeface="Times New Roman" pitchFamily="18" charset="0"/>
                <a:hlinkClick r:id="rId16" action="ppaction://hlinkfile"/>
              </a:rPr>
              <a:t>gran</a:t>
            </a:r>
            <a:r>
              <a:rPr lang="en-US" sz="800" b="0" dirty="0" smtClean="0">
                <a:latin typeface="Times New Roman" pitchFamily="18" charset="0"/>
                <a:cs typeface="Times New Roman" pitchFamily="18" charset="0"/>
                <a:hlinkClick r:id="rId16" action="ppaction://hlinkfile"/>
              </a:rPr>
              <a:t>/hertz/history</a:t>
            </a:r>
            <a:r>
              <a:rPr lang="en-US" sz="800" b="0" dirty="0" smtClean="0">
                <a:latin typeface="Times New Roman" pitchFamily="18" charset="0"/>
                <a:cs typeface="Times New Roman" pitchFamily="18" charset="0"/>
              </a:rPr>
              <a:t> - granular potential with </a:t>
            </a:r>
            <a:r>
              <a:rPr lang="en-US" sz="800" b="0" dirty="0" err="1" smtClean="0">
                <a:latin typeface="Times New Roman" pitchFamily="18" charset="0"/>
                <a:cs typeface="Times New Roman" pitchFamily="18" charset="0"/>
              </a:rPr>
              <a:t>Hertzian</a:t>
            </a:r>
            <a:r>
              <a:rPr lang="en-US" sz="800" b="0" dirty="0" smtClean="0">
                <a:latin typeface="Times New Roman" pitchFamily="18" charset="0"/>
                <a:cs typeface="Times New Roman" pitchFamily="18" charset="0"/>
              </a:rPr>
              <a:t> interactions </a:t>
            </a:r>
          </a:p>
          <a:p>
            <a:pPr>
              <a:buNone/>
            </a:pPr>
            <a:r>
              <a:rPr lang="en-US" sz="800" b="0" dirty="0" err="1" smtClean="0">
                <a:latin typeface="Times New Roman" pitchFamily="18" charset="0"/>
                <a:cs typeface="Times New Roman" pitchFamily="18" charset="0"/>
                <a:hlinkClick r:id="rId16" action="ppaction://hlinkfile"/>
              </a:rPr>
              <a:t>pair_style</a:t>
            </a:r>
            <a:r>
              <a:rPr lang="en-US" sz="800" b="0" dirty="0" smtClean="0">
                <a:latin typeface="Times New Roman" pitchFamily="18" charset="0"/>
                <a:cs typeface="Times New Roman" pitchFamily="18" charset="0"/>
                <a:hlinkClick r:id="rId16" action="ppaction://hlinkfile"/>
              </a:rPr>
              <a:t> </a:t>
            </a:r>
            <a:r>
              <a:rPr lang="en-US" sz="800" b="0" dirty="0" err="1" smtClean="0">
                <a:latin typeface="Times New Roman" pitchFamily="18" charset="0"/>
                <a:cs typeface="Times New Roman" pitchFamily="18" charset="0"/>
                <a:hlinkClick r:id="rId16" action="ppaction://hlinkfile"/>
              </a:rPr>
              <a:t>gran</a:t>
            </a:r>
            <a:r>
              <a:rPr lang="en-US" sz="800" b="0" dirty="0" smtClean="0">
                <a:latin typeface="Times New Roman" pitchFamily="18" charset="0"/>
                <a:cs typeface="Times New Roman" pitchFamily="18" charset="0"/>
                <a:hlinkClick r:id="rId16" action="ppaction://hlinkfile"/>
              </a:rPr>
              <a:t>/</a:t>
            </a:r>
            <a:r>
              <a:rPr lang="en-US" sz="800" b="0" dirty="0" err="1" smtClean="0">
                <a:latin typeface="Times New Roman" pitchFamily="18" charset="0"/>
                <a:cs typeface="Times New Roman" pitchFamily="18" charset="0"/>
                <a:hlinkClick r:id="rId16" action="ppaction://hlinkfile"/>
              </a:rPr>
              <a:t>hooke</a:t>
            </a:r>
            <a:r>
              <a:rPr lang="en-US" sz="800" b="0" dirty="0" smtClean="0">
                <a:latin typeface="Times New Roman" pitchFamily="18" charset="0"/>
                <a:cs typeface="Times New Roman" pitchFamily="18" charset="0"/>
              </a:rPr>
              <a:t> - granular potential with history effects </a:t>
            </a:r>
          </a:p>
          <a:p>
            <a:pPr>
              <a:buNone/>
            </a:pPr>
            <a:r>
              <a:rPr lang="en-US" sz="800" b="0" dirty="0" err="1" smtClean="0">
                <a:latin typeface="Times New Roman" pitchFamily="18" charset="0"/>
                <a:cs typeface="Times New Roman" pitchFamily="18" charset="0"/>
                <a:hlinkClick r:id="rId16" action="ppaction://hlinkfile"/>
              </a:rPr>
              <a:t>pair_style</a:t>
            </a:r>
            <a:r>
              <a:rPr lang="en-US" sz="800" b="0" dirty="0" smtClean="0">
                <a:latin typeface="Times New Roman" pitchFamily="18" charset="0"/>
                <a:cs typeface="Times New Roman" pitchFamily="18" charset="0"/>
                <a:hlinkClick r:id="rId16" action="ppaction://hlinkfile"/>
              </a:rPr>
              <a:t> </a:t>
            </a:r>
            <a:r>
              <a:rPr lang="en-US" sz="800" b="0" dirty="0" err="1" smtClean="0">
                <a:latin typeface="Times New Roman" pitchFamily="18" charset="0"/>
                <a:cs typeface="Times New Roman" pitchFamily="18" charset="0"/>
                <a:hlinkClick r:id="rId16" action="ppaction://hlinkfile"/>
              </a:rPr>
              <a:t>gran</a:t>
            </a:r>
            <a:r>
              <a:rPr lang="en-US" sz="800" b="0" dirty="0" smtClean="0">
                <a:latin typeface="Times New Roman" pitchFamily="18" charset="0"/>
                <a:cs typeface="Times New Roman" pitchFamily="18" charset="0"/>
                <a:hlinkClick r:id="rId16" action="ppaction://hlinkfile"/>
              </a:rPr>
              <a:t>/</a:t>
            </a:r>
            <a:r>
              <a:rPr lang="en-US" sz="800" b="0" dirty="0" err="1" smtClean="0">
                <a:latin typeface="Times New Roman" pitchFamily="18" charset="0"/>
                <a:cs typeface="Times New Roman" pitchFamily="18" charset="0"/>
                <a:hlinkClick r:id="rId16" action="ppaction://hlinkfile"/>
              </a:rPr>
              <a:t>hooke</a:t>
            </a:r>
            <a:r>
              <a:rPr lang="en-US" sz="800" b="0" dirty="0" smtClean="0">
                <a:latin typeface="Times New Roman" pitchFamily="18" charset="0"/>
                <a:cs typeface="Times New Roman" pitchFamily="18" charset="0"/>
                <a:hlinkClick r:id="rId16" action="ppaction://hlinkfile"/>
              </a:rPr>
              <a:t>/history</a:t>
            </a:r>
            <a:r>
              <a:rPr lang="en-US" sz="800" b="0" dirty="0" smtClean="0">
                <a:latin typeface="Times New Roman" pitchFamily="18" charset="0"/>
                <a:cs typeface="Times New Roman" pitchFamily="18" charset="0"/>
              </a:rPr>
              <a:t> - granular potential without history effects </a:t>
            </a:r>
          </a:p>
          <a:p>
            <a:pPr>
              <a:buNone/>
            </a:pPr>
            <a:r>
              <a:rPr lang="en-US" sz="800" b="0" dirty="0" err="1" smtClean="0">
                <a:latin typeface="Times New Roman" pitchFamily="18" charset="0"/>
                <a:cs typeface="Times New Roman" pitchFamily="18" charset="0"/>
                <a:hlinkClick r:id="rId17" action="ppaction://hlinkfile"/>
              </a:rPr>
              <a:t>pair_style</a:t>
            </a:r>
            <a:r>
              <a:rPr lang="en-US" sz="800" b="0" dirty="0" smtClean="0">
                <a:latin typeface="Times New Roman" pitchFamily="18" charset="0"/>
                <a:cs typeface="Times New Roman" pitchFamily="18" charset="0"/>
                <a:hlinkClick r:id="rId17" action="ppaction://hlinkfile"/>
              </a:rPr>
              <a:t> </a:t>
            </a:r>
            <a:r>
              <a:rPr lang="en-US" sz="800" b="0" dirty="0" err="1" smtClean="0">
                <a:latin typeface="Times New Roman" pitchFamily="18" charset="0"/>
                <a:cs typeface="Times New Roman" pitchFamily="18" charset="0"/>
                <a:hlinkClick r:id="rId17" action="ppaction://hlinkfile"/>
              </a:rPr>
              <a:t>hbond</a:t>
            </a:r>
            <a:r>
              <a:rPr lang="en-US" sz="800" b="0" dirty="0" smtClean="0">
                <a:latin typeface="Times New Roman" pitchFamily="18" charset="0"/>
                <a:cs typeface="Times New Roman" pitchFamily="18" charset="0"/>
                <a:hlinkClick r:id="rId17" action="ppaction://hlinkfile"/>
              </a:rPr>
              <a:t>/</a:t>
            </a:r>
            <a:r>
              <a:rPr lang="en-US" sz="800" b="0" dirty="0" err="1" smtClean="0">
                <a:latin typeface="Times New Roman" pitchFamily="18" charset="0"/>
                <a:cs typeface="Times New Roman" pitchFamily="18" charset="0"/>
                <a:hlinkClick r:id="rId17" action="ppaction://hlinkfile"/>
              </a:rPr>
              <a:t>dreiding</a:t>
            </a:r>
            <a:r>
              <a:rPr lang="en-US" sz="800" b="0" dirty="0" smtClean="0">
                <a:latin typeface="Times New Roman" pitchFamily="18" charset="0"/>
                <a:cs typeface="Times New Roman" pitchFamily="18" charset="0"/>
                <a:hlinkClick r:id="rId17" action="ppaction://hlinkfile"/>
              </a:rPr>
              <a:t>/</a:t>
            </a:r>
            <a:r>
              <a:rPr lang="en-US" sz="800" b="0" dirty="0" err="1" smtClean="0">
                <a:latin typeface="Times New Roman" pitchFamily="18" charset="0"/>
                <a:cs typeface="Times New Roman" pitchFamily="18" charset="0"/>
                <a:hlinkClick r:id="rId17" action="ppaction://hlinkfile"/>
              </a:rPr>
              <a:t>lj</a:t>
            </a:r>
            <a:r>
              <a:rPr lang="en-US" sz="800" b="0" dirty="0" smtClean="0">
                <a:latin typeface="Times New Roman" pitchFamily="18" charset="0"/>
                <a:cs typeface="Times New Roman" pitchFamily="18" charset="0"/>
              </a:rPr>
              <a:t> - DREIDING hydrogen bonding LJ potential </a:t>
            </a:r>
          </a:p>
          <a:p>
            <a:pPr>
              <a:buNone/>
            </a:pPr>
            <a:r>
              <a:rPr lang="en-US" sz="800" b="0" dirty="0" err="1" smtClean="0">
                <a:latin typeface="Times New Roman" pitchFamily="18" charset="0"/>
                <a:cs typeface="Times New Roman" pitchFamily="18" charset="0"/>
                <a:hlinkClick r:id="rId17" action="ppaction://hlinkfile"/>
              </a:rPr>
              <a:t>pair_style</a:t>
            </a:r>
            <a:r>
              <a:rPr lang="en-US" sz="800" b="0" dirty="0" smtClean="0">
                <a:latin typeface="Times New Roman" pitchFamily="18" charset="0"/>
                <a:cs typeface="Times New Roman" pitchFamily="18" charset="0"/>
                <a:hlinkClick r:id="rId17" action="ppaction://hlinkfile"/>
              </a:rPr>
              <a:t> </a:t>
            </a:r>
            <a:r>
              <a:rPr lang="en-US" sz="800" b="0" dirty="0" err="1" smtClean="0">
                <a:latin typeface="Times New Roman" pitchFamily="18" charset="0"/>
                <a:cs typeface="Times New Roman" pitchFamily="18" charset="0"/>
                <a:hlinkClick r:id="rId17" action="ppaction://hlinkfile"/>
              </a:rPr>
              <a:t>hbond</a:t>
            </a:r>
            <a:r>
              <a:rPr lang="en-US" sz="800" b="0" dirty="0" smtClean="0">
                <a:latin typeface="Times New Roman" pitchFamily="18" charset="0"/>
                <a:cs typeface="Times New Roman" pitchFamily="18" charset="0"/>
                <a:hlinkClick r:id="rId17" action="ppaction://hlinkfile"/>
              </a:rPr>
              <a:t>/</a:t>
            </a:r>
            <a:r>
              <a:rPr lang="en-US" sz="800" b="0" dirty="0" err="1" smtClean="0">
                <a:latin typeface="Times New Roman" pitchFamily="18" charset="0"/>
                <a:cs typeface="Times New Roman" pitchFamily="18" charset="0"/>
                <a:hlinkClick r:id="rId17" action="ppaction://hlinkfile"/>
              </a:rPr>
              <a:t>dreiding</a:t>
            </a:r>
            <a:r>
              <a:rPr lang="en-US" sz="800" b="0" dirty="0" smtClean="0">
                <a:latin typeface="Times New Roman" pitchFamily="18" charset="0"/>
                <a:cs typeface="Times New Roman" pitchFamily="18" charset="0"/>
                <a:hlinkClick r:id="rId17" action="ppaction://hlinkfile"/>
              </a:rPr>
              <a:t>/</a:t>
            </a:r>
            <a:r>
              <a:rPr lang="en-US" sz="800" b="0" dirty="0" err="1" smtClean="0">
                <a:latin typeface="Times New Roman" pitchFamily="18" charset="0"/>
                <a:cs typeface="Times New Roman" pitchFamily="18" charset="0"/>
                <a:hlinkClick r:id="rId17" action="ppaction://hlinkfile"/>
              </a:rPr>
              <a:t>morse</a:t>
            </a:r>
            <a:r>
              <a:rPr lang="en-US" sz="800" b="0" dirty="0" smtClean="0">
                <a:latin typeface="Times New Roman" pitchFamily="18" charset="0"/>
                <a:cs typeface="Times New Roman" pitchFamily="18" charset="0"/>
              </a:rPr>
              <a:t> - DREIDING hydrogen bonding Morse potential </a:t>
            </a:r>
          </a:p>
          <a:p>
            <a:endParaRPr lang="en-US" sz="800" dirty="0" smtClean="0"/>
          </a:p>
          <a:p>
            <a:pPr>
              <a:buNone/>
            </a:pPr>
            <a:endParaRPr lang="en-US" sz="800" b="0" dirty="0" smtClean="0">
              <a:latin typeface="Times New Roman" pitchFamily="18" charset="0"/>
              <a:cs typeface="Times New Roman" pitchFamily="18" charset="0"/>
            </a:endParaRPr>
          </a:p>
          <a:p>
            <a:pPr>
              <a:buNone/>
            </a:pPr>
            <a:endParaRPr lang="en-US" sz="800" b="0" dirty="0" smtClean="0">
              <a:latin typeface="Times New Roman" pitchFamily="18" charset="0"/>
              <a:cs typeface="Times New Roman" pitchFamily="18" charset="0"/>
            </a:endParaRPr>
          </a:p>
          <a:p>
            <a:pPr>
              <a:buNone/>
            </a:pPr>
            <a:endParaRPr lang="en-US" sz="800" b="0" dirty="0" smtClean="0">
              <a:latin typeface="Times New Roman" pitchFamily="18" charset="0"/>
              <a:cs typeface="Times New Roman" pitchFamily="18" charset="0"/>
            </a:endParaRPr>
          </a:p>
          <a:p>
            <a:endParaRPr lang="en-US" sz="800" b="0" dirty="0" smtClean="0">
              <a:latin typeface="Times New Roman" pitchFamily="18" charset="0"/>
              <a:cs typeface="Times New Roman" pitchFamily="18" charset="0"/>
            </a:endParaRPr>
          </a:p>
          <a:p>
            <a:endParaRPr lang="en-US" sz="800" b="0" dirty="0" smtClean="0">
              <a:latin typeface="Times New Roman" pitchFamily="18" charset="0"/>
              <a:cs typeface="Times New Roman" pitchFamily="18" charset="0"/>
            </a:endParaRPr>
          </a:p>
          <a:p>
            <a:endParaRPr lang="en-US" sz="800" b="0" dirty="0">
              <a:latin typeface="Times New Roman" pitchFamily="18" charset="0"/>
              <a:cs typeface="Times New Roman" pitchFamily="18" charset="0"/>
            </a:endParaRPr>
          </a:p>
        </p:txBody>
      </p:sp>
      <p:sp>
        <p:nvSpPr>
          <p:cNvPr id="4" name="TextBox 3"/>
          <p:cNvSpPr txBox="1"/>
          <p:nvPr/>
        </p:nvSpPr>
        <p:spPr>
          <a:xfrm>
            <a:off x="4038600" y="1600200"/>
            <a:ext cx="4560864" cy="4770537"/>
          </a:xfrm>
          <a:prstGeom prst="rect">
            <a:avLst/>
          </a:prstGeom>
          <a:noFill/>
        </p:spPr>
        <p:txBody>
          <a:bodyPr wrap="square" rtlCol="0">
            <a:spAutoFit/>
          </a:bodyPr>
          <a:lstStyle/>
          <a:p>
            <a:r>
              <a:rPr lang="en-US" sz="800" dirty="0" err="1" smtClean="0">
                <a:cs typeface="Times New Roman" pitchFamily="18" charset="0"/>
                <a:hlinkClick r:id="rId18" action="ppaction://hlinkfile"/>
              </a:rPr>
              <a:t>pair_style</a:t>
            </a:r>
            <a:r>
              <a:rPr lang="en-US" sz="800" dirty="0" smtClean="0">
                <a:cs typeface="Times New Roman" pitchFamily="18" charset="0"/>
                <a:hlinkClick r:id="rId18" action="ppaction://hlinkfile"/>
              </a:rPr>
              <a:t> </a:t>
            </a:r>
            <a:r>
              <a:rPr lang="en-US" sz="800" dirty="0" err="1" smtClean="0">
                <a:cs typeface="Times New Roman" pitchFamily="18" charset="0"/>
                <a:hlinkClick r:id="rId18" action="ppaction://hlinkfile"/>
              </a:rPr>
              <a:t>lj</a:t>
            </a:r>
            <a:r>
              <a:rPr lang="en-US" sz="800" dirty="0" smtClean="0">
                <a:cs typeface="Times New Roman" pitchFamily="18" charset="0"/>
                <a:hlinkClick r:id="rId18" action="ppaction://hlinkfile"/>
              </a:rPr>
              <a:t>/</a:t>
            </a:r>
            <a:r>
              <a:rPr lang="en-US" sz="800" dirty="0" err="1" smtClean="0">
                <a:cs typeface="Times New Roman" pitchFamily="18" charset="0"/>
                <a:hlinkClick r:id="rId18" action="ppaction://hlinkfile"/>
              </a:rPr>
              <a:t>charmm</a:t>
            </a:r>
            <a:r>
              <a:rPr lang="en-US" sz="800" dirty="0" smtClean="0">
                <a:cs typeface="Times New Roman" pitchFamily="18" charset="0"/>
                <a:hlinkClick r:id="rId18" action="ppaction://hlinkfile"/>
              </a:rPr>
              <a:t>/</a:t>
            </a:r>
            <a:r>
              <a:rPr lang="en-US" sz="800" dirty="0" err="1" smtClean="0">
                <a:cs typeface="Times New Roman" pitchFamily="18" charset="0"/>
                <a:hlinkClick r:id="rId18" action="ppaction://hlinkfile"/>
              </a:rPr>
              <a:t>coul</a:t>
            </a:r>
            <a:r>
              <a:rPr lang="en-US" sz="800" dirty="0" smtClean="0">
                <a:cs typeface="Times New Roman" pitchFamily="18" charset="0"/>
                <a:hlinkClick r:id="rId18" action="ppaction://hlinkfile"/>
              </a:rPr>
              <a:t>/</a:t>
            </a:r>
            <a:r>
              <a:rPr lang="en-US" sz="800" dirty="0" err="1" smtClean="0">
                <a:cs typeface="Times New Roman" pitchFamily="18" charset="0"/>
                <a:hlinkClick r:id="rId18" action="ppaction://hlinkfile"/>
              </a:rPr>
              <a:t>charmm</a:t>
            </a:r>
            <a:r>
              <a:rPr lang="en-US" sz="800" dirty="0" smtClean="0">
                <a:cs typeface="Times New Roman" pitchFamily="18" charset="0"/>
              </a:rPr>
              <a:t> - CHARMM potential with cutoff Coulomb </a:t>
            </a:r>
          </a:p>
          <a:p>
            <a:r>
              <a:rPr lang="en-US" sz="800" dirty="0" err="1" smtClean="0">
                <a:hlinkClick r:id="rId18" action="ppaction://hlinkfile"/>
              </a:rPr>
              <a:t>pair_style</a:t>
            </a:r>
            <a:r>
              <a:rPr lang="en-US" sz="800" dirty="0" smtClean="0">
                <a:hlinkClick r:id="rId18" action="ppaction://hlinkfile"/>
              </a:rPr>
              <a:t> </a:t>
            </a:r>
            <a:r>
              <a:rPr lang="en-US" sz="800" dirty="0" err="1" smtClean="0">
                <a:hlinkClick r:id="rId18" action="ppaction://hlinkfile"/>
              </a:rPr>
              <a:t>lj</a:t>
            </a:r>
            <a:r>
              <a:rPr lang="en-US" sz="800" dirty="0" smtClean="0">
                <a:hlinkClick r:id="rId18" action="ppaction://hlinkfile"/>
              </a:rPr>
              <a:t>/</a:t>
            </a:r>
            <a:r>
              <a:rPr lang="en-US" sz="800" dirty="0" err="1" smtClean="0">
                <a:hlinkClick r:id="rId18" action="ppaction://hlinkfile"/>
              </a:rPr>
              <a:t>charmm</a:t>
            </a:r>
            <a:r>
              <a:rPr lang="en-US" sz="800" dirty="0" smtClean="0">
                <a:hlinkClick r:id="rId18" action="ppaction://hlinkfile"/>
              </a:rPr>
              <a:t>/</a:t>
            </a:r>
            <a:r>
              <a:rPr lang="en-US" sz="800" dirty="0" err="1" smtClean="0">
                <a:hlinkClick r:id="rId18" action="ppaction://hlinkfile"/>
              </a:rPr>
              <a:t>coul</a:t>
            </a:r>
            <a:r>
              <a:rPr lang="en-US" sz="800" dirty="0" smtClean="0">
                <a:hlinkClick r:id="rId18" action="ppaction://hlinkfile"/>
              </a:rPr>
              <a:t>/</a:t>
            </a:r>
            <a:r>
              <a:rPr lang="en-US" sz="800" dirty="0" err="1" smtClean="0">
                <a:hlinkClick r:id="rId18" action="ppaction://hlinkfile"/>
              </a:rPr>
              <a:t>charmm</a:t>
            </a:r>
            <a:r>
              <a:rPr lang="en-US" sz="800" dirty="0" smtClean="0">
                <a:hlinkClick r:id="rId18" action="ppaction://hlinkfile"/>
              </a:rPr>
              <a:t>/implicit</a:t>
            </a:r>
            <a:r>
              <a:rPr lang="en-US" sz="800" dirty="0" smtClean="0"/>
              <a:t> - CHARMM for implicit solvent </a:t>
            </a:r>
          </a:p>
          <a:p>
            <a:r>
              <a:rPr lang="en-US" sz="800" dirty="0" err="1" smtClean="0">
                <a:hlinkClick r:id="rId18" action="ppaction://hlinkfile"/>
              </a:rPr>
              <a:t>pair_style</a:t>
            </a:r>
            <a:r>
              <a:rPr lang="en-US" sz="800" dirty="0" smtClean="0">
                <a:hlinkClick r:id="rId18" action="ppaction://hlinkfile"/>
              </a:rPr>
              <a:t> </a:t>
            </a:r>
            <a:r>
              <a:rPr lang="en-US" sz="800" dirty="0" err="1" smtClean="0">
                <a:hlinkClick r:id="rId18" action="ppaction://hlinkfile"/>
              </a:rPr>
              <a:t>lj</a:t>
            </a:r>
            <a:r>
              <a:rPr lang="en-US" sz="800" dirty="0" smtClean="0">
                <a:hlinkClick r:id="rId18" action="ppaction://hlinkfile"/>
              </a:rPr>
              <a:t>/</a:t>
            </a:r>
            <a:r>
              <a:rPr lang="en-US" sz="800" dirty="0" err="1" smtClean="0">
                <a:hlinkClick r:id="rId18" action="ppaction://hlinkfile"/>
              </a:rPr>
              <a:t>charmm</a:t>
            </a:r>
            <a:r>
              <a:rPr lang="en-US" sz="800" dirty="0" smtClean="0">
                <a:hlinkClick r:id="rId18" action="ppaction://hlinkfile"/>
              </a:rPr>
              <a:t>/</a:t>
            </a:r>
            <a:r>
              <a:rPr lang="en-US" sz="800" dirty="0" err="1" smtClean="0">
                <a:hlinkClick r:id="rId18" action="ppaction://hlinkfile"/>
              </a:rPr>
              <a:t>coul</a:t>
            </a:r>
            <a:r>
              <a:rPr lang="en-US" sz="800" dirty="0" smtClean="0">
                <a:hlinkClick r:id="rId18" action="ppaction://hlinkfile"/>
              </a:rPr>
              <a:t>/long</a:t>
            </a:r>
            <a:r>
              <a:rPr lang="en-US" sz="800" dirty="0" smtClean="0"/>
              <a:t> - CHARMM with long-range Coulomb </a:t>
            </a:r>
          </a:p>
          <a:p>
            <a:r>
              <a:rPr lang="en-US" sz="800" dirty="0" err="1" smtClean="0">
                <a:hlinkClick r:id="rId18" action="ppaction://hlinkfile"/>
              </a:rPr>
              <a:t>pair_style</a:t>
            </a:r>
            <a:r>
              <a:rPr lang="en-US" sz="800" dirty="0" smtClean="0">
                <a:hlinkClick r:id="rId18" action="ppaction://hlinkfile"/>
              </a:rPr>
              <a:t> </a:t>
            </a:r>
            <a:r>
              <a:rPr lang="en-US" sz="800" dirty="0" err="1" smtClean="0">
                <a:hlinkClick r:id="rId18" action="ppaction://hlinkfile"/>
              </a:rPr>
              <a:t>lj</a:t>
            </a:r>
            <a:r>
              <a:rPr lang="en-US" sz="800" dirty="0" smtClean="0">
                <a:hlinkClick r:id="rId18" action="ppaction://hlinkfile"/>
              </a:rPr>
              <a:t>/</a:t>
            </a:r>
            <a:r>
              <a:rPr lang="en-US" sz="800" dirty="0" err="1" smtClean="0">
                <a:hlinkClick r:id="rId18" action="ppaction://hlinkfile"/>
              </a:rPr>
              <a:t>charmm</a:t>
            </a:r>
            <a:r>
              <a:rPr lang="en-US" sz="800" dirty="0" smtClean="0">
                <a:hlinkClick r:id="rId18" action="ppaction://hlinkfile"/>
              </a:rPr>
              <a:t>/</a:t>
            </a:r>
            <a:r>
              <a:rPr lang="en-US" sz="800" dirty="0" err="1" smtClean="0">
                <a:hlinkClick r:id="rId18" action="ppaction://hlinkfile"/>
              </a:rPr>
              <a:t>coul</a:t>
            </a:r>
            <a:r>
              <a:rPr lang="en-US" sz="800" dirty="0" smtClean="0">
                <a:hlinkClick r:id="rId18" action="ppaction://hlinkfile"/>
              </a:rPr>
              <a:t>/long/</a:t>
            </a:r>
            <a:r>
              <a:rPr lang="en-US" sz="800" dirty="0" err="1" smtClean="0">
                <a:hlinkClick r:id="rId18" action="ppaction://hlinkfile"/>
              </a:rPr>
              <a:t>gpu</a:t>
            </a:r>
            <a:r>
              <a:rPr lang="en-US" sz="800" dirty="0" smtClean="0"/>
              <a:t> - GPU-enabled version of CHARMM with long-range Coulomb </a:t>
            </a:r>
          </a:p>
          <a:p>
            <a:r>
              <a:rPr lang="en-US" sz="800" dirty="0" err="1" smtClean="0">
                <a:hlinkClick r:id="rId18" action="ppaction://hlinkfile"/>
              </a:rPr>
              <a:t>pair_style</a:t>
            </a:r>
            <a:r>
              <a:rPr lang="en-US" sz="800" dirty="0" smtClean="0">
                <a:hlinkClick r:id="rId18" action="ppaction://hlinkfile"/>
              </a:rPr>
              <a:t> </a:t>
            </a:r>
            <a:r>
              <a:rPr lang="en-US" sz="800" dirty="0" err="1" smtClean="0">
                <a:hlinkClick r:id="rId18" action="ppaction://hlinkfile"/>
              </a:rPr>
              <a:t>lj</a:t>
            </a:r>
            <a:r>
              <a:rPr lang="en-US" sz="800" dirty="0" smtClean="0">
                <a:hlinkClick r:id="rId18" action="ppaction://hlinkfile"/>
              </a:rPr>
              <a:t>/</a:t>
            </a:r>
            <a:r>
              <a:rPr lang="en-US" sz="800" dirty="0" err="1" smtClean="0">
                <a:hlinkClick r:id="rId18" action="ppaction://hlinkfile"/>
              </a:rPr>
              <a:t>charmm</a:t>
            </a:r>
            <a:r>
              <a:rPr lang="en-US" sz="800" dirty="0" smtClean="0">
                <a:hlinkClick r:id="rId18" action="ppaction://hlinkfile"/>
              </a:rPr>
              <a:t>/</a:t>
            </a:r>
            <a:r>
              <a:rPr lang="en-US" sz="800" dirty="0" err="1" smtClean="0">
                <a:hlinkClick r:id="rId18" action="ppaction://hlinkfile"/>
              </a:rPr>
              <a:t>coul</a:t>
            </a:r>
            <a:r>
              <a:rPr lang="en-US" sz="800" dirty="0" smtClean="0">
                <a:hlinkClick r:id="rId18" action="ppaction://hlinkfile"/>
              </a:rPr>
              <a:t>/long/opt</a:t>
            </a:r>
            <a:r>
              <a:rPr lang="en-US" sz="800" dirty="0" smtClean="0"/>
              <a:t> - optimized version of CHARMM with long-range Coulomb </a:t>
            </a:r>
          </a:p>
          <a:p>
            <a:r>
              <a:rPr lang="en-US" sz="800" dirty="0" err="1" smtClean="0">
                <a:hlinkClick r:id="rId19" action="ppaction://hlinkfile"/>
              </a:rPr>
              <a:t>pair_style</a:t>
            </a:r>
            <a:r>
              <a:rPr lang="en-US" sz="800" dirty="0" smtClean="0">
                <a:hlinkClick r:id="rId19" action="ppaction://hlinkfile"/>
              </a:rPr>
              <a:t> </a:t>
            </a:r>
            <a:r>
              <a:rPr lang="en-US" sz="800" dirty="0" err="1" smtClean="0">
                <a:hlinkClick r:id="rId19" action="ppaction://hlinkfile"/>
              </a:rPr>
              <a:t>lj</a:t>
            </a:r>
            <a:r>
              <a:rPr lang="en-US" sz="800" dirty="0" smtClean="0">
                <a:hlinkClick r:id="rId19" action="ppaction://hlinkfile"/>
              </a:rPr>
              <a:t>/class2</a:t>
            </a:r>
            <a:r>
              <a:rPr lang="en-US" sz="800" dirty="0" smtClean="0"/>
              <a:t> - COMPASS (class 2) force field with no Coulomb </a:t>
            </a:r>
          </a:p>
          <a:p>
            <a:r>
              <a:rPr lang="en-US" sz="800" dirty="0" err="1" smtClean="0">
                <a:hlinkClick r:id="rId19" action="ppaction://hlinkfile"/>
              </a:rPr>
              <a:t>pair_style</a:t>
            </a:r>
            <a:r>
              <a:rPr lang="en-US" sz="800" dirty="0" smtClean="0">
                <a:hlinkClick r:id="rId19" action="ppaction://hlinkfile"/>
              </a:rPr>
              <a:t> </a:t>
            </a:r>
            <a:r>
              <a:rPr lang="en-US" sz="800" dirty="0" err="1" smtClean="0">
                <a:hlinkClick r:id="rId19" action="ppaction://hlinkfile"/>
              </a:rPr>
              <a:t>lj</a:t>
            </a:r>
            <a:r>
              <a:rPr lang="en-US" sz="800" dirty="0" smtClean="0">
                <a:hlinkClick r:id="rId19" action="ppaction://hlinkfile"/>
              </a:rPr>
              <a:t>/class2/</a:t>
            </a:r>
            <a:r>
              <a:rPr lang="en-US" sz="800" dirty="0" err="1" smtClean="0">
                <a:hlinkClick r:id="rId19" action="ppaction://hlinkfile"/>
              </a:rPr>
              <a:t>coul</a:t>
            </a:r>
            <a:r>
              <a:rPr lang="en-US" sz="800" dirty="0" smtClean="0">
                <a:hlinkClick r:id="rId19" action="ppaction://hlinkfile"/>
              </a:rPr>
              <a:t>/cut</a:t>
            </a:r>
            <a:r>
              <a:rPr lang="en-US" sz="800" dirty="0" smtClean="0"/>
              <a:t> - COMPASS with cutoff Coulomb </a:t>
            </a:r>
          </a:p>
          <a:p>
            <a:r>
              <a:rPr lang="en-US" sz="800" dirty="0" err="1" smtClean="0">
                <a:hlinkClick r:id="rId19" action="ppaction://hlinkfile"/>
              </a:rPr>
              <a:t>pair_style</a:t>
            </a:r>
            <a:r>
              <a:rPr lang="en-US" sz="800" dirty="0" smtClean="0">
                <a:hlinkClick r:id="rId19" action="ppaction://hlinkfile"/>
              </a:rPr>
              <a:t> </a:t>
            </a:r>
            <a:r>
              <a:rPr lang="en-US" sz="800" dirty="0" err="1" smtClean="0">
                <a:hlinkClick r:id="rId19" action="ppaction://hlinkfile"/>
              </a:rPr>
              <a:t>lj</a:t>
            </a:r>
            <a:r>
              <a:rPr lang="en-US" sz="800" dirty="0" smtClean="0">
                <a:hlinkClick r:id="rId19" action="ppaction://hlinkfile"/>
              </a:rPr>
              <a:t>/class2/</a:t>
            </a:r>
            <a:r>
              <a:rPr lang="en-US" sz="800" dirty="0" err="1" smtClean="0">
                <a:hlinkClick r:id="rId19" action="ppaction://hlinkfile"/>
              </a:rPr>
              <a:t>coul</a:t>
            </a:r>
            <a:r>
              <a:rPr lang="en-US" sz="800" dirty="0" smtClean="0">
                <a:hlinkClick r:id="rId19" action="ppaction://hlinkfile"/>
              </a:rPr>
              <a:t>/long</a:t>
            </a:r>
            <a:r>
              <a:rPr lang="en-US" sz="800" dirty="0" smtClean="0"/>
              <a:t> - COMPASS with long-range Coulomb </a:t>
            </a:r>
          </a:p>
          <a:p>
            <a:r>
              <a:rPr lang="en-US" sz="800" dirty="0" err="1" smtClean="0">
                <a:hlinkClick r:id="rId20" action="ppaction://hlinkfile"/>
              </a:rPr>
              <a:t>pair_style</a:t>
            </a:r>
            <a:r>
              <a:rPr lang="en-US" sz="800" dirty="0" smtClean="0">
                <a:hlinkClick r:id="rId20" action="ppaction://hlinkfile"/>
              </a:rPr>
              <a:t> </a:t>
            </a:r>
            <a:r>
              <a:rPr lang="en-US" sz="800" dirty="0" err="1" smtClean="0">
                <a:hlinkClick r:id="rId20" action="ppaction://hlinkfile"/>
              </a:rPr>
              <a:t>lj</a:t>
            </a:r>
            <a:r>
              <a:rPr lang="en-US" sz="800" dirty="0" smtClean="0">
                <a:hlinkClick r:id="rId20" action="ppaction://hlinkfile"/>
              </a:rPr>
              <a:t>/cut</a:t>
            </a:r>
            <a:r>
              <a:rPr lang="en-US" sz="800" dirty="0" smtClean="0"/>
              <a:t> - cutoff Lennard-Jones potential with no Coulomb </a:t>
            </a:r>
          </a:p>
          <a:p>
            <a:r>
              <a:rPr lang="en-US" sz="800" dirty="0" err="1" smtClean="0">
                <a:hlinkClick r:id="rId20" action="ppaction://hlinkfile"/>
              </a:rPr>
              <a:t>pair_style</a:t>
            </a:r>
            <a:r>
              <a:rPr lang="en-US" sz="800" dirty="0" smtClean="0">
                <a:hlinkClick r:id="rId20" action="ppaction://hlinkfile"/>
              </a:rPr>
              <a:t> </a:t>
            </a:r>
            <a:r>
              <a:rPr lang="en-US" sz="800" dirty="0" err="1" smtClean="0">
                <a:hlinkClick r:id="rId20" action="ppaction://hlinkfile"/>
              </a:rPr>
              <a:t>lj</a:t>
            </a:r>
            <a:r>
              <a:rPr lang="en-US" sz="800" dirty="0" smtClean="0">
                <a:hlinkClick r:id="rId20" action="ppaction://hlinkfile"/>
              </a:rPr>
              <a:t>/cut/</a:t>
            </a:r>
            <a:r>
              <a:rPr lang="en-US" sz="800" dirty="0" err="1" smtClean="0">
                <a:hlinkClick r:id="rId20" action="ppaction://hlinkfile"/>
              </a:rPr>
              <a:t>gpu</a:t>
            </a:r>
            <a:r>
              <a:rPr lang="en-US" sz="800" dirty="0" smtClean="0"/>
              <a:t> - GPU-enabled version of cutoff LJ </a:t>
            </a:r>
          </a:p>
          <a:p>
            <a:r>
              <a:rPr lang="en-US" sz="800" dirty="0" err="1" smtClean="0">
                <a:hlinkClick r:id="rId20" action="ppaction://hlinkfile"/>
              </a:rPr>
              <a:t>pair_style</a:t>
            </a:r>
            <a:r>
              <a:rPr lang="en-US" sz="800" dirty="0" smtClean="0">
                <a:hlinkClick r:id="rId20" action="ppaction://hlinkfile"/>
              </a:rPr>
              <a:t> </a:t>
            </a:r>
            <a:r>
              <a:rPr lang="en-US" sz="800" dirty="0" err="1" smtClean="0">
                <a:hlinkClick r:id="rId20" action="ppaction://hlinkfile"/>
              </a:rPr>
              <a:t>lj</a:t>
            </a:r>
            <a:r>
              <a:rPr lang="en-US" sz="800" dirty="0" smtClean="0">
                <a:hlinkClick r:id="rId20" action="ppaction://hlinkfile"/>
              </a:rPr>
              <a:t>/cut/opt</a:t>
            </a:r>
            <a:r>
              <a:rPr lang="en-US" sz="800" dirty="0" smtClean="0"/>
              <a:t> - optimized version of cutoff LJ </a:t>
            </a:r>
          </a:p>
          <a:p>
            <a:r>
              <a:rPr lang="en-US" sz="800" dirty="0" err="1" smtClean="0">
                <a:hlinkClick r:id="rId20" action="ppaction://hlinkfile"/>
              </a:rPr>
              <a:t>pair_style</a:t>
            </a:r>
            <a:r>
              <a:rPr lang="en-US" sz="800" dirty="0" smtClean="0">
                <a:hlinkClick r:id="rId20" action="ppaction://hlinkfile"/>
              </a:rPr>
              <a:t> </a:t>
            </a:r>
            <a:r>
              <a:rPr lang="en-US" sz="800" dirty="0" err="1" smtClean="0">
                <a:hlinkClick r:id="rId20" action="ppaction://hlinkfile"/>
              </a:rPr>
              <a:t>lj</a:t>
            </a:r>
            <a:r>
              <a:rPr lang="en-US" sz="800" dirty="0" smtClean="0">
                <a:hlinkClick r:id="rId20" action="ppaction://hlinkfile"/>
              </a:rPr>
              <a:t>/cut/</a:t>
            </a:r>
            <a:r>
              <a:rPr lang="en-US" sz="800" dirty="0" err="1" smtClean="0">
                <a:hlinkClick r:id="rId20" action="ppaction://hlinkfile"/>
              </a:rPr>
              <a:t>coul</a:t>
            </a:r>
            <a:r>
              <a:rPr lang="en-US" sz="800" dirty="0" smtClean="0">
                <a:hlinkClick r:id="rId20" action="ppaction://hlinkfile"/>
              </a:rPr>
              <a:t>/cut</a:t>
            </a:r>
            <a:r>
              <a:rPr lang="en-US" sz="800" dirty="0" smtClean="0"/>
              <a:t> - LJ with cutoff Coulomb </a:t>
            </a:r>
          </a:p>
          <a:p>
            <a:r>
              <a:rPr lang="en-US" sz="800" dirty="0" err="1" smtClean="0">
                <a:hlinkClick r:id="rId20" action="ppaction://hlinkfile"/>
              </a:rPr>
              <a:t>pair_style</a:t>
            </a:r>
            <a:r>
              <a:rPr lang="en-US" sz="800" dirty="0" smtClean="0">
                <a:hlinkClick r:id="rId20" action="ppaction://hlinkfile"/>
              </a:rPr>
              <a:t> </a:t>
            </a:r>
            <a:r>
              <a:rPr lang="en-US" sz="800" dirty="0" err="1" smtClean="0">
                <a:hlinkClick r:id="rId20" action="ppaction://hlinkfile"/>
              </a:rPr>
              <a:t>lj</a:t>
            </a:r>
            <a:r>
              <a:rPr lang="en-US" sz="800" dirty="0" smtClean="0">
                <a:hlinkClick r:id="rId20" action="ppaction://hlinkfile"/>
              </a:rPr>
              <a:t>/cut/</a:t>
            </a:r>
            <a:r>
              <a:rPr lang="en-US" sz="800" dirty="0" err="1" smtClean="0">
                <a:hlinkClick r:id="rId20" action="ppaction://hlinkfile"/>
              </a:rPr>
              <a:t>coul</a:t>
            </a:r>
            <a:r>
              <a:rPr lang="en-US" sz="800" dirty="0" smtClean="0">
                <a:hlinkClick r:id="rId20" action="ppaction://hlinkfile"/>
              </a:rPr>
              <a:t>/cut/</a:t>
            </a:r>
            <a:r>
              <a:rPr lang="en-US" sz="800" dirty="0" err="1" smtClean="0">
                <a:hlinkClick r:id="rId20" action="ppaction://hlinkfile"/>
              </a:rPr>
              <a:t>gpu</a:t>
            </a:r>
            <a:r>
              <a:rPr lang="en-US" sz="800" dirty="0" smtClean="0"/>
              <a:t> - GPU-enabled version of LJ with cutoff Coulomb </a:t>
            </a:r>
          </a:p>
          <a:p>
            <a:r>
              <a:rPr lang="en-US" sz="800" dirty="0" err="1" smtClean="0">
                <a:hlinkClick r:id="rId20" action="ppaction://hlinkfile"/>
              </a:rPr>
              <a:t>pair_style</a:t>
            </a:r>
            <a:r>
              <a:rPr lang="en-US" sz="800" dirty="0" smtClean="0">
                <a:hlinkClick r:id="rId20" action="ppaction://hlinkfile"/>
              </a:rPr>
              <a:t> </a:t>
            </a:r>
            <a:r>
              <a:rPr lang="en-US" sz="800" dirty="0" err="1" smtClean="0">
                <a:hlinkClick r:id="rId20" action="ppaction://hlinkfile"/>
              </a:rPr>
              <a:t>lj</a:t>
            </a:r>
            <a:r>
              <a:rPr lang="en-US" sz="800" dirty="0" smtClean="0">
                <a:hlinkClick r:id="rId20" action="ppaction://hlinkfile"/>
              </a:rPr>
              <a:t>/cut/</a:t>
            </a:r>
            <a:r>
              <a:rPr lang="en-US" sz="800" dirty="0" err="1" smtClean="0">
                <a:hlinkClick r:id="rId20" action="ppaction://hlinkfile"/>
              </a:rPr>
              <a:t>coul</a:t>
            </a:r>
            <a:r>
              <a:rPr lang="en-US" sz="800" dirty="0" smtClean="0">
                <a:hlinkClick r:id="rId20" action="ppaction://hlinkfile"/>
              </a:rPr>
              <a:t>/</a:t>
            </a:r>
            <a:r>
              <a:rPr lang="en-US" sz="800" dirty="0" err="1" smtClean="0">
                <a:hlinkClick r:id="rId20" action="ppaction://hlinkfile"/>
              </a:rPr>
              <a:t>debye</a:t>
            </a:r>
            <a:r>
              <a:rPr lang="en-US" sz="800" dirty="0" smtClean="0"/>
              <a:t> - LJ with Debye screening added to Coulomb </a:t>
            </a:r>
          </a:p>
          <a:p>
            <a:r>
              <a:rPr lang="en-US" sz="800" dirty="0" err="1" smtClean="0">
                <a:hlinkClick r:id="rId20" action="ppaction://hlinkfile"/>
              </a:rPr>
              <a:t>pair_style</a:t>
            </a:r>
            <a:r>
              <a:rPr lang="en-US" sz="800" dirty="0" smtClean="0">
                <a:hlinkClick r:id="rId20" action="ppaction://hlinkfile"/>
              </a:rPr>
              <a:t> </a:t>
            </a:r>
            <a:r>
              <a:rPr lang="en-US" sz="800" dirty="0" err="1" smtClean="0">
                <a:hlinkClick r:id="rId20" action="ppaction://hlinkfile"/>
              </a:rPr>
              <a:t>lj</a:t>
            </a:r>
            <a:r>
              <a:rPr lang="en-US" sz="800" dirty="0" smtClean="0">
                <a:hlinkClick r:id="rId20" action="ppaction://hlinkfile"/>
              </a:rPr>
              <a:t>/cut/</a:t>
            </a:r>
            <a:r>
              <a:rPr lang="en-US" sz="800" dirty="0" err="1" smtClean="0">
                <a:hlinkClick r:id="rId20" action="ppaction://hlinkfile"/>
              </a:rPr>
              <a:t>coul</a:t>
            </a:r>
            <a:r>
              <a:rPr lang="en-US" sz="800" dirty="0" smtClean="0">
                <a:hlinkClick r:id="rId20" action="ppaction://hlinkfile"/>
              </a:rPr>
              <a:t>/long</a:t>
            </a:r>
            <a:r>
              <a:rPr lang="en-US" sz="800" dirty="0" smtClean="0"/>
              <a:t> - LJ with long-range Coulomb </a:t>
            </a:r>
          </a:p>
          <a:p>
            <a:r>
              <a:rPr lang="en-US" sz="800" dirty="0" err="1" smtClean="0">
                <a:hlinkClick r:id="rId20" action="ppaction://hlinkfile"/>
              </a:rPr>
              <a:t>pair_style</a:t>
            </a:r>
            <a:r>
              <a:rPr lang="en-US" sz="800" dirty="0" smtClean="0">
                <a:hlinkClick r:id="rId20" action="ppaction://hlinkfile"/>
              </a:rPr>
              <a:t> </a:t>
            </a:r>
            <a:r>
              <a:rPr lang="en-US" sz="800" dirty="0" err="1" smtClean="0">
                <a:hlinkClick r:id="rId20" action="ppaction://hlinkfile"/>
              </a:rPr>
              <a:t>lj</a:t>
            </a:r>
            <a:r>
              <a:rPr lang="en-US" sz="800" dirty="0" smtClean="0">
                <a:hlinkClick r:id="rId20" action="ppaction://hlinkfile"/>
              </a:rPr>
              <a:t>/cut/</a:t>
            </a:r>
            <a:r>
              <a:rPr lang="en-US" sz="800" dirty="0" err="1" smtClean="0">
                <a:hlinkClick r:id="rId20" action="ppaction://hlinkfile"/>
              </a:rPr>
              <a:t>coul</a:t>
            </a:r>
            <a:r>
              <a:rPr lang="en-US" sz="800" dirty="0" smtClean="0">
                <a:hlinkClick r:id="rId20" action="ppaction://hlinkfile"/>
              </a:rPr>
              <a:t>/long/</a:t>
            </a:r>
            <a:r>
              <a:rPr lang="en-US" sz="800" dirty="0" err="1" smtClean="0">
                <a:hlinkClick r:id="rId20" action="ppaction://hlinkfile"/>
              </a:rPr>
              <a:t>gpu</a:t>
            </a:r>
            <a:r>
              <a:rPr lang="en-US" sz="800" dirty="0" smtClean="0"/>
              <a:t> - GPU-enabled version of LJ with long-range Coulomb </a:t>
            </a:r>
          </a:p>
          <a:p>
            <a:r>
              <a:rPr lang="en-US" sz="800" dirty="0" err="1" smtClean="0">
                <a:hlinkClick r:id="rId20" action="ppaction://hlinkfile"/>
              </a:rPr>
              <a:t>pair_style</a:t>
            </a:r>
            <a:r>
              <a:rPr lang="en-US" sz="800" dirty="0" smtClean="0">
                <a:hlinkClick r:id="rId20" action="ppaction://hlinkfile"/>
              </a:rPr>
              <a:t> </a:t>
            </a:r>
            <a:r>
              <a:rPr lang="en-US" sz="800" dirty="0" err="1" smtClean="0">
                <a:hlinkClick r:id="rId20" action="ppaction://hlinkfile"/>
              </a:rPr>
              <a:t>lj</a:t>
            </a:r>
            <a:r>
              <a:rPr lang="en-US" sz="800" dirty="0" smtClean="0">
                <a:hlinkClick r:id="rId20" action="ppaction://hlinkfile"/>
              </a:rPr>
              <a:t>/cut/</a:t>
            </a:r>
            <a:r>
              <a:rPr lang="en-US" sz="800" dirty="0" err="1" smtClean="0">
                <a:hlinkClick r:id="rId20" action="ppaction://hlinkfile"/>
              </a:rPr>
              <a:t>coul</a:t>
            </a:r>
            <a:r>
              <a:rPr lang="en-US" sz="800" dirty="0" smtClean="0">
                <a:hlinkClick r:id="rId20" action="ppaction://hlinkfile"/>
              </a:rPr>
              <a:t>/long/tip4p</a:t>
            </a:r>
            <a:r>
              <a:rPr lang="en-US" sz="800" dirty="0" smtClean="0"/>
              <a:t> - LJ with long-range Coulomb for TIP4P water </a:t>
            </a:r>
          </a:p>
          <a:p>
            <a:r>
              <a:rPr lang="en-US" sz="800" dirty="0" err="1" smtClean="0">
                <a:hlinkClick r:id="rId21" action="ppaction://hlinkfile"/>
              </a:rPr>
              <a:t>pair_style</a:t>
            </a:r>
            <a:r>
              <a:rPr lang="en-US" sz="800" dirty="0" smtClean="0">
                <a:hlinkClick r:id="rId21" action="ppaction://hlinkfile"/>
              </a:rPr>
              <a:t> </a:t>
            </a:r>
            <a:r>
              <a:rPr lang="en-US" sz="800" dirty="0" err="1" smtClean="0">
                <a:hlinkClick r:id="rId21" action="ppaction://hlinkfile"/>
              </a:rPr>
              <a:t>lj</a:t>
            </a:r>
            <a:r>
              <a:rPr lang="en-US" sz="800" dirty="0" smtClean="0">
                <a:hlinkClick r:id="rId21" action="ppaction://hlinkfile"/>
              </a:rPr>
              <a:t>/expand</a:t>
            </a:r>
            <a:r>
              <a:rPr lang="en-US" sz="800" dirty="0" smtClean="0"/>
              <a:t> - Lennard-Jones for variable size particles </a:t>
            </a:r>
          </a:p>
          <a:p>
            <a:r>
              <a:rPr lang="en-US" sz="800" dirty="0" err="1" smtClean="0">
                <a:hlinkClick r:id="rId22" action="ppaction://hlinkfile"/>
              </a:rPr>
              <a:t>pair_style</a:t>
            </a:r>
            <a:r>
              <a:rPr lang="en-US" sz="800" dirty="0" smtClean="0">
                <a:hlinkClick r:id="rId22" action="ppaction://hlinkfile"/>
              </a:rPr>
              <a:t> </a:t>
            </a:r>
            <a:r>
              <a:rPr lang="en-US" sz="800" dirty="0" err="1" smtClean="0">
                <a:hlinkClick r:id="rId22" action="ppaction://hlinkfile"/>
              </a:rPr>
              <a:t>lj</a:t>
            </a:r>
            <a:r>
              <a:rPr lang="en-US" sz="800" dirty="0" smtClean="0">
                <a:hlinkClick r:id="rId22" action="ppaction://hlinkfile"/>
              </a:rPr>
              <a:t>/</a:t>
            </a:r>
            <a:r>
              <a:rPr lang="en-US" sz="800" dirty="0" err="1" smtClean="0">
                <a:hlinkClick r:id="rId22" action="ppaction://hlinkfile"/>
              </a:rPr>
              <a:t>gromacs</a:t>
            </a:r>
            <a:r>
              <a:rPr lang="en-US" sz="800" dirty="0" smtClean="0"/>
              <a:t> - GROMACS-style Lennard-Jones potential </a:t>
            </a:r>
          </a:p>
          <a:p>
            <a:r>
              <a:rPr lang="en-US" sz="800" dirty="0" err="1" smtClean="0">
                <a:hlinkClick r:id="rId22" action="ppaction://hlinkfile"/>
              </a:rPr>
              <a:t>pair_style</a:t>
            </a:r>
            <a:r>
              <a:rPr lang="en-US" sz="800" dirty="0" smtClean="0">
                <a:hlinkClick r:id="rId22" action="ppaction://hlinkfile"/>
              </a:rPr>
              <a:t> </a:t>
            </a:r>
            <a:r>
              <a:rPr lang="en-US" sz="800" dirty="0" err="1" smtClean="0">
                <a:hlinkClick r:id="rId22" action="ppaction://hlinkfile"/>
              </a:rPr>
              <a:t>lj</a:t>
            </a:r>
            <a:r>
              <a:rPr lang="en-US" sz="800" dirty="0" smtClean="0">
                <a:hlinkClick r:id="rId22" action="ppaction://hlinkfile"/>
              </a:rPr>
              <a:t>/</a:t>
            </a:r>
            <a:r>
              <a:rPr lang="en-US" sz="800" dirty="0" err="1" smtClean="0">
                <a:hlinkClick r:id="rId22" action="ppaction://hlinkfile"/>
              </a:rPr>
              <a:t>gromacs</a:t>
            </a:r>
            <a:r>
              <a:rPr lang="en-US" sz="800" dirty="0" smtClean="0">
                <a:hlinkClick r:id="rId22" action="ppaction://hlinkfile"/>
              </a:rPr>
              <a:t>/</a:t>
            </a:r>
            <a:r>
              <a:rPr lang="en-US" sz="800" dirty="0" err="1" smtClean="0">
                <a:hlinkClick r:id="rId22" action="ppaction://hlinkfile"/>
              </a:rPr>
              <a:t>coul</a:t>
            </a:r>
            <a:r>
              <a:rPr lang="en-US" sz="800" dirty="0" smtClean="0">
                <a:hlinkClick r:id="rId22" action="ppaction://hlinkfile"/>
              </a:rPr>
              <a:t>/</a:t>
            </a:r>
            <a:r>
              <a:rPr lang="en-US" sz="800" dirty="0" err="1" smtClean="0">
                <a:hlinkClick r:id="rId22" action="ppaction://hlinkfile"/>
              </a:rPr>
              <a:t>gromacs</a:t>
            </a:r>
            <a:r>
              <a:rPr lang="en-US" sz="800" dirty="0" smtClean="0"/>
              <a:t> - GROMACS-style LJ and Coulombic potential </a:t>
            </a:r>
          </a:p>
          <a:p>
            <a:r>
              <a:rPr lang="en-US" sz="800" dirty="0" err="1" smtClean="0">
                <a:hlinkClick r:id="rId23" action="ppaction://hlinkfile"/>
              </a:rPr>
              <a:t>pair_style</a:t>
            </a:r>
            <a:r>
              <a:rPr lang="en-US" sz="800" dirty="0" smtClean="0">
                <a:hlinkClick r:id="rId23" action="ppaction://hlinkfile"/>
              </a:rPr>
              <a:t> </a:t>
            </a:r>
            <a:r>
              <a:rPr lang="en-US" sz="800" dirty="0" err="1" smtClean="0">
                <a:hlinkClick r:id="rId23" action="ppaction://hlinkfile"/>
              </a:rPr>
              <a:t>lj</a:t>
            </a:r>
            <a:r>
              <a:rPr lang="en-US" sz="800" dirty="0" smtClean="0">
                <a:hlinkClick r:id="rId23" action="ppaction://hlinkfile"/>
              </a:rPr>
              <a:t>/smooth</a:t>
            </a:r>
            <a:r>
              <a:rPr lang="en-US" sz="800" dirty="0" smtClean="0"/>
              <a:t> - smoothed Lennard-Jones potential </a:t>
            </a:r>
          </a:p>
          <a:p>
            <a:r>
              <a:rPr lang="en-US" sz="800" dirty="0" err="1" smtClean="0">
                <a:hlinkClick r:id="rId24" action="ppaction://hlinkfile"/>
              </a:rPr>
              <a:t>pair_style</a:t>
            </a:r>
            <a:r>
              <a:rPr lang="en-US" sz="800" dirty="0" smtClean="0">
                <a:hlinkClick r:id="rId24" action="ppaction://hlinkfile"/>
              </a:rPr>
              <a:t> lj96/cut</a:t>
            </a:r>
            <a:r>
              <a:rPr lang="en-US" sz="800" dirty="0" smtClean="0"/>
              <a:t> - Lennard-Jones 9/6 potential </a:t>
            </a:r>
          </a:p>
          <a:p>
            <a:r>
              <a:rPr lang="en-US" sz="800" dirty="0" err="1" smtClean="0">
                <a:hlinkClick r:id="rId24" action="ppaction://hlinkfile"/>
              </a:rPr>
              <a:t>pair_style</a:t>
            </a:r>
            <a:r>
              <a:rPr lang="en-US" sz="800" dirty="0" smtClean="0">
                <a:hlinkClick r:id="rId24" action="ppaction://hlinkfile"/>
              </a:rPr>
              <a:t> lj96/cut/</a:t>
            </a:r>
            <a:r>
              <a:rPr lang="en-US" sz="800" dirty="0" err="1" smtClean="0">
                <a:hlinkClick r:id="rId24" action="ppaction://hlinkfile"/>
              </a:rPr>
              <a:t>gpu</a:t>
            </a:r>
            <a:r>
              <a:rPr lang="en-US" sz="800" dirty="0" smtClean="0"/>
              <a:t> - GPU-enabled version of Lennard-Jones 9/6 </a:t>
            </a:r>
          </a:p>
          <a:p>
            <a:r>
              <a:rPr lang="en-US" sz="800" dirty="0" err="1" smtClean="0">
                <a:hlinkClick r:id="rId25" action="ppaction://hlinkfile"/>
              </a:rPr>
              <a:t>pair_style</a:t>
            </a:r>
            <a:r>
              <a:rPr lang="en-US" sz="800" dirty="0" smtClean="0">
                <a:hlinkClick r:id="rId25" action="ppaction://hlinkfile"/>
              </a:rPr>
              <a:t> lubricate</a:t>
            </a:r>
            <a:r>
              <a:rPr lang="en-US" sz="800" dirty="0" smtClean="0"/>
              <a:t> - hydrodynamic lubrication forces </a:t>
            </a:r>
          </a:p>
          <a:p>
            <a:r>
              <a:rPr lang="en-US" sz="800" dirty="0" err="1" smtClean="0">
                <a:hlinkClick r:id="rId26" action="ppaction://hlinkfile"/>
              </a:rPr>
              <a:t>pair_style</a:t>
            </a:r>
            <a:r>
              <a:rPr lang="en-US" sz="800" dirty="0" smtClean="0">
                <a:hlinkClick r:id="rId26" action="ppaction://hlinkfile"/>
              </a:rPr>
              <a:t> </a:t>
            </a:r>
            <a:r>
              <a:rPr lang="en-US" sz="800" dirty="0" err="1" smtClean="0">
                <a:hlinkClick r:id="rId26" action="ppaction://hlinkfile"/>
              </a:rPr>
              <a:t>meam</a:t>
            </a:r>
            <a:r>
              <a:rPr lang="en-US" sz="800" dirty="0" smtClean="0"/>
              <a:t> - modified embedded atom method (MEAM) </a:t>
            </a:r>
          </a:p>
          <a:p>
            <a:r>
              <a:rPr lang="en-US" sz="800" dirty="0" err="1" smtClean="0">
                <a:hlinkClick r:id="rId27" action="ppaction://hlinkfile"/>
              </a:rPr>
              <a:t>pair_style</a:t>
            </a:r>
            <a:r>
              <a:rPr lang="en-US" sz="800" dirty="0" smtClean="0">
                <a:hlinkClick r:id="rId27" action="ppaction://hlinkfile"/>
              </a:rPr>
              <a:t> </a:t>
            </a:r>
            <a:r>
              <a:rPr lang="en-US" sz="800" dirty="0" err="1" smtClean="0">
                <a:hlinkClick r:id="rId27" action="ppaction://hlinkfile"/>
              </a:rPr>
              <a:t>morse</a:t>
            </a:r>
            <a:r>
              <a:rPr lang="en-US" sz="800" dirty="0" smtClean="0"/>
              <a:t> - Morse potential </a:t>
            </a:r>
          </a:p>
          <a:p>
            <a:r>
              <a:rPr lang="en-US" sz="800" dirty="0" err="1" smtClean="0">
                <a:hlinkClick r:id="rId27" action="ppaction://hlinkfile"/>
              </a:rPr>
              <a:t>pair_style</a:t>
            </a:r>
            <a:r>
              <a:rPr lang="en-US" sz="800" dirty="0" smtClean="0">
                <a:hlinkClick r:id="rId27" action="ppaction://hlinkfile"/>
              </a:rPr>
              <a:t> </a:t>
            </a:r>
            <a:r>
              <a:rPr lang="en-US" sz="800" dirty="0" err="1" smtClean="0">
                <a:hlinkClick r:id="rId27" action="ppaction://hlinkfile"/>
              </a:rPr>
              <a:t>morse</a:t>
            </a:r>
            <a:r>
              <a:rPr lang="en-US" sz="800" dirty="0" smtClean="0">
                <a:hlinkClick r:id="rId27" action="ppaction://hlinkfile"/>
              </a:rPr>
              <a:t>/opt</a:t>
            </a:r>
            <a:r>
              <a:rPr lang="en-US" sz="800" dirty="0" smtClean="0"/>
              <a:t> - optimized version of Morse potential </a:t>
            </a:r>
          </a:p>
          <a:p>
            <a:r>
              <a:rPr lang="en-US" sz="800" dirty="0" err="1" smtClean="0">
                <a:hlinkClick r:id="rId28" action="ppaction://hlinkfile"/>
              </a:rPr>
              <a:t>pair_style</a:t>
            </a:r>
            <a:r>
              <a:rPr lang="en-US" sz="800" dirty="0" smtClean="0">
                <a:hlinkClick r:id="rId28" action="ppaction://hlinkfile"/>
              </a:rPr>
              <a:t> </a:t>
            </a:r>
            <a:r>
              <a:rPr lang="en-US" sz="800" dirty="0" err="1" smtClean="0">
                <a:hlinkClick r:id="rId28" action="ppaction://hlinkfile"/>
              </a:rPr>
              <a:t>peri</a:t>
            </a:r>
            <a:r>
              <a:rPr lang="en-US" sz="800" dirty="0" smtClean="0">
                <a:hlinkClick r:id="rId28" action="ppaction://hlinkfile"/>
              </a:rPr>
              <a:t>/</a:t>
            </a:r>
            <a:r>
              <a:rPr lang="en-US" sz="800" dirty="0" err="1" smtClean="0">
                <a:hlinkClick r:id="rId28" action="ppaction://hlinkfile"/>
              </a:rPr>
              <a:t>lps</a:t>
            </a:r>
            <a:r>
              <a:rPr lang="en-US" sz="800" dirty="0" smtClean="0"/>
              <a:t> - </a:t>
            </a:r>
            <a:r>
              <a:rPr lang="en-US" sz="800" dirty="0" err="1" smtClean="0"/>
              <a:t>peridynamic</a:t>
            </a:r>
            <a:r>
              <a:rPr lang="en-US" sz="800" dirty="0" smtClean="0"/>
              <a:t> LPS potential </a:t>
            </a:r>
          </a:p>
          <a:p>
            <a:r>
              <a:rPr lang="en-US" sz="800" dirty="0" err="1" smtClean="0">
                <a:hlinkClick r:id="rId28" action="ppaction://hlinkfile"/>
              </a:rPr>
              <a:t>pair_style</a:t>
            </a:r>
            <a:r>
              <a:rPr lang="en-US" sz="800" dirty="0" smtClean="0">
                <a:hlinkClick r:id="rId28" action="ppaction://hlinkfile"/>
              </a:rPr>
              <a:t> </a:t>
            </a:r>
            <a:r>
              <a:rPr lang="en-US" sz="800" dirty="0" err="1" smtClean="0">
                <a:hlinkClick r:id="rId28" action="ppaction://hlinkfile"/>
              </a:rPr>
              <a:t>peri</a:t>
            </a:r>
            <a:r>
              <a:rPr lang="en-US" sz="800" dirty="0" smtClean="0">
                <a:hlinkClick r:id="rId28" action="ppaction://hlinkfile"/>
              </a:rPr>
              <a:t>/</a:t>
            </a:r>
            <a:r>
              <a:rPr lang="en-US" sz="800" dirty="0" err="1" smtClean="0">
                <a:hlinkClick r:id="rId28" action="ppaction://hlinkfile"/>
              </a:rPr>
              <a:t>pmb</a:t>
            </a:r>
            <a:r>
              <a:rPr lang="en-US" sz="800" dirty="0" smtClean="0"/>
              <a:t> - </a:t>
            </a:r>
            <a:r>
              <a:rPr lang="en-US" sz="800" dirty="0" err="1" smtClean="0"/>
              <a:t>peridynamic</a:t>
            </a:r>
            <a:r>
              <a:rPr lang="en-US" sz="800" dirty="0" smtClean="0"/>
              <a:t> PMB potential </a:t>
            </a:r>
          </a:p>
          <a:p>
            <a:r>
              <a:rPr lang="en-US" sz="800" dirty="0" err="1" smtClean="0">
                <a:hlinkClick r:id="rId29" action="ppaction://hlinkfile"/>
              </a:rPr>
              <a:t>pair_style</a:t>
            </a:r>
            <a:r>
              <a:rPr lang="en-US" sz="800" dirty="0" smtClean="0">
                <a:hlinkClick r:id="rId29" action="ppaction://hlinkfile"/>
              </a:rPr>
              <a:t> </a:t>
            </a:r>
            <a:r>
              <a:rPr lang="en-US" sz="800" dirty="0" err="1" smtClean="0">
                <a:hlinkClick r:id="rId29" action="ppaction://hlinkfile"/>
              </a:rPr>
              <a:t>reax</a:t>
            </a:r>
            <a:r>
              <a:rPr lang="en-US" sz="800" dirty="0" smtClean="0"/>
              <a:t> - </a:t>
            </a:r>
            <a:r>
              <a:rPr lang="en-US" sz="800" dirty="0" err="1" smtClean="0"/>
              <a:t>ReaxFF</a:t>
            </a:r>
            <a:r>
              <a:rPr lang="en-US" sz="800" dirty="0" smtClean="0"/>
              <a:t> potential </a:t>
            </a:r>
          </a:p>
          <a:p>
            <a:r>
              <a:rPr lang="en-US" sz="800" dirty="0" err="1" smtClean="0">
                <a:hlinkClick r:id="rId30" action="ppaction://hlinkfile"/>
              </a:rPr>
              <a:t>pair_style</a:t>
            </a:r>
            <a:r>
              <a:rPr lang="en-US" sz="800" dirty="0" smtClean="0">
                <a:hlinkClick r:id="rId30" action="ppaction://hlinkfile"/>
              </a:rPr>
              <a:t> </a:t>
            </a:r>
            <a:r>
              <a:rPr lang="en-US" sz="800" dirty="0" err="1" smtClean="0">
                <a:hlinkClick r:id="rId30" action="ppaction://hlinkfile"/>
              </a:rPr>
              <a:t>resquared</a:t>
            </a:r>
            <a:r>
              <a:rPr lang="en-US" sz="800" dirty="0" smtClean="0"/>
              <a:t> - </a:t>
            </a:r>
            <a:r>
              <a:rPr lang="en-US" sz="800" dirty="0" err="1" smtClean="0"/>
              <a:t>Everaers</a:t>
            </a:r>
            <a:r>
              <a:rPr lang="en-US" sz="800" dirty="0" smtClean="0"/>
              <a:t> RE-Squared ellipsoidal potential </a:t>
            </a:r>
          </a:p>
          <a:p>
            <a:r>
              <a:rPr lang="en-US" sz="800" dirty="0" err="1" smtClean="0">
                <a:hlinkClick r:id="rId31" action="ppaction://hlinkfile"/>
              </a:rPr>
              <a:t>pair_style</a:t>
            </a:r>
            <a:r>
              <a:rPr lang="en-US" sz="800" dirty="0" smtClean="0">
                <a:hlinkClick r:id="rId31" action="ppaction://hlinkfile"/>
              </a:rPr>
              <a:t> soft</a:t>
            </a:r>
            <a:r>
              <a:rPr lang="en-US" sz="800" dirty="0" smtClean="0"/>
              <a:t> - Soft (cosine) potential </a:t>
            </a:r>
          </a:p>
          <a:p>
            <a:r>
              <a:rPr lang="en-US" sz="800" dirty="0" err="1" smtClean="0">
                <a:hlinkClick r:id="rId32" action="ppaction://hlinkfile"/>
              </a:rPr>
              <a:t>pair_style</a:t>
            </a:r>
            <a:r>
              <a:rPr lang="en-US" sz="800" dirty="0" smtClean="0">
                <a:hlinkClick r:id="rId32" action="ppaction://hlinkfile"/>
              </a:rPr>
              <a:t> </a:t>
            </a:r>
            <a:r>
              <a:rPr lang="en-US" sz="800" dirty="0" err="1" smtClean="0">
                <a:hlinkClick r:id="rId32" action="ppaction://hlinkfile"/>
              </a:rPr>
              <a:t>sw</a:t>
            </a:r>
            <a:r>
              <a:rPr lang="en-US" sz="800" dirty="0" smtClean="0"/>
              <a:t> - </a:t>
            </a:r>
            <a:r>
              <a:rPr lang="en-US" sz="800" dirty="0" err="1" smtClean="0"/>
              <a:t>Stillinger</a:t>
            </a:r>
            <a:r>
              <a:rPr lang="en-US" sz="800" dirty="0" smtClean="0"/>
              <a:t>-Weber 3-body potential </a:t>
            </a:r>
          </a:p>
          <a:p>
            <a:r>
              <a:rPr lang="en-US" sz="800" dirty="0" err="1" smtClean="0">
                <a:hlinkClick r:id="rId33" action="ppaction://hlinkfile"/>
              </a:rPr>
              <a:t>pair_style</a:t>
            </a:r>
            <a:r>
              <a:rPr lang="en-US" sz="800" dirty="0" smtClean="0">
                <a:hlinkClick r:id="rId33" action="ppaction://hlinkfile"/>
              </a:rPr>
              <a:t> table</a:t>
            </a:r>
            <a:r>
              <a:rPr lang="en-US" sz="800" dirty="0" smtClean="0"/>
              <a:t> - tabulated pair potential </a:t>
            </a:r>
          </a:p>
          <a:p>
            <a:r>
              <a:rPr lang="en-US" sz="800" dirty="0" err="1" smtClean="0">
                <a:hlinkClick r:id="rId34" action="ppaction://hlinkfile"/>
              </a:rPr>
              <a:t>pair_style</a:t>
            </a:r>
            <a:r>
              <a:rPr lang="en-US" sz="800" dirty="0" smtClean="0">
                <a:hlinkClick r:id="rId34" action="ppaction://hlinkfile"/>
              </a:rPr>
              <a:t> </a:t>
            </a:r>
            <a:r>
              <a:rPr lang="en-US" sz="800" dirty="0" err="1" smtClean="0">
                <a:hlinkClick r:id="rId34" action="ppaction://hlinkfile"/>
              </a:rPr>
              <a:t>tersoff</a:t>
            </a:r>
            <a:r>
              <a:rPr lang="en-US" sz="800" dirty="0" smtClean="0"/>
              <a:t> - </a:t>
            </a:r>
            <a:r>
              <a:rPr lang="en-US" sz="800" dirty="0" err="1" smtClean="0"/>
              <a:t>Tersoff</a:t>
            </a:r>
            <a:r>
              <a:rPr lang="en-US" sz="800" dirty="0" smtClean="0"/>
              <a:t> 3-body potential </a:t>
            </a:r>
          </a:p>
          <a:p>
            <a:r>
              <a:rPr lang="en-US" sz="800" dirty="0" err="1" smtClean="0">
                <a:hlinkClick r:id="rId35" action="ppaction://hlinkfile"/>
              </a:rPr>
              <a:t>pair_style</a:t>
            </a:r>
            <a:r>
              <a:rPr lang="en-US" sz="800" dirty="0" smtClean="0">
                <a:hlinkClick r:id="rId35" action="ppaction://hlinkfile"/>
              </a:rPr>
              <a:t> </a:t>
            </a:r>
            <a:r>
              <a:rPr lang="en-US" sz="800" dirty="0" err="1" smtClean="0">
                <a:hlinkClick r:id="rId35" action="ppaction://hlinkfile"/>
              </a:rPr>
              <a:t>tersoff</a:t>
            </a:r>
            <a:r>
              <a:rPr lang="en-US" sz="800" dirty="0" smtClean="0">
                <a:hlinkClick r:id="rId35" action="ppaction://hlinkfile"/>
              </a:rPr>
              <a:t>/</a:t>
            </a:r>
            <a:r>
              <a:rPr lang="en-US" sz="800" dirty="0" err="1" smtClean="0">
                <a:hlinkClick r:id="rId35" action="ppaction://hlinkfile"/>
              </a:rPr>
              <a:t>zbl</a:t>
            </a:r>
            <a:r>
              <a:rPr lang="en-US" sz="800" dirty="0" smtClean="0"/>
              <a:t> - </a:t>
            </a:r>
            <a:r>
              <a:rPr lang="en-US" sz="800" dirty="0" err="1" smtClean="0"/>
              <a:t>Tersoff</a:t>
            </a:r>
            <a:r>
              <a:rPr lang="en-US" sz="800" dirty="0" smtClean="0"/>
              <a:t>/ZBL 3-body potential </a:t>
            </a:r>
          </a:p>
          <a:p>
            <a:r>
              <a:rPr lang="en-US" sz="800" dirty="0" err="1" smtClean="0">
                <a:hlinkClick r:id="rId36" action="ppaction://hlinkfile"/>
              </a:rPr>
              <a:t>pair_style</a:t>
            </a:r>
            <a:r>
              <a:rPr lang="en-US" sz="800" dirty="0" smtClean="0">
                <a:hlinkClick r:id="rId36" action="ppaction://hlinkfile"/>
              </a:rPr>
              <a:t> </a:t>
            </a:r>
            <a:r>
              <a:rPr lang="en-US" sz="800" dirty="0" err="1" smtClean="0">
                <a:hlinkClick r:id="rId36" action="ppaction://hlinkfile"/>
              </a:rPr>
              <a:t>yukawa</a:t>
            </a:r>
            <a:r>
              <a:rPr lang="en-US" sz="800" dirty="0" smtClean="0"/>
              <a:t> - Yukawa potential </a:t>
            </a:r>
          </a:p>
          <a:p>
            <a:r>
              <a:rPr lang="en-US" sz="800" dirty="0" err="1" smtClean="0">
                <a:hlinkClick r:id="rId37" action="ppaction://hlinkfile"/>
              </a:rPr>
              <a:t>pair_style</a:t>
            </a:r>
            <a:r>
              <a:rPr lang="en-US" sz="800" dirty="0" smtClean="0">
                <a:hlinkClick r:id="rId37" action="ppaction://hlinkfile"/>
              </a:rPr>
              <a:t> </a:t>
            </a:r>
            <a:r>
              <a:rPr lang="en-US" sz="800" dirty="0" err="1" smtClean="0">
                <a:hlinkClick r:id="rId37" action="ppaction://hlinkfile"/>
              </a:rPr>
              <a:t>yukawa</a:t>
            </a:r>
            <a:r>
              <a:rPr lang="en-US" sz="800" dirty="0" smtClean="0">
                <a:hlinkClick r:id="rId37" action="ppaction://hlinkfile"/>
              </a:rPr>
              <a:t>/colloid</a:t>
            </a:r>
            <a:r>
              <a:rPr lang="en-US" sz="800" dirty="0" smtClean="0"/>
              <a:t> - screened Yukawa potential for finite-size particles </a:t>
            </a:r>
          </a:p>
        </p:txBody>
      </p:sp>
      <p:pic>
        <p:nvPicPr>
          <p:cNvPr id="5" name="Picture 2" descr="C:\Users\pscrozi\AppData\Local\Microsoft\Windows\Temporary Internet Files\Content.IE5\FZZ1XSF4\MC910216343[1].png"/>
          <p:cNvPicPr>
            <a:picLocks noChangeAspect="1" noChangeArrowheads="1"/>
          </p:cNvPicPr>
          <p:nvPr/>
        </p:nvPicPr>
        <p:blipFill>
          <a:blip r:embed="rId38" cstate="print"/>
          <a:srcRect/>
          <a:stretch>
            <a:fillRect/>
          </a:stretch>
        </p:blipFill>
        <p:spPr bwMode="auto">
          <a:xfrm>
            <a:off x="7696200" y="304800"/>
            <a:ext cx="974101" cy="9382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304800" y="1752600"/>
            <a:ext cx="8458200" cy="4389438"/>
          </a:xfrm>
          <a:noFill/>
          <a:ln/>
        </p:spPr>
        <p:txBody>
          <a:bodyPr/>
          <a:lstStyle/>
          <a:p>
            <a:r>
              <a:rPr lang="en-US"/>
              <a:t>MD: molecular dynamics</a:t>
            </a:r>
          </a:p>
          <a:p>
            <a:r>
              <a:rPr lang="en-US"/>
              <a:t>F = ma</a:t>
            </a:r>
          </a:p>
          <a:p>
            <a:r>
              <a:rPr lang="en-US"/>
              <a:t>Classical dynamics</a:t>
            </a:r>
          </a:p>
          <a:p>
            <a:r>
              <a:rPr lang="en-US"/>
              <a:t>Rapidly grown in popularity and use in research</a:t>
            </a:r>
          </a:p>
          <a:p>
            <a:r>
              <a:rPr lang="en-US"/>
              <a:t>Computationally intensive, especially computation of nonbonded interactions</a:t>
            </a:r>
          </a:p>
          <a:p>
            <a:r>
              <a:rPr lang="en-US"/>
              <a:t>Uses force fields: mathematical models of interatomic interactions</a:t>
            </a:r>
          </a:p>
        </p:txBody>
      </p:sp>
      <p:sp>
        <p:nvSpPr>
          <p:cNvPr id="6147" name="Rectangle 3"/>
          <p:cNvSpPr>
            <a:spLocks noGrp="1" noChangeArrowheads="1"/>
          </p:cNvSpPr>
          <p:nvPr>
            <p:ph type="title"/>
          </p:nvPr>
        </p:nvSpPr>
        <p:spPr>
          <a:noFill/>
          <a:ln/>
        </p:spPr>
        <p:txBody>
          <a:bodyPr/>
          <a:lstStyle/>
          <a:p>
            <a:r>
              <a:rPr lang="en-US" dirty="0" smtClean="0"/>
              <a:t>Review of MD basics</a:t>
            </a:r>
            <a:endParaRPr lang="en-US"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command</a:t>
            </a:r>
            <a:endParaRPr lang="en-US" dirty="0"/>
          </a:p>
        </p:txBody>
      </p:sp>
      <p:sp>
        <p:nvSpPr>
          <p:cNvPr id="3" name="Content Placeholder 2"/>
          <p:cNvSpPr>
            <a:spLocks noGrp="1"/>
          </p:cNvSpPr>
          <p:nvPr>
            <p:ph idx="1"/>
          </p:nvPr>
        </p:nvSpPr>
        <p:spPr>
          <a:xfrm>
            <a:off x="685800" y="1600200"/>
            <a:ext cx="7772400" cy="3733800"/>
          </a:xfrm>
        </p:spPr>
        <p:txBody>
          <a:bodyPr/>
          <a:lstStyle/>
          <a:p>
            <a:pPr>
              <a:buNone/>
            </a:pPr>
            <a:r>
              <a:rPr lang="en-US" sz="2000" dirty="0" smtClean="0"/>
              <a:t>This command assigns one or more strings to a variable name for evaluation later in the input script or during a simulation. </a:t>
            </a:r>
          </a:p>
          <a:p>
            <a:pPr>
              <a:buNone/>
            </a:pPr>
            <a:endParaRPr lang="en-US" sz="1200" dirty="0" smtClean="0">
              <a:hlinkClick r:id="rId2"/>
            </a:endParaRPr>
          </a:p>
          <a:p>
            <a:pPr>
              <a:buNone/>
            </a:pPr>
            <a:r>
              <a:rPr lang="en-US" sz="1200" dirty="0" smtClean="0">
                <a:hlinkClick r:id="rId2"/>
              </a:rPr>
              <a:t>http://lammps.sandia.gov/doc/variable.html</a:t>
            </a:r>
            <a:r>
              <a:rPr lang="en-US" sz="1200" dirty="0" smtClean="0"/>
              <a:t> </a:t>
            </a:r>
          </a:p>
          <a:p>
            <a:pPr>
              <a:buNone/>
            </a:pPr>
            <a:endParaRPr lang="en-US" sz="1200" dirty="0" smtClean="0"/>
          </a:p>
          <a:p>
            <a:r>
              <a:rPr lang="en-US" sz="1200" b="0" dirty="0" smtClean="0">
                <a:solidFill>
                  <a:schemeClr val="tx1"/>
                </a:solidFill>
              </a:rPr>
              <a:t>A variable can be referenced elsewhere in an input script to become part of a new input command. </a:t>
            </a:r>
          </a:p>
          <a:p>
            <a:r>
              <a:rPr lang="en-US" sz="1200" b="0" dirty="0" smtClean="0">
                <a:solidFill>
                  <a:schemeClr val="tx1"/>
                </a:solidFill>
              </a:rPr>
              <a:t>For variable styles that store multiple strings, the </a:t>
            </a:r>
            <a:r>
              <a:rPr lang="en-US" sz="1200" b="0" dirty="0" smtClean="0">
                <a:solidFill>
                  <a:schemeClr val="tx1"/>
                </a:solidFill>
                <a:hlinkClick r:id="rId3" action="ppaction://hlinkfile"/>
              </a:rPr>
              <a:t>next</a:t>
            </a:r>
            <a:r>
              <a:rPr lang="en-US" sz="1200" b="0" dirty="0" smtClean="0">
                <a:solidFill>
                  <a:schemeClr val="tx1"/>
                </a:solidFill>
              </a:rPr>
              <a:t> command can be used to increment which string is assigned to the variable. </a:t>
            </a:r>
          </a:p>
          <a:p>
            <a:r>
              <a:rPr lang="en-US" sz="1200" b="0" dirty="0" smtClean="0">
                <a:solidFill>
                  <a:schemeClr val="tx1"/>
                </a:solidFill>
              </a:rPr>
              <a:t>Variables of style </a:t>
            </a:r>
            <a:r>
              <a:rPr lang="en-US" sz="1200" b="0" i="1" dirty="0" smtClean="0">
                <a:solidFill>
                  <a:schemeClr val="tx1"/>
                </a:solidFill>
              </a:rPr>
              <a:t>equal</a:t>
            </a:r>
            <a:r>
              <a:rPr lang="en-US" sz="1200" b="0" dirty="0" smtClean="0">
                <a:solidFill>
                  <a:schemeClr val="tx1"/>
                </a:solidFill>
              </a:rPr>
              <a:t> store a formula which when evaluated produces a single numeric value which can be output either directly (see the </a:t>
            </a:r>
            <a:r>
              <a:rPr lang="en-US" sz="1200" b="0" dirty="0" smtClean="0">
                <a:solidFill>
                  <a:schemeClr val="tx1"/>
                </a:solidFill>
                <a:hlinkClick r:id="rId4" action="ppaction://hlinkfile"/>
              </a:rPr>
              <a:t>print</a:t>
            </a:r>
            <a:r>
              <a:rPr lang="en-US" sz="1200" b="0" dirty="0" smtClean="0">
                <a:solidFill>
                  <a:schemeClr val="tx1"/>
                </a:solidFill>
              </a:rPr>
              <a:t>, </a:t>
            </a:r>
            <a:r>
              <a:rPr lang="en-US" sz="1200" b="0" dirty="0" smtClean="0">
                <a:solidFill>
                  <a:schemeClr val="tx1"/>
                </a:solidFill>
                <a:hlinkClick r:id="rId5" action="ppaction://hlinkfile"/>
              </a:rPr>
              <a:t>fix print</a:t>
            </a:r>
            <a:r>
              <a:rPr lang="en-US" sz="1200" b="0" dirty="0" smtClean="0">
                <a:solidFill>
                  <a:schemeClr val="tx1"/>
                </a:solidFill>
              </a:rPr>
              <a:t>, and </a:t>
            </a:r>
            <a:r>
              <a:rPr lang="en-US" sz="1200" b="0" dirty="0" smtClean="0">
                <a:solidFill>
                  <a:schemeClr val="tx1"/>
                </a:solidFill>
                <a:hlinkClick r:id="rId6" action="ppaction://hlinkfile"/>
              </a:rPr>
              <a:t>run every</a:t>
            </a:r>
            <a:r>
              <a:rPr lang="en-US" sz="1200" b="0" dirty="0" smtClean="0">
                <a:solidFill>
                  <a:schemeClr val="tx1"/>
                </a:solidFill>
              </a:rPr>
              <a:t> commands) or as part of thermodynamic output (see the </a:t>
            </a:r>
            <a:r>
              <a:rPr lang="en-US" sz="1200" b="0" dirty="0" err="1" smtClean="0">
                <a:solidFill>
                  <a:schemeClr val="tx1"/>
                </a:solidFill>
                <a:hlinkClick r:id="rId7" action="ppaction://hlinkfile"/>
              </a:rPr>
              <a:t>thermo_style</a:t>
            </a:r>
            <a:r>
              <a:rPr lang="en-US" sz="1200" b="0" dirty="0" smtClean="0">
                <a:solidFill>
                  <a:schemeClr val="tx1"/>
                </a:solidFill>
              </a:rPr>
              <a:t> command), or used as input to an averaging fix (see the </a:t>
            </a:r>
            <a:r>
              <a:rPr lang="en-US" sz="1200" b="0" dirty="0" smtClean="0">
                <a:solidFill>
                  <a:schemeClr val="tx1"/>
                </a:solidFill>
                <a:hlinkClick r:id="rId8" action="ppaction://hlinkfile"/>
              </a:rPr>
              <a:t>fix </a:t>
            </a:r>
            <a:r>
              <a:rPr lang="en-US" sz="1200" b="0" dirty="0" err="1" smtClean="0">
                <a:solidFill>
                  <a:schemeClr val="tx1"/>
                </a:solidFill>
                <a:hlinkClick r:id="rId8" action="ppaction://hlinkfile"/>
              </a:rPr>
              <a:t>ave</a:t>
            </a:r>
            <a:r>
              <a:rPr lang="en-US" sz="1200" b="0" dirty="0" smtClean="0">
                <a:solidFill>
                  <a:schemeClr val="tx1"/>
                </a:solidFill>
                <a:hlinkClick r:id="rId8" action="ppaction://hlinkfile"/>
              </a:rPr>
              <a:t>/time</a:t>
            </a:r>
            <a:r>
              <a:rPr lang="en-US" sz="1200" b="0" dirty="0" smtClean="0">
                <a:solidFill>
                  <a:schemeClr val="tx1"/>
                </a:solidFill>
              </a:rPr>
              <a:t> command). </a:t>
            </a:r>
          </a:p>
          <a:p>
            <a:r>
              <a:rPr lang="en-US" sz="1200" b="0" dirty="0" smtClean="0">
                <a:solidFill>
                  <a:schemeClr val="tx1"/>
                </a:solidFill>
              </a:rPr>
              <a:t>Variables of style </a:t>
            </a:r>
            <a:r>
              <a:rPr lang="en-US" sz="1200" b="0" i="1" dirty="0" smtClean="0">
                <a:solidFill>
                  <a:schemeClr val="tx1"/>
                </a:solidFill>
              </a:rPr>
              <a:t>atom</a:t>
            </a:r>
            <a:r>
              <a:rPr lang="en-US" sz="1200" b="0" dirty="0" smtClean="0">
                <a:solidFill>
                  <a:schemeClr val="tx1"/>
                </a:solidFill>
              </a:rPr>
              <a:t> store a formula which when evaluated produces one numeric value per atom which can be output to a dump file (see the </a:t>
            </a:r>
            <a:r>
              <a:rPr lang="en-US" sz="1200" b="0" dirty="0" smtClean="0">
                <a:solidFill>
                  <a:schemeClr val="tx1"/>
                </a:solidFill>
                <a:hlinkClick r:id="rId9" action="ppaction://hlinkfile"/>
              </a:rPr>
              <a:t>dump custom</a:t>
            </a:r>
            <a:r>
              <a:rPr lang="en-US" sz="1200" b="0" dirty="0" smtClean="0">
                <a:solidFill>
                  <a:schemeClr val="tx1"/>
                </a:solidFill>
              </a:rPr>
              <a:t> command) or used as input to an averaging fix (see the </a:t>
            </a:r>
            <a:r>
              <a:rPr lang="en-US" sz="1200" b="0" dirty="0" smtClean="0">
                <a:solidFill>
                  <a:schemeClr val="tx1"/>
                </a:solidFill>
                <a:hlinkClick r:id="rId10" action="ppaction://hlinkfile"/>
              </a:rPr>
              <a:t>fix </a:t>
            </a:r>
            <a:r>
              <a:rPr lang="en-US" sz="1200" b="0" dirty="0" err="1" smtClean="0">
                <a:solidFill>
                  <a:schemeClr val="tx1"/>
                </a:solidFill>
                <a:hlinkClick r:id="rId10" action="ppaction://hlinkfile"/>
              </a:rPr>
              <a:t>ave</a:t>
            </a:r>
            <a:r>
              <a:rPr lang="en-US" sz="1200" b="0" dirty="0" smtClean="0">
                <a:solidFill>
                  <a:schemeClr val="tx1"/>
                </a:solidFill>
                <a:hlinkClick r:id="rId10" action="ppaction://hlinkfile"/>
              </a:rPr>
              <a:t>/spatial</a:t>
            </a:r>
            <a:r>
              <a:rPr lang="en-US" sz="1200" b="0" dirty="0" smtClean="0">
                <a:solidFill>
                  <a:schemeClr val="tx1"/>
                </a:solidFill>
              </a:rPr>
              <a:t> and </a:t>
            </a:r>
            <a:r>
              <a:rPr lang="en-US" sz="1200" b="0" dirty="0" smtClean="0">
                <a:solidFill>
                  <a:schemeClr val="tx1"/>
                </a:solidFill>
                <a:hlinkClick r:id="rId11" action="ppaction://hlinkfile"/>
              </a:rPr>
              <a:t>fix </a:t>
            </a:r>
            <a:r>
              <a:rPr lang="en-US" sz="1200" b="0" dirty="0" err="1" smtClean="0">
                <a:solidFill>
                  <a:schemeClr val="tx1"/>
                </a:solidFill>
                <a:hlinkClick r:id="rId11" action="ppaction://hlinkfile"/>
              </a:rPr>
              <a:t>ave</a:t>
            </a:r>
            <a:r>
              <a:rPr lang="en-US" sz="1200" b="0" dirty="0" smtClean="0">
                <a:solidFill>
                  <a:schemeClr val="tx1"/>
                </a:solidFill>
                <a:hlinkClick r:id="rId11" action="ppaction://hlinkfile"/>
              </a:rPr>
              <a:t>/atom</a:t>
            </a:r>
            <a:r>
              <a:rPr lang="en-US" sz="1200" b="0" dirty="0" smtClean="0">
                <a:solidFill>
                  <a:schemeClr val="tx1"/>
                </a:solidFill>
              </a:rPr>
              <a:t> commands). </a:t>
            </a:r>
          </a:p>
          <a:p>
            <a:endParaRPr lang="en-US" sz="1200" b="0" dirty="0" smtClean="0">
              <a:solidFill>
                <a:schemeClr val="tx1"/>
              </a:solidFill>
            </a:endParaRPr>
          </a:p>
        </p:txBody>
      </p:sp>
      <p:pic>
        <p:nvPicPr>
          <p:cNvPr id="7" name="Picture 2" descr="C:\Users\pscrozi\AppData\Local\Microsoft\Windows\Temporary Internet Files\Content.IE5\FZZ1XSF4\MC900048213[1].wmf"/>
          <p:cNvPicPr>
            <a:picLocks noChangeAspect="1" noChangeArrowheads="1"/>
          </p:cNvPicPr>
          <p:nvPr/>
        </p:nvPicPr>
        <p:blipFill>
          <a:blip r:embed="rId12" cstate="print"/>
          <a:srcRect/>
          <a:stretch>
            <a:fillRect/>
          </a:stretch>
        </p:blipFill>
        <p:spPr bwMode="auto">
          <a:xfrm>
            <a:off x="6889090" y="152400"/>
            <a:ext cx="2254910" cy="119877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command (cont.)</a:t>
            </a:r>
            <a:endParaRPr lang="en-US" dirty="0"/>
          </a:p>
        </p:txBody>
      </p:sp>
      <p:sp>
        <p:nvSpPr>
          <p:cNvPr id="3" name="Content Placeholder 2"/>
          <p:cNvSpPr>
            <a:spLocks noGrp="1"/>
          </p:cNvSpPr>
          <p:nvPr>
            <p:ph idx="1"/>
          </p:nvPr>
        </p:nvSpPr>
        <p:spPr>
          <a:xfrm>
            <a:off x="685800" y="1981200"/>
            <a:ext cx="7772400" cy="4495800"/>
          </a:xfrm>
        </p:spPr>
        <p:txBody>
          <a:bodyPr/>
          <a:lstStyle/>
          <a:p>
            <a:pPr>
              <a:buNone/>
            </a:pPr>
            <a:r>
              <a:rPr lang="en-US" sz="1400" dirty="0" smtClean="0"/>
              <a:t>Syntax: variable name style </a:t>
            </a:r>
            <a:r>
              <a:rPr lang="en-US" sz="1400" dirty="0" err="1" smtClean="0"/>
              <a:t>args</a:t>
            </a:r>
            <a:r>
              <a:rPr lang="en-US" sz="1400" dirty="0" smtClean="0"/>
              <a:t> ... </a:t>
            </a:r>
          </a:p>
          <a:p>
            <a:r>
              <a:rPr lang="en-US" sz="1400" dirty="0" smtClean="0"/>
              <a:t>name = name of variable to define </a:t>
            </a:r>
          </a:p>
          <a:p>
            <a:r>
              <a:rPr lang="en-US" sz="1400" dirty="0" smtClean="0"/>
              <a:t>style = </a:t>
            </a:r>
            <a:r>
              <a:rPr lang="en-US" sz="1400" i="1" dirty="0" smtClean="0"/>
              <a:t>delete</a:t>
            </a:r>
            <a:r>
              <a:rPr lang="en-US" sz="1400" dirty="0" smtClean="0"/>
              <a:t> or </a:t>
            </a:r>
            <a:r>
              <a:rPr lang="en-US" sz="1400" i="1" dirty="0" smtClean="0"/>
              <a:t>index</a:t>
            </a:r>
            <a:r>
              <a:rPr lang="en-US" sz="1400" dirty="0" smtClean="0"/>
              <a:t> or </a:t>
            </a:r>
            <a:r>
              <a:rPr lang="en-US" sz="1400" i="1" dirty="0" smtClean="0"/>
              <a:t>loop</a:t>
            </a:r>
            <a:r>
              <a:rPr lang="en-US" sz="1400" dirty="0" smtClean="0"/>
              <a:t> or </a:t>
            </a:r>
            <a:r>
              <a:rPr lang="en-US" sz="1400" i="1" dirty="0" smtClean="0"/>
              <a:t>world</a:t>
            </a:r>
            <a:r>
              <a:rPr lang="en-US" sz="1400" dirty="0" smtClean="0"/>
              <a:t> or </a:t>
            </a:r>
            <a:r>
              <a:rPr lang="en-US" sz="1400" i="1" dirty="0" smtClean="0"/>
              <a:t>universe</a:t>
            </a:r>
            <a:r>
              <a:rPr lang="en-US" sz="1400" dirty="0" smtClean="0"/>
              <a:t> or </a:t>
            </a:r>
            <a:r>
              <a:rPr lang="en-US" sz="1400" i="1" dirty="0" err="1" smtClean="0"/>
              <a:t>uloop</a:t>
            </a:r>
            <a:r>
              <a:rPr lang="en-US" sz="1400" dirty="0" smtClean="0"/>
              <a:t> or </a:t>
            </a:r>
            <a:r>
              <a:rPr lang="en-US" sz="1400" i="1" dirty="0" smtClean="0"/>
              <a:t>string</a:t>
            </a:r>
            <a:r>
              <a:rPr lang="en-US" sz="1400" dirty="0" smtClean="0"/>
              <a:t> or </a:t>
            </a:r>
            <a:r>
              <a:rPr lang="en-US" sz="1400" i="1" dirty="0" smtClean="0"/>
              <a:t>equal</a:t>
            </a:r>
            <a:r>
              <a:rPr lang="en-US" sz="1400" dirty="0" smtClean="0"/>
              <a:t> or </a:t>
            </a:r>
            <a:r>
              <a:rPr lang="en-US" sz="1400" i="1" dirty="0" smtClean="0"/>
              <a:t>atom</a:t>
            </a:r>
          </a:p>
          <a:p>
            <a:pPr>
              <a:buNone/>
            </a:pPr>
            <a:endParaRPr lang="en-US" sz="1400" dirty="0" smtClean="0"/>
          </a:p>
          <a:p>
            <a:pPr>
              <a:buNone/>
            </a:pPr>
            <a:r>
              <a:rPr lang="en-US" sz="1400" dirty="0" smtClean="0"/>
              <a:t>Examples: </a:t>
            </a:r>
          </a:p>
          <a:p>
            <a:r>
              <a:rPr lang="en-US" sz="1400" dirty="0" smtClean="0"/>
              <a:t>variable x index run1 run2 run3 run4 run5 run6 run7 run8 </a:t>
            </a:r>
          </a:p>
          <a:p>
            <a:r>
              <a:rPr lang="en-US" sz="1400" dirty="0" smtClean="0"/>
              <a:t>variable </a:t>
            </a:r>
            <a:r>
              <a:rPr lang="en-US" sz="1400" dirty="0" err="1" smtClean="0"/>
              <a:t>LoopVar</a:t>
            </a:r>
            <a:r>
              <a:rPr lang="en-US" sz="1400" dirty="0" smtClean="0"/>
              <a:t> loop $n </a:t>
            </a:r>
          </a:p>
          <a:p>
            <a:r>
              <a:rPr lang="en-US" sz="1400" dirty="0" smtClean="0"/>
              <a:t>variable beta equal temp/3.0 </a:t>
            </a:r>
          </a:p>
          <a:p>
            <a:r>
              <a:rPr lang="en-US" sz="1400" dirty="0" smtClean="0"/>
              <a:t>variable b1 equal x[234]+0.5*</a:t>
            </a:r>
            <a:r>
              <a:rPr lang="en-US" sz="1400" dirty="0" err="1" smtClean="0"/>
              <a:t>vol</a:t>
            </a:r>
            <a:r>
              <a:rPr lang="en-US" sz="1400" dirty="0" smtClean="0"/>
              <a:t> </a:t>
            </a:r>
          </a:p>
          <a:p>
            <a:r>
              <a:rPr lang="en-US" sz="1400" dirty="0" smtClean="0"/>
              <a:t>variable b1 equal "x[234] + 0.5*</a:t>
            </a:r>
            <a:r>
              <a:rPr lang="en-US" sz="1400" dirty="0" err="1" smtClean="0"/>
              <a:t>vol</a:t>
            </a:r>
            <a:r>
              <a:rPr lang="en-US" sz="1400" dirty="0" smtClean="0"/>
              <a:t>" </a:t>
            </a:r>
          </a:p>
          <a:p>
            <a:r>
              <a:rPr lang="en-US" sz="1400" dirty="0" smtClean="0"/>
              <a:t>variable b equal </a:t>
            </a:r>
            <a:r>
              <a:rPr lang="en-US" sz="1400" dirty="0" err="1" smtClean="0"/>
              <a:t>xcm</a:t>
            </a:r>
            <a:r>
              <a:rPr lang="en-US" sz="1400" dirty="0" smtClean="0"/>
              <a:t>(mol1,x)/2.0 </a:t>
            </a:r>
          </a:p>
          <a:p>
            <a:r>
              <a:rPr lang="en-US" sz="1400" dirty="0" smtClean="0"/>
              <a:t>variable b equal </a:t>
            </a:r>
            <a:r>
              <a:rPr lang="en-US" sz="1400" dirty="0" err="1" smtClean="0"/>
              <a:t>c_myTemp</a:t>
            </a:r>
            <a:r>
              <a:rPr lang="en-US" sz="1400" dirty="0" smtClean="0"/>
              <a:t> </a:t>
            </a:r>
          </a:p>
          <a:p>
            <a:r>
              <a:rPr lang="en-US" sz="1400" dirty="0" smtClean="0"/>
              <a:t>variable b atom x*y/</a:t>
            </a:r>
            <a:r>
              <a:rPr lang="en-US" sz="1400" dirty="0" err="1" smtClean="0"/>
              <a:t>vol</a:t>
            </a:r>
            <a:r>
              <a:rPr lang="en-US" sz="1400" dirty="0" smtClean="0"/>
              <a:t> variable </a:t>
            </a:r>
            <a:r>
              <a:rPr lang="en-US" sz="1400" dirty="0" err="1" smtClean="0"/>
              <a:t>foo</a:t>
            </a:r>
            <a:r>
              <a:rPr lang="en-US" sz="1400" dirty="0" smtClean="0"/>
              <a:t> </a:t>
            </a:r>
            <a:r>
              <a:rPr lang="en-US" sz="1400" dirty="0" err="1" smtClean="0"/>
              <a:t>myfile</a:t>
            </a:r>
            <a:r>
              <a:rPr lang="en-US" sz="1400" dirty="0" smtClean="0"/>
              <a:t> </a:t>
            </a:r>
          </a:p>
          <a:p>
            <a:r>
              <a:rPr lang="en-US" sz="1400" dirty="0" smtClean="0"/>
              <a:t>variable temp world 300.0 310.0 320.0 ${</a:t>
            </a:r>
            <a:r>
              <a:rPr lang="en-US" sz="1400" dirty="0" err="1" smtClean="0"/>
              <a:t>Tfinal</a:t>
            </a:r>
            <a:r>
              <a:rPr lang="en-US" sz="1400" dirty="0" smtClean="0"/>
              <a:t>} </a:t>
            </a:r>
          </a:p>
          <a:p>
            <a:r>
              <a:rPr lang="en-US" sz="1400" dirty="0" smtClean="0"/>
              <a:t>variable x universe 1 2 3 4 5 6 7 8 9 10 11 12 13 14 15 </a:t>
            </a:r>
          </a:p>
          <a:p>
            <a:r>
              <a:rPr lang="en-US" sz="1400" dirty="0" smtClean="0"/>
              <a:t>variable x </a:t>
            </a:r>
            <a:r>
              <a:rPr lang="en-US" sz="1400" dirty="0" err="1" smtClean="0"/>
              <a:t>uloop</a:t>
            </a:r>
            <a:r>
              <a:rPr lang="en-US" sz="1400" dirty="0" smtClean="0"/>
              <a:t> 15 pad </a:t>
            </a:r>
          </a:p>
          <a:p>
            <a:r>
              <a:rPr lang="en-US" sz="1400" dirty="0" smtClean="0"/>
              <a:t>variable x delete</a:t>
            </a:r>
            <a:endParaRPr lang="en-US" sz="1400" b="0" dirty="0" smtClean="0">
              <a:solidFill>
                <a:schemeClr val="tx1"/>
              </a:solidFill>
            </a:endParaRPr>
          </a:p>
          <a:p>
            <a:pPr>
              <a:buNone/>
            </a:pPr>
            <a:endParaRPr lang="en-US" sz="1600" dirty="0" smtClean="0"/>
          </a:p>
          <a:p>
            <a:endParaRPr lang="en-US" sz="1600" dirty="0"/>
          </a:p>
        </p:txBody>
      </p:sp>
      <p:pic>
        <p:nvPicPr>
          <p:cNvPr id="4" name="Picture 2" descr="C:\Users\pscrozi\AppData\Local\Microsoft\Windows\Temporary Internet Files\Content.IE5\FZZ1XSF4\MC900048213[1].wmf"/>
          <p:cNvPicPr>
            <a:picLocks noChangeAspect="1" noChangeArrowheads="1"/>
          </p:cNvPicPr>
          <p:nvPr/>
        </p:nvPicPr>
        <p:blipFill>
          <a:blip r:embed="rId2" cstate="print"/>
          <a:srcRect/>
          <a:stretch>
            <a:fillRect/>
          </a:stretch>
        </p:blipFill>
        <p:spPr bwMode="auto">
          <a:xfrm>
            <a:off x="6889090" y="152400"/>
            <a:ext cx="2254910" cy="119877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thermo_style</a:t>
            </a:r>
            <a:r>
              <a:rPr lang="en-US" dirty="0" smtClean="0"/>
              <a:t> command</a:t>
            </a:r>
            <a:endParaRPr lang="en-US" dirty="0"/>
          </a:p>
        </p:txBody>
      </p:sp>
      <p:sp>
        <p:nvSpPr>
          <p:cNvPr id="3" name="Content Placeholder 2"/>
          <p:cNvSpPr>
            <a:spLocks noGrp="1"/>
          </p:cNvSpPr>
          <p:nvPr>
            <p:ph idx="1"/>
          </p:nvPr>
        </p:nvSpPr>
        <p:spPr>
          <a:xfrm>
            <a:off x="685800" y="1676400"/>
            <a:ext cx="7772400" cy="4114800"/>
          </a:xfrm>
        </p:spPr>
        <p:txBody>
          <a:bodyPr/>
          <a:lstStyle/>
          <a:p>
            <a:pPr>
              <a:buNone/>
            </a:pPr>
            <a:r>
              <a:rPr lang="en-US" dirty="0" smtClean="0"/>
              <a:t>Set the style and content for printing data to the screen and log file.</a:t>
            </a:r>
          </a:p>
          <a:p>
            <a:pPr>
              <a:buNone/>
            </a:pPr>
            <a:endParaRPr lang="en-US" sz="1600" dirty="0" smtClean="0"/>
          </a:p>
          <a:p>
            <a:pPr>
              <a:buNone/>
            </a:pPr>
            <a:r>
              <a:rPr lang="en-US" sz="1600" dirty="0" smtClean="0">
                <a:cs typeface="Times New Roman" pitchFamily="18" charset="0"/>
                <a:hlinkClick r:id="rId2"/>
              </a:rPr>
              <a:t>http://lammps.sandia.gov/doc/thermo_style.html</a:t>
            </a:r>
            <a:r>
              <a:rPr lang="en-US" sz="1600" dirty="0" smtClean="0">
                <a:cs typeface="Times New Roman" pitchFamily="18" charset="0"/>
              </a:rPr>
              <a:t>  </a:t>
            </a:r>
          </a:p>
          <a:p>
            <a:pPr>
              <a:buNone/>
            </a:pPr>
            <a:endParaRPr lang="en-US" sz="1600" b="0" dirty="0" smtClean="0"/>
          </a:p>
          <a:p>
            <a:pPr>
              <a:buNone/>
            </a:pPr>
            <a:r>
              <a:rPr lang="en-US" sz="1600" dirty="0" smtClean="0"/>
              <a:t>Syntax: </a:t>
            </a:r>
            <a:r>
              <a:rPr lang="en-US" sz="1600" dirty="0" err="1" smtClean="0"/>
              <a:t>thermo_style</a:t>
            </a:r>
            <a:r>
              <a:rPr lang="en-US" sz="1600" dirty="0" smtClean="0"/>
              <a:t> style </a:t>
            </a:r>
            <a:r>
              <a:rPr lang="en-US" sz="1600" dirty="0" err="1" smtClean="0"/>
              <a:t>args</a:t>
            </a:r>
            <a:r>
              <a:rPr lang="en-US" sz="1600" dirty="0" smtClean="0"/>
              <a:t> </a:t>
            </a:r>
          </a:p>
          <a:p>
            <a:r>
              <a:rPr lang="en-US" sz="1600" dirty="0" smtClean="0"/>
              <a:t>style = </a:t>
            </a:r>
            <a:r>
              <a:rPr lang="en-US" sz="1600" i="1" dirty="0" smtClean="0"/>
              <a:t>one</a:t>
            </a:r>
            <a:r>
              <a:rPr lang="en-US" sz="1600" dirty="0" smtClean="0"/>
              <a:t> or </a:t>
            </a:r>
            <a:r>
              <a:rPr lang="en-US" sz="1600" i="1" dirty="0" smtClean="0"/>
              <a:t>multi</a:t>
            </a:r>
            <a:r>
              <a:rPr lang="en-US" sz="1600" dirty="0" smtClean="0"/>
              <a:t> or </a:t>
            </a:r>
            <a:r>
              <a:rPr lang="en-US" sz="1600" i="1" dirty="0" smtClean="0"/>
              <a:t>custom</a:t>
            </a:r>
            <a:r>
              <a:rPr lang="en-US" sz="1600" dirty="0" smtClean="0"/>
              <a:t> </a:t>
            </a:r>
          </a:p>
          <a:p>
            <a:r>
              <a:rPr lang="en-US" sz="1600" dirty="0" err="1" smtClean="0"/>
              <a:t>args</a:t>
            </a:r>
            <a:r>
              <a:rPr lang="en-US" sz="1600" dirty="0" smtClean="0"/>
              <a:t> = list of arguments for a particular style</a:t>
            </a:r>
          </a:p>
          <a:p>
            <a:pPr>
              <a:buNone/>
            </a:pPr>
            <a:endParaRPr lang="en-US" sz="1600" dirty="0" smtClean="0"/>
          </a:p>
          <a:p>
            <a:pPr>
              <a:buNone/>
            </a:pPr>
            <a:r>
              <a:rPr lang="en-US" sz="1600" dirty="0" smtClean="0"/>
              <a:t>Examples: </a:t>
            </a:r>
          </a:p>
          <a:p>
            <a:r>
              <a:rPr lang="en-US" sz="1600" dirty="0" err="1" smtClean="0"/>
              <a:t>thermo_style</a:t>
            </a:r>
            <a:r>
              <a:rPr lang="en-US" sz="1600" dirty="0" smtClean="0"/>
              <a:t> multi </a:t>
            </a:r>
          </a:p>
          <a:p>
            <a:r>
              <a:rPr lang="en-US" sz="1600" dirty="0" err="1" smtClean="0"/>
              <a:t>thermo_style</a:t>
            </a:r>
            <a:r>
              <a:rPr lang="en-US" sz="1600" dirty="0" smtClean="0"/>
              <a:t> custom step temp </a:t>
            </a:r>
            <a:r>
              <a:rPr lang="en-US" sz="1600" dirty="0" err="1" smtClean="0"/>
              <a:t>pe</a:t>
            </a:r>
            <a:r>
              <a:rPr lang="en-US" sz="1600" dirty="0" smtClean="0"/>
              <a:t> </a:t>
            </a:r>
            <a:r>
              <a:rPr lang="en-US" sz="1600" dirty="0" err="1" smtClean="0"/>
              <a:t>etotal</a:t>
            </a:r>
            <a:r>
              <a:rPr lang="en-US" sz="1600" dirty="0" smtClean="0"/>
              <a:t> press </a:t>
            </a:r>
            <a:r>
              <a:rPr lang="en-US" sz="1600" dirty="0" err="1" smtClean="0"/>
              <a:t>vol</a:t>
            </a:r>
            <a:r>
              <a:rPr lang="en-US" sz="1600" dirty="0" smtClean="0"/>
              <a:t> </a:t>
            </a:r>
          </a:p>
          <a:p>
            <a:r>
              <a:rPr lang="en-US" sz="1600" dirty="0" err="1" smtClean="0"/>
              <a:t>thermo_style</a:t>
            </a:r>
            <a:r>
              <a:rPr lang="en-US" sz="1600" dirty="0" smtClean="0"/>
              <a:t> custom step temp </a:t>
            </a:r>
            <a:r>
              <a:rPr lang="en-US" sz="1600" dirty="0" err="1" smtClean="0"/>
              <a:t>etotal</a:t>
            </a:r>
            <a:r>
              <a:rPr lang="en-US" sz="1600" dirty="0" smtClean="0"/>
              <a:t> </a:t>
            </a:r>
            <a:r>
              <a:rPr lang="en-US" sz="1600" dirty="0" err="1" smtClean="0"/>
              <a:t>c_myTemp</a:t>
            </a:r>
            <a:r>
              <a:rPr lang="en-US" sz="1600" dirty="0" smtClean="0"/>
              <a:t> </a:t>
            </a:r>
            <a:r>
              <a:rPr lang="en-US" sz="1600" dirty="0" err="1" smtClean="0"/>
              <a:t>v_abc</a:t>
            </a:r>
            <a:endParaRPr lang="en-US" sz="1600" dirty="0"/>
          </a:p>
        </p:txBody>
      </p:sp>
      <p:pic>
        <p:nvPicPr>
          <p:cNvPr id="395266" name="Picture 2" descr="C:\Users\pscrozi\AppData\Local\Microsoft\Windows\Temporary Internet Files\Content.IE5\R3CJ1O7G\MC900199841[1].wmf"/>
          <p:cNvPicPr>
            <a:picLocks noChangeAspect="1" noChangeArrowheads="1"/>
          </p:cNvPicPr>
          <p:nvPr/>
        </p:nvPicPr>
        <p:blipFill>
          <a:blip r:embed="rId3" cstate="print"/>
          <a:srcRect/>
          <a:stretch>
            <a:fillRect/>
          </a:stretch>
        </p:blipFill>
        <p:spPr bwMode="auto">
          <a:xfrm>
            <a:off x="7772400" y="152400"/>
            <a:ext cx="1066800" cy="120506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a:t>
            </a:r>
            <a:r>
              <a:rPr lang="en-US" dirty="0" err="1" smtClean="0"/>
              <a:t>thermo_style</a:t>
            </a:r>
            <a:r>
              <a:rPr lang="en-US" dirty="0" smtClean="0"/>
              <a:t>” attributes</a:t>
            </a:r>
            <a:endParaRPr lang="en-US" dirty="0"/>
          </a:p>
        </p:txBody>
      </p:sp>
      <p:sp>
        <p:nvSpPr>
          <p:cNvPr id="3" name="Content Placeholder 2"/>
          <p:cNvSpPr>
            <a:spLocks noGrp="1"/>
          </p:cNvSpPr>
          <p:nvPr>
            <p:ph idx="1"/>
          </p:nvPr>
        </p:nvSpPr>
        <p:spPr>
          <a:xfrm>
            <a:off x="0" y="1524000"/>
            <a:ext cx="4572000" cy="4191000"/>
          </a:xfrm>
        </p:spPr>
        <p:txBody>
          <a:bodyPr/>
          <a:lstStyle/>
          <a:p>
            <a:pPr>
              <a:lnSpc>
                <a:spcPct val="150000"/>
              </a:lnSpc>
              <a:buNone/>
            </a:pPr>
            <a:r>
              <a:rPr lang="en-US" sz="1100" b="0" dirty="0" smtClean="0">
                <a:latin typeface="Times New Roman" pitchFamily="18" charset="0"/>
                <a:cs typeface="Times New Roman" pitchFamily="18" charset="0"/>
              </a:rPr>
              <a:t>    step = </a:t>
            </a:r>
            <a:r>
              <a:rPr lang="en-US" sz="1100" b="0" dirty="0" err="1" smtClean="0">
                <a:latin typeface="Times New Roman" pitchFamily="18" charset="0"/>
                <a:cs typeface="Times New Roman" pitchFamily="18" charset="0"/>
              </a:rPr>
              <a:t>timestep</a:t>
            </a:r>
            <a:endParaRPr lang="en-US" sz="1100" b="0" dirty="0" smtClean="0">
              <a:latin typeface="Times New Roman" pitchFamily="18" charset="0"/>
              <a:cs typeface="Times New Roman" pitchFamily="18" charset="0"/>
            </a:endParaRPr>
          </a:p>
          <a:p>
            <a:pPr>
              <a:lnSpc>
                <a:spcPct val="150000"/>
              </a:lnSpc>
              <a:buNone/>
            </a:pPr>
            <a:r>
              <a:rPr lang="en-US" sz="1100" b="0" dirty="0" smtClean="0">
                <a:latin typeface="Times New Roman" pitchFamily="18" charset="0"/>
                <a:cs typeface="Times New Roman" pitchFamily="18" charset="0"/>
              </a:rPr>
              <a:t>    elapsed = timesteps since start of this run</a:t>
            </a:r>
          </a:p>
          <a:p>
            <a:pPr>
              <a:lnSpc>
                <a:spcPct val="150000"/>
              </a:lnSpc>
              <a:buNone/>
            </a:pPr>
            <a:r>
              <a:rPr lang="en-US" sz="1100" b="0" dirty="0" smtClean="0">
                <a:latin typeface="Times New Roman" pitchFamily="18" charset="0"/>
                <a:cs typeface="Times New Roman" pitchFamily="18" charset="0"/>
              </a:rPr>
              <a:t>    </a:t>
            </a:r>
            <a:r>
              <a:rPr lang="en-US" sz="1100" b="0" dirty="0" err="1" smtClean="0">
                <a:latin typeface="Times New Roman" pitchFamily="18" charset="0"/>
                <a:cs typeface="Times New Roman" pitchFamily="18" charset="0"/>
              </a:rPr>
              <a:t>elaplong</a:t>
            </a:r>
            <a:r>
              <a:rPr lang="en-US" sz="1100" b="0" dirty="0" smtClean="0">
                <a:latin typeface="Times New Roman" pitchFamily="18" charset="0"/>
                <a:cs typeface="Times New Roman" pitchFamily="18" charset="0"/>
              </a:rPr>
              <a:t> = timesteps since start of initial run in a series of runs</a:t>
            </a:r>
          </a:p>
          <a:p>
            <a:pPr>
              <a:lnSpc>
                <a:spcPct val="150000"/>
              </a:lnSpc>
              <a:buNone/>
            </a:pPr>
            <a:r>
              <a:rPr lang="en-US" sz="1100" b="0" dirty="0" smtClean="0">
                <a:latin typeface="Times New Roman" pitchFamily="18" charset="0"/>
                <a:cs typeface="Times New Roman" pitchFamily="18" charset="0"/>
              </a:rPr>
              <a:t>    </a:t>
            </a:r>
            <a:r>
              <a:rPr lang="en-US" sz="1100" b="0" dirty="0" err="1" smtClean="0">
                <a:latin typeface="Times New Roman" pitchFamily="18" charset="0"/>
                <a:cs typeface="Times New Roman" pitchFamily="18" charset="0"/>
              </a:rPr>
              <a:t>dt</a:t>
            </a:r>
            <a:r>
              <a:rPr lang="en-US" sz="1100" b="0" dirty="0" smtClean="0">
                <a:latin typeface="Times New Roman" pitchFamily="18" charset="0"/>
                <a:cs typeface="Times New Roman" pitchFamily="18" charset="0"/>
              </a:rPr>
              <a:t> = </a:t>
            </a:r>
            <a:r>
              <a:rPr lang="en-US" sz="1100" b="0" dirty="0" err="1" smtClean="0">
                <a:latin typeface="Times New Roman" pitchFamily="18" charset="0"/>
                <a:cs typeface="Times New Roman" pitchFamily="18" charset="0"/>
              </a:rPr>
              <a:t>timestep</a:t>
            </a:r>
            <a:r>
              <a:rPr lang="en-US" sz="1100" b="0" dirty="0" smtClean="0">
                <a:latin typeface="Times New Roman" pitchFamily="18" charset="0"/>
                <a:cs typeface="Times New Roman" pitchFamily="18" charset="0"/>
              </a:rPr>
              <a:t> size</a:t>
            </a:r>
          </a:p>
          <a:p>
            <a:pPr>
              <a:lnSpc>
                <a:spcPct val="150000"/>
              </a:lnSpc>
              <a:buNone/>
            </a:pPr>
            <a:r>
              <a:rPr lang="en-US" sz="1100" b="0" dirty="0" smtClean="0">
                <a:latin typeface="Times New Roman" pitchFamily="18" charset="0"/>
                <a:cs typeface="Times New Roman" pitchFamily="18" charset="0"/>
              </a:rPr>
              <a:t>    </a:t>
            </a:r>
            <a:r>
              <a:rPr lang="en-US" sz="1100" b="0" dirty="0" err="1" smtClean="0">
                <a:latin typeface="Times New Roman" pitchFamily="18" charset="0"/>
                <a:cs typeface="Times New Roman" pitchFamily="18" charset="0"/>
              </a:rPr>
              <a:t>cpu</a:t>
            </a:r>
            <a:r>
              <a:rPr lang="en-US" sz="1100" b="0" dirty="0" smtClean="0">
                <a:latin typeface="Times New Roman" pitchFamily="18" charset="0"/>
                <a:cs typeface="Times New Roman" pitchFamily="18" charset="0"/>
              </a:rPr>
              <a:t> = elapsed CPU time in seconds</a:t>
            </a:r>
          </a:p>
          <a:p>
            <a:pPr>
              <a:lnSpc>
                <a:spcPct val="150000"/>
              </a:lnSpc>
              <a:buNone/>
            </a:pPr>
            <a:r>
              <a:rPr lang="en-US" sz="1100" b="0" dirty="0" smtClean="0">
                <a:latin typeface="Times New Roman" pitchFamily="18" charset="0"/>
                <a:cs typeface="Times New Roman" pitchFamily="18" charset="0"/>
              </a:rPr>
              <a:t>    </a:t>
            </a:r>
            <a:r>
              <a:rPr lang="en-US" sz="1100" b="0" dirty="0" err="1" smtClean="0">
                <a:latin typeface="Times New Roman" pitchFamily="18" charset="0"/>
                <a:cs typeface="Times New Roman" pitchFamily="18" charset="0"/>
              </a:rPr>
              <a:t>tpcpu</a:t>
            </a:r>
            <a:r>
              <a:rPr lang="en-US" sz="1100" b="0" dirty="0" smtClean="0">
                <a:latin typeface="Times New Roman" pitchFamily="18" charset="0"/>
                <a:cs typeface="Times New Roman" pitchFamily="18" charset="0"/>
              </a:rPr>
              <a:t> = time per CPU second</a:t>
            </a:r>
          </a:p>
          <a:p>
            <a:pPr>
              <a:lnSpc>
                <a:spcPct val="150000"/>
              </a:lnSpc>
              <a:buNone/>
            </a:pPr>
            <a:r>
              <a:rPr lang="en-US" sz="1100" b="0" dirty="0" smtClean="0">
                <a:latin typeface="Times New Roman" pitchFamily="18" charset="0"/>
                <a:cs typeface="Times New Roman" pitchFamily="18" charset="0"/>
              </a:rPr>
              <a:t>    </a:t>
            </a:r>
            <a:r>
              <a:rPr lang="en-US" sz="1100" b="0" dirty="0" err="1" smtClean="0">
                <a:latin typeface="Times New Roman" pitchFamily="18" charset="0"/>
                <a:cs typeface="Times New Roman" pitchFamily="18" charset="0"/>
              </a:rPr>
              <a:t>spcpu</a:t>
            </a:r>
            <a:r>
              <a:rPr lang="en-US" sz="1100" b="0" dirty="0" smtClean="0">
                <a:latin typeface="Times New Roman" pitchFamily="18" charset="0"/>
                <a:cs typeface="Times New Roman" pitchFamily="18" charset="0"/>
              </a:rPr>
              <a:t> = timesteps per CPU second</a:t>
            </a:r>
          </a:p>
          <a:p>
            <a:pPr>
              <a:lnSpc>
                <a:spcPct val="150000"/>
              </a:lnSpc>
              <a:buNone/>
            </a:pPr>
            <a:r>
              <a:rPr lang="en-US" sz="1100" b="0" dirty="0" smtClean="0">
                <a:latin typeface="Times New Roman" pitchFamily="18" charset="0"/>
                <a:cs typeface="Times New Roman" pitchFamily="18" charset="0"/>
              </a:rPr>
              <a:t>    atoms = # of atoms</a:t>
            </a:r>
          </a:p>
          <a:p>
            <a:pPr>
              <a:lnSpc>
                <a:spcPct val="150000"/>
              </a:lnSpc>
              <a:buNone/>
            </a:pPr>
            <a:r>
              <a:rPr lang="en-US" sz="1100" b="0" dirty="0" smtClean="0">
                <a:latin typeface="Times New Roman" pitchFamily="18" charset="0"/>
                <a:cs typeface="Times New Roman" pitchFamily="18" charset="0"/>
              </a:rPr>
              <a:t>    temp = temperature</a:t>
            </a:r>
          </a:p>
          <a:p>
            <a:pPr>
              <a:lnSpc>
                <a:spcPct val="150000"/>
              </a:lnSpc>
              <a:buNone/>
            </a:pPr>
            <a:r>
              <a:rPr lang="en-US" sz="1100" b="0" dirty="0" smtClean="0">
                <a:latin typeface="Times New Roman" pitchFamily="18" charset="0"/>
                <a:cs typeface="Times New Roman" pitchFamily="18" charset="0"/>
              </a:rPr>
              <a:t>    press = pressure</a:t>
            </a:r>
          </a:p>
          <a:p>
            <a:pPr>
              <a:lnSpc>
                <a:spcPct val="150000"/>
              </a:lnSpc>
              <a:buNone/>
            </a:pPr>
            <a:r>
              <a:rPr lang="en-US" sz="1100" b="0" dirty="0" smtClean="0">
                <a:latin typeface="Times New Roman" pitchFamily="18" charset="0"/>
                <a:cs typeface="Times New Roman" pitchFamily="18" charset="0"/>
              </a:rPr>
              <a:t>    </a:t>
            </a:r>
            <a:r>
              <a:rPr lang="en-US" sz="1100" b="0" dirty="0" err="1" smtClean="0">
                <a:latin typeface="Times New Roman" pitchFamily="18" charset="0"/>
                <a:cs typeface="Times New Roman" pitchFamily="18" charset="0"/>
              </a:rPr>
              <a:t>pe</a:t>
            </a:r>
            <a:r>
              <a:rPr lang="en-US" sz="1100" b="0" dirty="0" smtClean="0">
                <a:latin typeface="Times New Roman" pitchFamily="18" charset="0"/>
                <a:cs typeface="Times New Roman" pitchFamily="18" charset="0"/>
              </a:rPr>
              <a:t> = total potential energy</a:t>
            </a:r>
          </a:p>
          <a:p>
            <a:pPr>
              <a:lnSpc>
                <a:spcPct val="150000"/>
              </a:lnSpc>
              <a:buNone/>
            </a:pPr>
            <a:r>
              <a:rPr lang="en-US" sz="1100" b="0" dirty="0" smtClean="0">
                <a:latin typeface="Times New Roman" pitchFamily="18" charset="0"/>
                <a:cs typeface="Times New Roman" pitchFamily="18" charset="0"/>
              </a:rPr>
              <a:t>    </a:t>
            </a:r>
            <a:r>
              <a:rPr lang="en-US" sz="1100" b="0" dirty="0" err="1" smtClean="0">
                <a:latin typeface="Times New Roman" pitchFamily="18" charset="0"/>
                <a:cs typeface="Times New Roman" pitchFamily="18" charset="0"/>
              </a:rPr>
              <a:t>ke</a:t>
            </a:r>
            <a:r>
              <a:rPr lang="en-US" sz="1100" b="0" dirty="0" smtClean="0">
                <a:latin typeface="Times New Roman" pitchFamily="18" charset="0"/>
                <a:cs typeface="Times New Roman" pitchFamily="18" charset="0"/>
              </a:rPr>
              <a:t> = kinetic energy</a:t>
            </a:r>
          </a:p>
          <a:p>
            <a:pPr>
              <a:lnSpc>
                <a:spcPct val="150000"/>
              </a:lnSpc>
              <a:buNone/>
            </a:pPr>
            <a:r>
              <a:rPr lang="en-US" sz="1100" b="0" dirty="0" smtClean="0">
                <a:latin typeface="Times New Roman" pitchFamily="18" charset="0"/>
                <a:cs typeface="Times New Roman" pitchFamily="18" charset="0"/>
              </a:rPr>
              <a:t>    </a:t>
            </a:r>
            <a:r>
              <a:rPr lang="en-US" sz="1100" b="0" dirty="0" err="1" smtClean="0">
                <a:latin typeface="Times New Roman" pitchFamily="18" charset="0"/>
                <a:cs typeface="Times New Roman" pitchFamily="18" charset="0"/>
              </a:rPr>
              <a:t>etotal</a:t>
            </a:r>
            <a:r>
              <a:rPr lang="en-US" sz="1100" b="0" dirty="0" smtClean="0">
                <a:latin typeface="Times New Roman" pitchFamily="18" charset="0"/>
                <a:cs typeface="Times New Roman" pitchFamily="18" charset="0"/>
              </a:rPr>
              <a:t> = total energy (</a:t>
            </a:r>
            <a:r>
              <a:rPr lang="en-US" sz="1100" b="0" dirty="0" err="1" smtClean="0">
                <a:latin typeface="Times New Roman" pitchFamily="18" charset="0"/>
                <a:cs typeface="Times New Roman" pitchFamily="18" charset="0"/>
              </a:rPr>
              <a:t>pe</a:t>
            </a:r>
            <a:r>
              <a:rPr lang="en-US" sz="1100" b="0" dirty="0" smtClean="0">
                <a:latin typeface="Times New Roman" pitchFamily="18" charset="0"/>
                <a:cs typeface="Times New Roman" pitchFamily="18" charset="0"/>
              </a:rPr>
              <a:t> + </a:t>
            </a:r>
            <a:r>
              <a:rPr lang="en-US" sz="1100" b="0" dirty="0" err="1" smtClean="0">
                <a:latin typeface="Times New Roman" pitchFamily="18" charset="0"/>
                <a:cs typeface="Times New Roman" pitchFamily="18" charset="0"/>
              </a:rPr>
              <a:t>ke</a:t>
            </a:r>
            <a:r>
              <a:rPr lang="en-US" sz="1100" b="0" dirty="0" smtClean="0">
                <a:latin typeface="Times New Roman" pitchFamily="18" charset="0"/>
                <a:cs typeface="Times New Roman" pitchFamily="18" charset="0"/>
              </a:rPr>
              <a:t>)</a:t>
            </a:r>
          </a:p>
          <a:p>
            <a:pPr>
              <a:lnSpc>
                <a:spcPct val="150000"/>
              </a:lnSpc>
              <a:buNone/>
            </a:pPr>
            <a:r>
              <a:rPr lang="en-US" sz="1100" b="0" dirty="0" smtClean="0">
                <a:latin typeface="Times New Roman" pitchFamily="18" charset="0"/>
                <a:cs typeface="Times New Roman" pitchFamily="18" charset="0"/>
              </a:rPr>
              <a:t>    enthalpy = enthalpy (</a:t>
            </a:r>
            <a:r>
              <a:rPr lang="en-US" sz="1100" b="0" dirty="0" err="1" smtClean="0">
                <a:latin typeface="Times New Roman" pitchFamily="18" charset="0"/>
                <a:cs typeface="Times New Roman" pitchFamily="18" charset="0"/>
              </a:rPr>
              <a:t>etotal</a:t>
            </a:r>
            <a:r>
              <a:rPr lang="en-US" sz="1100" b="0" dirty="0" smtClean="0">
                <a:latin typeface="Times New Roman" pitchFamily="18" charset="0"/>
                <a:cs typeface="Times New Roman" pitchFamily="18" charset="0"/>
              </a:rPr>
              <a:t> + press*</a:t>
            </a:r>
            <a:r>
              <a:rPr lang="en-US" sz="1100" b="0" dirty="0" err="1" smtClean="0">
                <a:latin typeface="Times New Roman" pitchFamily="18" charset="0"/>
                <a:cs typeface="Times New Roman" pitchFamily="18" charset="0"/>
              </a:rPr>
              <a:t>vol</a:t>
            </a:r>
            <a:r>
              <a:rPr lang="en-US" sz="1100" b="0" dirty="0" smtClean="0">
                <a:latin typeface="Times New Roman" pitchFamily="18" charset="0"/>
                <a:cs typeface="Times New Roman" pitchFamily="18" charset="0"/>
              </a:rPr>
              <a:t>)</a:t>
            </a:r>
          </a:p>
          <a:p>
            <a:pPr>
              <a:lnSpc>
                <a:spcPct val="150000"/>
              </a:lnSpc>
              <a:buNone/>
            </a:pPr>
            <a:r>
              <a:rPr lang="en-US" sz="1100" b="0" dirty="0" smtClean="0">
                <a:latin typeface="Times New Roman" pitchFamily="18" charset="0"/>
                <a:cs typeface="Times New Roman" pitchFamily="18" charset="0"/>
              </a:rPr>
              <a:t>    </a:t>
            </a:r>
            <a:r>
              <a:rPr lang="en-US" sz="1100" b="0" dirty="0" err="1" smtClean="0">
                <a:latin typeface="Times New Roman" pitchFamily="18" charset="0"/>
                <a:cs typeface="Times New Roman" pitchFamily="18" charset="0"/>
              </a:rPr>
              <a:t>evdwl</a:t>
            </a:r>
            <a:r>
              <a:rPr lang="en-US" sz="1100" b="0" dirty="0" smtClean="0">
                <a:latin typeface="Times New Roman" pitchFamily="18" charset="0"/>
                <a:cs typeface="Times New Roman" pitchFamily="18" charset="0"/>
              </a:rPr>
              <a:t> = </a:t>
            </a:r>
            <a:r>
              <a:rPr lang="en-US" sz="1100" b="0" dirty="0" err="1" smtClean="0">
                <a:latin typeface="Times New Roman" pitchFamily="18" charset="0"/>
                <a:cs typeface="Times New Roman" pitchFamily="18" charset="0"/>
              </a:rPr>
              <a:t>VanderWaal</a:t>
            </a:r>
            <a:r>
              <a:rPr lang="en-US" sz="1100" b="0" dirty="0" smtClean="0">
                <a:latin typeface="Times New Roman" pitchFamily="18" charset="0"/>
                <a:cs typeface="Times New Roman" pitchFamily="18" charset="0"/>
              </a:rPr>
              <a:t> </a:t>
            </a:r>
            <a:r>
              <a:rPr lang="en-US" sz="1100" b="0" dirty="0" err="1" smtClean="0">
                <a:latin typeface="Times New Roman" pitchFamily="18" charset="0"/>
                <a:cs typeface="Times New Roman" pitchFamily="18" charset="0"/>
              </a:rPr>
              <a:t>pairwise</a:t>
            </a:r>
            <a:r>
              <a:rPr lang="en-US" sz="1100" b="0" dirty="0" smtClean="0">
                <a:latin typeface="Times New Roman" pitchFamily="18" charset="0"/>
                <a:cs typeface="Times New Roman" pitchFamily="18" charset="0"/>
              </a:rPr>
              <a:t> energy</a:t>
            </a:r>
          </a:p>
          <a:p>
            <a:pPr>
              <a:lnSpc>
                <a:spcPct val="150000"/>
              </a:lnSpc>
              <a:buNone/>
            </a:pPr>
            <a:r>
              <a:rPr lang="en-US" sz="1100" b="0" dirty="0" smtClean="0">
                <a:latin typeface="Times New Roman" pitchFamily="18" charset="0"/>
                <a:cs typeface="Times New Roman" pitchFamily="18" charset="0"/>
              </a:rPr>
              <a:t>    </a:t>
            </a:r>
            <a:r>
              <a:rPr lang="en-US" sz="1100" b="0" dirty="0" err="1" smtClean="0">
                <a:latin typeface="Times New Roman" pitchFamily="18" charset="0"/>
                <a:cs typeface="Times New Roman" pitchFamily="18" charset="0"/>
              </a:rPr>
              <a:t>ecoul</a:t>
            </a:r>
            <a:r>
              <a:rPr lang="en-US" sz="1100" b="0" dirty="0" smtClean="0">
                <a:latin typeface="Times New Roman" pitchFamily="18" charset="0"/>
                <a:cs typeface="Times New Roman" pitchFamily="18" charset="0"/>
              </a:rPr>
              <a:t> = Coulombic </a:t>
            </a:r>
            <a:r>
              <a:rPr lang="en-US" sz="1100" b="0" dirty="0" err="1" smtClean="0">
                <a:latin typeface="Times New Roman" pitchFamily="18" charset="0"/>
                <a:cs typeface="Times New Roman" pitchFamily="18" charset="0"/>
              </a:rPr>
              <a:t>pairwise</a:t>
            </a:r>
            <a:r>
              <a:rPr lang="en-US" sz="1100" b="0" dirty="0" smtClean="0">
                <a:latin typeface="Times New Roman" pitchFamily="18" charset="0"/>
                <a:cs typeface="Times New Roman" pitchFamily="18" charset="0"/>
              </a:rPr>
              <a:t> energy</a:t>
            </a:r>
          </a:p>
          <a:p>
            <a:pPr>
              <a:lnSpc>
                <a:spcPct val="150000"/>
              </a:lnSpc>
              <a:buNone/>
            </a:pPr>
            <a:r>
              <a:rPr lang="en-US" sz="1100" b="0" dirty="0" smtClean="0">
                <a:latin typeface="Times New Roman" pitchFamily="18" charset="0"/>
                <a:cs typeface="Times New Roman" pitchFamily="18" charset="0"/>
              </a:rPr>
              <a:t>    </a:t>
            </a:r>
            <a:r>
              <a:rPr lang="en-US" sz="1100" b="0" dirty="0" err="1" smtClean="0">
                <a:latin typeface="Times New Roman" pitchFamily="18" charset="0"/>
                <a:cs typeface="Times New Roman" pitchFamily="18" charset="0"/>
              </a:rPr>
              <a:t>epair</a:t>
            </a:r>
            <a:r>
              <a:rPr lang="en-US" sz="1100" b="0" dirty="0" smtClean="0">
                <a:latin typeface="Times New Roman" pitchFamily="18" charset="0"/>
                <a:cs typeface="Times New Roman" pitchFamily="18" charset="0"/>
              </a:rPr>
              <a:t> = </a:t>
            </a:r>
            <a:r>
              <a:rPr lang="en-US" sz="1100" b="0" dirty="0" err="1" smtClean="0">
                <a:latin typeface="Times New Roman" pitchFamily="18" charset="0"/>
                <a:cs typeface="Times New Roman" pitchFamily="18" charset="0"/>
              </a:rPr>
              <a:t>pairwise</a:t>
            </a:r>
            <a:r>
              <a:rPr lang="en-US" sz="1100" b="0" dirty="0" smtClean="0">
                <a:latin typeface="Times New Roman" pitchFamily="18" charset="0"/>
                <a:cs typeface="Times New Roman" pitchFamily="18" charset="0"/>
              </a:rPr>
              <a:t> energy (</a:t>
            </a:r>
            <a:r>
              <a:rPr lang="en-US" sz="1100" b="0" dirty="0" err="1" smtClean="0">
                <a:latin typeface="Times New Roman" pitchFamily="18" charset="0"/>
                <a:cs typeface="Times New Roman" pitchFamily="18" charset="0"/>
              </a:rPr>
              <a:t>evdwl</a:t>
            </a:r>
            <a:r>
              <a:rPr lang="en-US" sz="1100" b="0" dirty="0" smtClean="0">
                <a:latin typeface="Times New Roman" pitchFamily="18" charset="0"/>
                <a:cs typeface="Times New Roman" pitchFamily="18" charset="0"/>
              </a:rPr>
              <a:t> + </a:t>
            </a:r>
            <a:r>
              <a:rPr lang="en-US" sz="1100" b="0" dirty="0" err="1" smtClean="0">
                <a:latin typeface="Times New Roman" pitchFamily="18" charset="0"/>
                <a:cs typeface="Times New Roman" pitchFamily="18" charset="0"/>
              </a:rPr>
              <a:t>ecoul</a:t>
            </a:r>
            <a:r>
              <a:rPr lang="en-US" sz="1100" b="0" dirty="0" smtClean="0">
                <a:latin typeface="Times New Roman" pitchFamily="18" charset="0"/>
                <a:cs typeface="Times New Roman" pitchFamily="18" charset="0"/>
              </a:rPr>
              <a:t> + </a:t>
            </a:r>
            <a:r>
              <a:rPr lang="en-US" sz="1100" b="0" dirty="0" err="1" smtClean="0">
                <a:latin typeface="Times New Roman" pitchFamily="18" charset="0"/>
                <a:cs typeface="Times New Roman" pitchFamily="18" charset="0"/>
              </a:rPr>
              <a:t>elong</a:t>
            </a:r>
            <a:r>
              <a:rPr lang="en-US" sz="1100" b="0" dirty="0" smtClean="0">
                <a:latin typeface="Times New Roman" pitchFamily="18" charset="0"/>
                <a:cs typeface="Times New Roman" pitchFamily="18" charset="0"/>
              </a:rPr>
              <a:t> + </a:t>
            </a:r>
            <a:r>
              <a:rPr lang="en-US" sz="1100" b="0" dirty="0" err="1" smtClean="0">
                <a:latin typeface="Times New Roman" pitchFamily="18" charset="0"/>
                <a:cs typeface="Times New Roman" pitchFamily="18" charset="0"/>
              </a:rPr>
              <a:t>etail</a:t>
            </a:r>
            <a:r>
              <a:rPr lang="en-US" sz="1100" b="0" dirty="0" smtClean="0">
                <a:latin typeface="Times New Roman" pitchFamily="18" charset="0"/>
                <a:cs typeface="Times New Roman" pitchFamily="18" charset="0"/>
              </a:rPr>
              <a:t>)</a:t>
            </a:r>
          </a:p>
          <a:p>
            <a:pPr>
              <a:lnSpc>
                <a:spcPct val="150000"/>
              </a:lnSpc>
              <a:buNone/>
            </a:pPr>
            <a:r>
              <a:rPr lang="en-US" sz="1100" b="0" dirty="0" smtClean="0">
                <a:latin typeface="Times New Roman" pitchFamily="18" charset="0"/>
                <a:cs typeface="Times New Roman" pitchFamily="18" charset="0"/>
              </a:rPr>
              <a:t>    </a:t>
            </a:r>
            <a:r>
              <a:rPr lang="en-US" sz="1100" b="0" dirty="0" err="1" smtClean="0">
                <a:latin typeface="Times New Roman" pitchFamily="18" charset="0"/>
                <a:cs typeface="Times New Roman" pitchFamily="18" charset="0"/>
              </a:rPr>
              <a:t>ebond</a:t>
            </a:r>
            <a:r>
              <a:rPr lang="en-US" sz="1100" b="0" dirty="0" smtClean="0">
                <a:latin typeface="Times New Roman" pitchFamily="18" charset="0"/>
                <a:cs typeface="Times New Roman" pitchFamily="18" charset="0"/>
              </a:rPr>
              <a:t> = bond energy</a:t>
            </a:r>
          </a:p>
        </p:txBody>
      </p:sp>
      <p:sp>
        <p:nvSpPr>
          <p:cNvPr id="4" name="TextBox 3"/>
          <p:cNvSpPr txBox="1"/>
          <p:nvPr/>
        </p:nvSpPr>
        <p:spPr>
          <a:xfrm>
            <a:off x="4267200" y="1492761"/>
            <a:ext cx="4876800" cy="5593839"/>
          </a:xfrm>
          <a:prstGeom prst="rect">
            <a:avLst/>
          </a:prstGeom>
          <a:solidFill>
            <a:schemeClr val="bg1"/>
          </a:solidFill>
        </p:spPr>
        <p:txBody>
          <a:bodyPr wrap="square" rtlCol="0">
            <a:spAutoFit/>
          </a:bodyPr>
          <a:lstStyle/>
          <a:p>
            <a:pPr>
              <a:lnSpc>
                <a:spcPct val="150000"/>
              </a:lnSpc>
            </a:pPr>
            <a:r>
              <a:rPr lang="en-US" sz="1100" dirty="0" smtClean="0">
                <a:cs typeface="Times New Roman" pitchFamily="18" charset="0"/>
              </a:rPr>
              <a:t>    </a:t>
            </a:r>
            <a:r>
              <a:rPr lang="en-US" sz="1100" dirty="0" err="1" smtClean="0">
                <a:cs typeface="Times New Roman" pitchFamily="18" charset="0"/>
              </a:rPr>
              <a:t>eangle</a:t>
            </a:r>
            <a:r>
              <a:rPr lang="en-US" sz="1100" dirty="0" smtClean="0">
                <a:cs typeface="Times New Roman" pitchFamily="18" charset="0"/>
              </a:rPr>
              <a:t> = angle energy</a:t>
            </a:r>
          </a:p>
          <a:p>
            <a:pPr>
              <a:lnSpc>
                <a:spcPct val="150000"/>
              </a:lnSpc>
            </a:pPr>
            <a:r>
              <a:rPr lang="en-US" sz="1100" dirty="0" smtClean="0">
                <a:cs typeface="Times New Roman" pitchFamily="18" charset="0"/>
              </a:rPr>
              <a:t>    </a:t>
            </a:r>
            <a:r>
              <a:rPr lang="en-US" sz="1100" dirty="0" err="1" smtClean="0">
                <a:cs typeface="Times New Roman" pitchFamily="18" charset="0"/>
              </a:rPr>
              <a:t>edihed</a:t>
            </a:r>
            <a:r>
              <a:rPr lang="en-US" sz="1100" dirty="0" smtClean="0">
                <a:cs typeface="Times New Roman" pitchFamily="18" charset="0"/>
              </a:rPr>
              <a:t> = dihedral energy</a:t>
            </a:r>
          </a:p>
          <a:p>
            <a:pPr>
              <a:lnSpc>
                <a:spcPct val="150000"/>
              </a:lnSpc>
            </a:pPr>
            <a:r>
              <a:rPr lang="en-US" sz="1100" dirty="0" smtClean="0">
                <a:cs typeface="Times New Roman" pitchFamily="18" charset="0"/>
              </a:rPr>
              <a:t>    </a:t>
            </a:r>
            <a:r>
              <a:rPr lang="en-US" sz="1100" dirty="0" err="1" smtClean="0">
                <a:cs typeface="Times New Roman" pitchFamily="18" charset="0"/>
              </a:rPr>
              <a:t>eimp</a:t>
            </a:r>
            <a:r>
              <a:rPr lang="en-US" sz="1100" dirty="0" smtClean="0">
                <a:cs typeface="Times New Roman" pitchFamily="18" charset="0"/>
              </a:rPr>
              <a:t> = improper energy</a:t>
            </a:r>
          </a:p>
          <a:p>
            <a:pPr>
              <a:lnSpc>
                <a:spcPct val="150000"/>
              </a:lnSpc>
            </a:pPr>
            <a:r>
              <a:rPr lang="en-US" sz="1100" dirty="0" smtClean="0">
                <a:cs typeface="Times New Roman" pitchFamily="18" charset="0"/>
              </a:rPr>
              <a:t>    </a:t>
            </a:r>
            <a:r>
              <a:rPr lang="en-US" sz="1100" dirty="0" err="1" smtClean="0">
                <a:cs typeface="Times New Roman" pitchFamily="18" charset="0"/>
              </a:rPr>
              <a:t>emol</a:t>
            </a:r>
            <a:r>
              <a:rPr lang="en-US" sz="1100" dirty="0" smtClean="0">
                <a:cs typeface="Times New Roman" pitchFamily="18" charset="0"/>
              </a:rPr>
              <a:t> = molecular energy (</a:t>
            </a:r>
            <a:r>
              <a:rPr lang="en-US" sz="1100" dirty="0" err="1" smtClean="0">
                <a:cs typeface="Times New Roman" pitchFamily="18" charset="0"/>
              </a:rPr>
              <a:t>ebond</a:t>
            </a:r>
            <a:r>
              <a:rPr lang="en-US" sz="1100" dirty="0" smtClean="0">
                <a:cs typeface="Times New Roman" pitchFamily="18" charset="0"/>
              </a:rPr>
              <a:t> + </a:t>
            </a:r>
            <a:r>
              <a:rPr lang="en-US" sz="1100" dirty="0" err="1" smtClean="0">
                <a:cs typeface="Times New Roman" pitchFamily="18" charset="0"/>
              </a:rPr>
              <a:t>eangle</a:t>
            </a:r>
            <a:r>
              <a:rPr lang="en-US" sz="1100" dirty="0" smtClean="0">
                <a:cs typeface="Times New Roman" pitchFamily="18" charset="0"/>
              </a:rPr>
              <a:t> + </a:t>
            </a:r>
            <a:r>
              <a:rPr lang="en-US" sz="1100" dirty="0" err="1" smtClean="0">
                <a:cs typeface="Times New Roman" pitchFamily="18" charset="0"/>
              </a:rPr>
              <a:t>edihed</a:t>
            </a:r>
            <a:r>
              <a:rPr lang="en-US" sz="1100" dirty="0" smtClean="0">
                <a:cs typeface="Times New Roman" pitchFamily="18" charset="0"/>
              </a:rPr>
              <a:t> + </a:t>
            </a:r>
            <a:r>
              <a:rPr lang="en-US" sz="1100" dirty="0" err="1" smtClean="0">
                <a:cs typeface="Times New Roman" pitchFamily="18" charset="0"/>
              </a:rPr>
              <a:t>eimp</a:t>
            </a:r>
            <a:r>
              <a:rPr lang="en-US" sz="1100" dirty="0" smtClean="0">
                <a:cs typeface="Times New Roman" pitchFamily="18" charset="0"/>
              </a:rPr>
              <a:t>)</a:t>
            </a:r>
          </a:p>
          <a:p>
            <a:pPr>
              <a:lnSpc>
                <a:spcPct val="150000"/>
              </a:lnSpc>
            </a:pPr>
            <a:r>
              <a:rPr lang="en-US" sz="1100" dirty="0" smtClean="0">
                <a:cs typeface="Times New Roman" pitchFamily="18" charset="0"/>
              </a:rPr>
              <a:t>    </a:t>
            </a:r>
            <a:r>
              <a:rPr lang="en-US" sz="1100" dirty="0" err="1" smtClean="0">
                <a:cs typeface="Times New Roman" pitchFamily="18" charset="0"/>
              </a:rPr>
              <a:t>elong</a:t>
            </a:r>
            <a:r>
              <a:rPr lang="en-US" sz="1100" dirty="0" smtClean="0">
                <a:cs typeface="Times New Roman" pitchFamily="18" charset="0"/>
              </a:rPr>
              <a:t> = long-range </a:t>
            </a:r>
            <a:r>
              <a:rPr lang="en-US" sz="1100" dirty="0" err="1" smtClean="0">
                <a:cs typeface="Times New Roman" pitchFamily="18" charset="0"/>
              </a:rPr>
              <a:t>kspace</a:t>
            </a:r>
            <a:r>
              <a:rPr lang="en-US" sz="1100" dirty="0" smtClean="0">
                <a:cs typeface="Times New Roman" pitchFamily="18" charset="0"/>
              </a:rPr>
              <a:t> energy</a:t>
            </a:r>
          </a:p>
          <a:p>
            <a:pPr>
              <a:lnSpc>
                <a:spcPct val="150000"/>
              </a:lnSpc>
            </a:pPr>
            <a:r>
              <a:rPr lang="en-US" sz="1100" dirty="0" smtClean="0">
                <a:cs typeface="Times New Roman" pitchFamily="18" charset="0"/>
              </a:rPr>
              <a:t>    </a:t>
            </a:r>
            <a:r>
              <a:rPr lang="en-US" sz="1100" dirty="0" err="1" smtClean="0">
                <a:cs typeface="Times New Roman" pitchFamily="18" charset="0"/>
              </a:rPr>
              <a:t>etail</a:t>
            </a:r>
            <a:r>
              <a:rPr lang="en-US" sz="1100" dirty="0" smtClean="0">
                <a:cs typeface="Times New Roman" pitchFamily="18" charset="0"/>
              </a:rPr>
              <a:t> = </a:t>
            </a:r>
            <a:r>
              <a:rPr lang="en-US" sz="1100" dirty="0" err="1" smtClean="0">
                <a:cs typeface="Times New Roman" pitchFamily="18" charset="0"/>
              </a:rPr>
              <a:t>VanderWaal</a:t>
            </a:r>
            <a:r>
              <a:rPr lang="en-US" sz="1100" dirty="0" smtClean="0">
                <a:cs typeface="Times New Roman" pitchFamily="18" charset="0"/>
              </a:rPr>
              <a:t> energy long-range tail correction</a:t>
            </a:r>
          </a:p>
          <a:p>
            <a:pPr>
              <a:lnSpc>
                <a:spcPct val="150000"/>
              </a:lnSpc>
            </a:pPr>
            <a:r>
              <a:rPr lang="en-US" sz="1100" dirty="0" smtClean="0">
                <a:cs typeface="Times New Roman" pitchFamily="18" charset="0"/>
              </a:rPr>
              <a:t>    </a:t>
            </a:r>
            <a:r>
              <a:rPr lang="en-US" sz="1100" dirty="0" err="1" smtClean="0">
                <a:cs typeface="Times New Roman" pitchFamily="18" charset="0"/>
              </a:rPr>
              <a:t>vol</a:t>
            </a:r>
            <a:r>
              <a:rPr lang="en-US" sz="1100" dirty="0" smtClean="0">
                <a:cs typeface="Times New Roman" pitchFamily="18" charset="0"/>
              </a:rPr>
              <a:t> = volume</a:t>
            </a:r>
          </a:p>
          <a:p>
            <a:pPr>
              <a:lnSpc>
                <a:spcPct val="150000"/>
              </a:lnSpc>
            </a:pPr>
            <a:r>
              <a:rPr lang="en-US" sz="1100" dirty="0" smtClean="0">
                <a:cs typeface="Times New Roman" pitchFamily="18" charset="0"/>
              </a:rPr>
              <a:t>    </a:t>
            </a:r>
            <a:r>
              <a:rPr lang="en-US" sz="1100" dirty="0" err="1" smtClean="0">
                <a:cs typeface="Times New Roman" pitchFamily="18" charset="0"/>
              </a:rPr>
              <a:t>lx,ly,lz</a:t>
            </a:r>
            <a:r>
              <a:rPr lang="en-US" sz="1100" dirty="0" smtClean="0">
                <a:cs typeface="Times New Roman" pitchFamily="18" charset="0"/>
              </a:rPr>
              <a:t> = box lengths in </a:t>
            </a:r>
            <a:r>
              <a:rPr lang="en-US" sz="1100" dirty="0" err="1" smtClean="0">
                <a:cs typeface="Times New Roman" pitchFamily="18" charset="0"/>
              </a:rPr>
              <a:t>x,y,z</a:t>
            </a:r>
            <a:endParaRPr lang="en-US" sz="1100" dirty="0" smtClean="0">
              <a:cs typeface="Times New Roman" pitchFamily="18" charset="0"/>
            </a:endParaRPr>
          </a:p>
          <a:p>
            <a:pPr>
              <a:lnSpc>
                <a:spcPct val="150000"/>
              </a:lnSpc>
            </a:pPr>
            <a:r>
              <a:rPr lang="en-US" sz="1100" dirty="0" smtClean="0">
                <a:cs typeface="Times New Roman" pitchFamily="18" charset="0"/>
              </a:rPr>
              <a:t>    </a:t>
            </a:r>
            <a:r>
              <a:rPr lang="en-US" sz="1100" dirty="0" err="1" smtClean="0">
                <a:cs typeface="Times New Roman" pitchFamily="18" charset="0"/>
              </a:rPr>
              <a:t>xlo,xhi,ylo,yhi,zlo,zhi</a:t>
            </a:r>
            <a:r>
              <a:rPr lang="en-US" sz="1100" dirty="0" smtClean="0">
                <a:cs typeface="Times New Roman" pitchFamily="18" charset="0"/>
              </a:rPr>
              <a:t> = box boundaries</a:t>
            </a:r>
          </a:p>
          <a:p>
            <a:pPr>
              <a:lnSpc>
                <a:spcPct val="150000"/>
              </a:lnSpc>
            </a:pPr>
            <a:r>
              <a:rPr lang="en-US" sz="1100" dirty="0" smtClean="0">
                <a:cs typeface="Times New Roman" pitchFamily="18" charset="0"/>
              </a:rPr>
              <a:t>    </a:t>
            </a:r>
            <a:r>
              <a:rPr lang="en-US" sz="1100" dirty="0" err="1" smtClean="0">
                <a:cs typeface="Times New Roman" pitchFamily="18" charset="0"/>
              </a:rPr>
              <a:t>xy,xz,yz</a:t>
            </a:r>
            <a:r>
              <a:rPr lang="en-US" sz="1100" dirty="0" smtClean="0">
                <a:cs typeface="Times New Roman" pitchFamily="18" charset="0"/>
              </a:rPr>
              <a:t> = box tilt for triclinic (non-orthogonal) simulation boxes</a:t>
            </a:r>
          </a:p>
          <a:p>
            <a:pPr>
              <a:lnSpc>
                <a:spcPct val="150000"/>
              </a:lnSpc>
            </a:pPr>
            <a:r>
              <a:rPr lang="en-US" sz="1100" dirty="0" smtClean="0">
                <a:cs typeface="Times New Roman" pitchFamily="18" charset="0"/>
              </a:rPr>
              <a:t>    </a:t>
            </a:r>
            <a:r>
              <a:rPr lang="en-US" sz="1100" dirty="0" err="1" smtClean="0">
                <a:cs typeface="Times New Roman" pitchFamily="18" charset="0"/>
              </a:rPr>
              <a:t>xlat,ylat,zlat</a:t>
            </a:r>
            <a:r>
              <a:rPr lang="en-US" sz="1100" dirty="0" smtClean="0">
                <a:cs typeface="Times New Roman" pitchFamily="18" charset="0"/>
              </a:rPr>
              <a:t> = lattice </a:t>
            </a:r>
            <a:r>
              <a:rPr lang="en-US" sz="1100" dirty="0" err="1" smtClean="0">
                <a:cs typeface="Times New Roman" pitchFamily="18" charset="0"/>
              </a:rPr>
              <a:t>spacings</a:t>
            </a:r>
            <a:r>
              <a:rPr lang="en-US" sz="1100" dirty="0" smtClean="0">
                <a:cs typeface="Times New Roman" pitchFamily="18" charset="0"/>
              </a:rPr>
              <a:t> as calculated by "</a:t>
            </a:r>
            <a:r>
              <a:rPr lang="en-US" sz="1100" dirty="0" err="1" smtClean="0">
                <a:cs typeface="Times New Roman" pitchFamily="18" charset="0"/>
              </a:rPr>
              <a:t>lattice"_lattice.html</a:t>
            </a:r>
            <a:r>
              <a:rPr lang="en-US" sz="1100" dirty="0" smtClean="0">
                <a:cs typeface="Times New Roman" pitchFamily="18" charset="0"/>
              </a:rPr>
              <a:t> command</a:t>
            </a:r>
          </a:p>
          <a:p>
            <a:pPr>
              <a:lnSpc>
                <a:spcPct val="150000"/>
              </a:lnSpc>
            </a:pPr>
            <a:r>
              <a:rPr lang="en-US" sz="1100" dirty="0" smtClean="0">
                <a:cs typeface="Times New Roman" pitchFamily="18" charset="0"/>
              </a:rPr>
              <a:t>    </a:t>
            </a:r>
            <a:r>
              <a:rPr lang="en-US" sz="1100" dirty="0" err="1" smtClean="0">
                <a:cs typeface="Times New Roman" pitchFamily="18" charset="0"/>
              </a:rPr>
              <a:t>pxx,pyy,pzz,pxy,pxz,pyz</a:t>
            </a:r>
            <a:r>
              <a:rPr lang="en-US" sz="1100" dirty="0" smtClean="0">
                <a:cs typeface="Times New Roman" pitchFamily="18" charset="0"/>
              </a:rPr>
              <a:t> = 6 components of pressure tensor</a:t>
            </a:r>
          </a:p>
          <a:p>
            <a:pPr>
              <a:lnSpc>
                <a:spcPct val="150000"/>
              </a:lnSpc>
            </a:pPr>
            <a:r>
              <a:rPr lang="en-US" sz="1100" dirty="0" smtClean="0">
                <a:cs typeface="Times New Roman" pitchFamily="18" charset="0"/>
              </a:rPr>
              <a:t>    </a:t>
            </a:r>
            <a:r>
              <a:rPr lang="en-US" sz="1100" dirty="0" err="1" smtClean="0">
                <a:cs typeface="Times New Roman" pitchFamily="18" charset="0"/>
              </a:rPr>
              <a:t>fmax</a:t>
            </a:r>
            <a:r>
              <a:rPr lang="en-US" sz="1100" dirty="0" smtClean="0">
                <a:cs typeface="Times New Roman" pitchFamily="18" charset="0"/>
              </a:rPr>
              <a:t> = max component of force on any atom in any dimension</a:t>
            </a:r>
          </a:p>
          <a:p>
            <a:pPr>
              <a:lnSpc>
                <a:spcPct val="150000"/>
              </a:lnSpc>
            </a:pPr>
            <a:r>
              <a:rPr lang="en-US" sz="1100" dirty="0" smtClean="0">
                <a:cs typeface="Times New Roman" pitchFamily="18" charset="0"/>
              </a:rPr>
              <a:t>    </a:t>
            </a:r>
            <a:r>
              <a:rPr lang="en-US" sz="1100" dirty="0" err="1" smtClean="0">
                <a:cs typeface="Times New Roman" pitchFamily="18" charset="0"/>
              </a:rPr>
              <a:t>fnorm</a:t>
            </a:r>
            <a:r>
              <a:rPr lang="en-US" sz="1100" dirty="0" smtClean="0">
                <a:cs typeface="Times New Roman" pitchFamily="18" charset="0"/>
              </a:rPr>
              <a:t> = length of force vector for all atoms</a:t>
            </a:r>
          </a:p>
          <a:p>
            <a:pPr>
              <a:lnSpc>
                <a:spcPct val="150000"/>
              </a:lnSpc>
            </a:pPr>
            <a:r>
              <a:rPr lang="en-US" sz="1100" dirty="0" smtClean="0">
                <a:cs typeface="Times New Roman" pitchFamily="18" charset="0"/>
              </a:rPr>
              <a:t>    </a:t>
            </a:r>
            <a:r>
              <a:rPr lang="en-US" sz="1100" dirty="0" err="1" smtClean="0">
                <a:cs typeface="Times New Roman" pitchFamily="18" charset="0"/>
              </a:rPr>
              <a:t>c_ID</a:t>
            </a:r>
            <a:r>
              <a:rPr lang="en-US" sz="1100" dirty="0" smtClean="0">
                <a:cs typeface="Times New Roman" pitchFamily="18" charset="0"/>
              </a:rPr>
              <a:t> = global scalar value calculated by a compute with ID</a:t>
            </a:r>
          </a:p>
          <a:p>
            <a:pPr>
              <a:lnSpc>
                <a:spcPct val="150000"/>
              </a:lnSpc>
            </a:pPr>
            <a:r>
              <a:rPr lang="en-US" sz="1100" dirty="0" smtClean="0">
                <a:cs typeface="Times New Roman" pitchFamily="18" charset="0"/>
              </a:rPr>
              <a:t>    </a:t>
            </a:r>
            <a:r>
              <a:rPr lang="en-US" sz="1100" dirty="0" err="1" smtClean="0">
                <a:cs typeface="Times New Roman" pitchFamily="18" charset="0"/>
              </a:rPr>
              <a:t>c_ID</a:t>
            </a:r>
            <a:r>
              <a:rPr lang="en-US" sz="1100" dirty="0" smtClean="0">
                <a:cs typeface="Times New Roman" pitchFamily="18" charset="0"/>
              </a:rPr>
              <a:t>\[I\] = </a:t>
            </a:r>
            <a:r>
              <a:rPr lang="en-US" sz="1100" dirty="0" err="1" smtClean="0">
                <a:cs typeface="Times New Roman" pitchFamily="18" charset="0"/>
              </a:rPr>
              <a:t>Ith</a:t>
            </a:r>
            <a:r>
              <a:rPr lang="en-US" sz="1100" dirty="0" smtClean="0">
                <a:cs typeface="Times New Roman" pitchFamily="18" charset="0"/>
              </a:rPr>
              <a:t> component of global vector calculated by a compute with ID</a:t>
            </a:r>
          </a:p>
          <a:p>
            <a:pPr>
              <a:lnSpc>
                <a:spcPct val="150000"/>
              </a:lnSpc>
            </a:pPr>
            <a:r>
              <a:rPr lang="en-US" sz="1100" dirty="0" smtClean="0">
                <a:cs typeface="Times New Roman" pitchFamily="18" charset="0"/>
              </a:rPr>
              <a:t>    </a:t>
            </a:r>
            <a:r>
              <a:rPr lang="en-US" sz="1100" dirty="0" err="1" smtClean="0">
                <a:cs typeface="Times New Roman" pitchFamily="18" charset="0"/>
              </a:rPr>
              <a:t>c_ID</a:t>
            </a:r>
            <a:r>
              <a:rPr lang="en-US" sz="1100" dirty="0" smtClean="0">
                <a:cs typeface="Times New Roman" pitchFamily="18" charset="0"/>
              </a:rPr>
              <a:t>\[I\]\[J\] = I,J component of global array calculated by a compute with ID</a:t>
            </a:r>
          </a:p>
          <a:p>
            <a:pPr>
              <a:lnSpc>
                <a:spcPct val="150000"/>
              </a:lnSpc>
            </a:pPr>
            <a:r>
              <a:rPr lang="en-US" sz="1100" dirty="0" smtClean="0">
                <a:cs typeface="Times New Roman" pitchFamily="18" charset="0"/>
              </a:rPr>
              <a:t>    </a:t>
            </a:r>
            <a:r>
              <a:rPr lang="en-US" sz="1100" dirty="0" err="1" smtClean="0">
                <a:cs typeface="Times New Roman" pitchFamily="18" charset="0"/>
              </a:rPr>
              <a:t>f_ID</a:t>
            </a:r>
            <a:r>
              <a:rPr lang="en-US" sz="1100" dirty="0" smtClean="0">
                <a:cs typeface="Times New Roman" pitchFamily="18" charset="0"/>
              </a:rPr>
              <a:t> = global scalar value calculated by a fix with ID</a:t>
            </a:r>
          </a:p>
          <a:p>
            <a:pPr>
              <a:lnSpc>
                <a:spcPct val="150000"/>
              </a:lnSpc>
            </a:pPr>
            <a:r>
              <a:rPr lang="en-US" sz="1100" dirty="0" smtClean="0">
                <a:cs typeface="Times New Roman" pitchFamily="18" charset="0"/>
              </a:rPr>
              <a:t>    </a:t>
            </a:r>
            <a:r>
              <a:rPr lang="en-US" sz="1100" dirty="0" err="1" smtClean="0">
                <a:cs typeface="Times New Roman" pitchFamily="18" charset="0"/>
              </a:rPr>
              <a:t>f_ID</a:t>
            </a:r>
            <a:r>
              <a:rPr lang="en-US" sz="1100" dirty="0" smtClean="0">
                <a:cs typeface="Times New Roman" pitchFamily="18" charset="0"/>
              </a:rPr>
              <a:t>\[I\] = </a:t>
            </a:r>
            <a:r>
              <a:rPr lang="en-US" sz="1100" dirty="0" err="1" smtClean="0">
                <a:cs typeface="Times New Roman" pitchFamily="18" charset="0"/>
              </a:rPr>
              <a:t>Ith</a:t>
            </a:r>
            <a:r>
              <a:rPr lang="en-US" sz="1100" dirty="0" smtClean="0">
                <a:cs typeface="Times New Roman" pitchFamily="18" charset="0"/>
              </a:rPr>
              <a:t> component of global vector calculated by a fix with ID</a:t>
            </a:r>
          </a:p>
          <a:p>
            <a:pPr>
              <a:lnSpc>
                <a:spcPct val="150000"/>
              </a:lnSpc>
            </a:pPr>
            <a:r>
              <a:rPr lang="en-US" sz="1100" dirty="0" smtClean="0">
                <a:cs typeface="Times New Roman" pitchFamily="18" charset="0"/>
              </a:rPr>
              <a:t>    </a:t>
            </a:r>
            <a:r>
              <a:rPr lang="en-US" sz="1100" dirty="0" err="1" smtClean="0">
                <a:cs typeface="Times New Roman" pitchFamily="18" charset="0"/>
              </a:rPr>
              <a:t>f_ID</a:t>
            </a:r>
            <a:r>
              <a:rPr lang="en-US" sz="1100" dirty="0" smtClean="0">
                <a:cs typeface="Times New Roman" pitchFamily="18" charset="0"/>
              </a:rPr>
              <a:t>\[I\]\[J\] = I,J component of global array calculated by a fix with ID</a:t>
            </a:r>
          </a:p>
          <a:p>
            <a:pPr>
              <a:lnSpc>
                <a:spcPct val="150000"/>
              </a:lnSpc>
            </a:pPr>
            <a:r>
              <a:rPr lang="en-US" sz="1100" dirty="0" smtClean="0">
                <a:cs typeface="Times New Roman" pitchFamily="18" charset="0"/>
              </a:rPr>
              <a:t>    </a:t>
            </a:r>
            <a:r>
              <a:rPr lang="en-US" sz="1100" dirty="0" err="1" smtClean="0">
                <a:cs typeface="Times New Roman" pitchFamily="18" charset="0"/>
              </a:rPr>
              <a:t>v_name</a:t>
            </a:r>
            <a:r>
              <a:rPr lang="en-US" sz="1100" dirty="0" smtClean="0">
                <a:cs typeface="Times New Roman" pitchFamily="18" charset="0"/>
              </a:rPr>
              <a:t> = scalar value calculated by an equal-style variable with name</a:t>
            </a:r>
          </a:p>
          <a:p>
            <a:endParaRPr lang="en-US" sz="1100" dirty="0">
              <a:cs typeface="Times New Roman" pitchFamily="18" charset="0"/>
            </a:endParaRPr>
          </a:p>
        </p:txBody>
      </p:sp>
      <p:pic>
        <p:nvPicPr>
          <p:cNvPr id="5" name="Picture 2" descr="C:\Users\pscrozi\AppData\Local\Microsoft\Windows\Temporary Internet Files\Content.IE5\R3CJ1O7G\MC900199841[1].wmf"/>
          <p:cNvPicPr>
            <a:picLocks noChangeAspect="1" noChangeArrowheads="1"/>
          </p:cNvPicPr>
          <p:nvPr/>
        </p:nvPicPr>
        <p:blipFill>
          <a:blip r:embed="rId2" cstate="print"/>
          <a:srcRect/>
          <a:stretch>
            <a:fillRect/>
          </a:stretch>
        </p:blipFill>
        <p:spPr bwMode="auto">
          <a:xfrm>
            <a:off x="7772400" y="152400"/>
            <a:ext cx="1066800" cy="120506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 command</a:t>
            </a:r>
            <a:endParaRPr lang="en-US" dirty="0"/>
          </a:p>
        </p:txBody>
      </p:sp>
      <p:sp>
        <p:nvSpPr>
          <p:cNvPr id="3" name="Content Placeholder 2"/>
          <p:cNvSpPr>
            <a:spLocks noGrp="1"/>
          </p:cNvSpPr>
          <p:nvPr>
            <p:ph idx="1"/>
          </p:nvPr>
        </p:nvSpPr>
        <p:spPr>
          <a:xfrm>
            <a:off x="685800" y="1524000"/>
            <a:ext cx="7772400" cy="5257800"/>
          </a:xfrm>
        </p:spPr>
        <p:txBody>
          <a:bodyPr/>
          <a:lstStyle/>
          <a:p>
            <a:pPr>
              <a:buNone/>
            </a:pPr>
            <a:r>
              <a:rPr lang="en-US" sz="2000" dirty="0" smtClean="0"/>
              <a:t>Dump a snapshot of atom quantities to one or more files every N timesteps in one of several styles.</a:t>
            </a:r>
          </a:p>
          <a:p>
            <a:pPr>
              <a:buNone/>
            </a:pPr>
            <a:endParaRPr lang="en-US" sz="2000" dirty="0" smtClean="0"/>
          </a:p>
          <a:p>
            <a:pPr>
              <a:buNone/>
            </a:pPr>
            <a:r>
              <a:rPr lang="en-US" sz="1200" dirty="0" smtClean="0">
                <a:hlinkClick r:id="rId2"/>
              </a:rPr>
              <a:t>http://lammps.sandia.gov/doc/dump.html</a:t>
            </a:r>
            <a:r>
              <a:rPr lang="en-US" sz="1200" dirty="0" smtClean="0"/>
              <a:t> </a:t>
            </a:r>
          </a:p>
          <a:p>
            <a:pPr>
              <a:buNone/>
            </a:pPr>
            <a:endParaRPr lang="en-US" sz="1200" dirty="0" smtClean="0"/>
          </a:p>
          <a:p>
            <a:pPr>
              <a:buNone/>
            </a:pPr>
            <a:r>
              <a:rPr lang="en-US" sz="1200" dirty="0" smtClean="0"/>
              <a:t>Syntax: </a:t>
            </a:r>
          </a:p>
          <a:p>
            <a:r>
              <a:rPr lang="en-US" sz="1200" dirty="0" smtClean="0"/>
              <a:t>dump ID group-ID style N file </a:t>
            </a:r>
            <a:r>
              <a:rPr lang="en-US" sz="1200" dirty="0" err="1" smtClean="0"/>
              <a:t>args</a:t>
            </a:r>
            <a:r>
              <a:rPr lang="en-US" sz="1200" dirty="0" smtClean="0"/>
              <a:t> ID = user-assigned name for the dump </a:t>
            </a:r>
          </a:p>
          <a:p>
            <a:r>
              <a:rPr lang="en-US" sz="1200" dirty="0" smtClean="0"/>
              <a:t>group-ID = ID of the group of atoms to be dumped </a:t>
            </a:r>
          </a:p>
          <a:p>
            <a:r>
              <a:rPr lang="en-US" sz="1200" dirty="0" smtClean="0"/>
              <a:t>style = </a:t>
            </a:r>
            <a:r>
              <a:rPr lang="en-US" sz="1200" i="1" dirty="0" smtClean="0"/>
              <a:t>atom</a:t>
            </a:r>
            <a:r>
              <a:rPr lang="en-US" sz="1200" dirty="0" smtClean="0"/>
              <a:t> or </a:t>
            </a:r>
            <a:r>
              <a:rPr lang="en-US" sz="1200" i="1" dirty="0" err="1" smtClean="0"/>
              <a:t>cfg</a:t>
            </a:r>
            <a:r>
              <a:rPr lang="en-US" sz="1200" dirty="0" smtClean="0"/>
              <a:t> or </a:t>
            </a:r>
            <a:r>
              <a:rPr lang="en-US" sz="1200" i="1" dirty="0" err="1" smtClean="0"/>
              <a:t>dcd</a:t>
            </a:r>
            <a:r>
              <a:rPr lang="en-US" sz="1200" dirty="0" smtClean="0"/>
              <a:t> or </a:t>
            </a:r>
            <a:r>
              <a:rPr lang="en-US" sz="1200" i="1" dirty="0" err="1" smtClean="0"/>
              <a:t>xtc</a:t>
            </a:r>
            <a:r>
              <a:rPr lang="en-US" sz="1200" dirty="0" smtClean="0"/>
              <a:t> or </a:t>
            </a:r>
            <a:r>
              <a:rPr lang="en-US" sz="1200" i="1" dirty="0" smtClean="0"/>
              <a:t>xyz</a:t>
            </a:r>
            <a:r>
              <a:rPr lang="en-US" sz="1200" dirty="0" smtClean="0"/>
              <a:t> or </a:t>
            </a:r>
            <a:r>
              <a:rPr lang="en-US" sz="1200" i="1" dirty="0" smtClean="0"/>
              <a:t>local</a:t>
            </a:r>
            <a:r>
              <a:rPr lang="en-US" sz="1200" dirty="0" smtClean="0"/>
              <a:t> or </a:t>
            </a:r>
            <a:r>
              <a:rPr lang="en-US" sz="1200" i="1" dirty="0" smtClean="0"/>
              <a:t>custom</a:t>
            </a:r>
            <a:r>
              <a:rPr lang="en-US" sz="1200" dirty="0" smtClean="0"/>
              <a:t> </a:t>
            </a:r>
          </a:p>
          <a:p>
            <a:r>
              <a:rPr lang="en-US" sz="1200" dirty="0" smtClean="0"/>
              <a:t>N = dump every this many timesteps </a:t>
            </a:r>
          </a:p>
          <a:p>
            <a:r>
              <a:rPr lang="en-US" sz="1200" dirty="0" smtClean="0"/>
              <a:t>file = name of file to write dump info to </a:t>
            </a:r>
          </a:p>
          <a:p>
            <a:r>
              <a:rPr lang="en-US" sz="1200" dirty="0" err="1" smtClean="0"/>
              <a:t>args</a:t>
            </a:r>
            <a:r>
              <a:rPr lang="en-US" sz="1200" dirty="0" smtClean="0"/>
              <a:t> = list of arguments for a particular style </a:t>
            </a:r>
            <a:r>
              <a:rPr lang="en-US" sz="1200" i="1" dirty="0" smtClean="0"/>
              <a:t>atom</a:t>
            </a:r>
          </a:p>
          <a:p>
            <a:endParaRPr lang="en-US" sz="1200" dirty="0" smtClean="0"/>
          </a:p>
          <a:p>
            <a:pPr>
              <a:buNone/>
            </a:pPr>
            <a:r>
              <a:rPr lang="en-US" sz="1200" dirty="0" smtClean="0"/>
              <a:t>Examples: </a:t>
            </a:r>
          </a:p>
          <a:p>
            <a:r>
              <a:rPr lang="en-US" sz="1200" dirty="0" smtClean="0"/>
              <a:t>dump </a:t>
            </a:r>
            <a:r>
              <a:rPr lang="en-US" sz="1200" dirty="0" err="1" smtClean="0"/>
              <a:t>myDump</a:t>
            </a:r>
            <a:r>
              <a:rPr lang="en-US" sz="1200" dirty="0" smtClean="0"/>
              <a:t> all atom 100 </a:t>
            </a:r>
            <a:r>
              <a:rPr lang="en-US" sz="1200" dirty="0" err="1" smtClean="0"/>
              <a:t>dump.atom</a:t>
            </a:r>
            <a:r>
              <a:rPr lang="en-US" sz="1200" dirty="0" smtClean="0"/>
              <a:t> </a:t>
            </a:r>
          </a:p>
          <a:p>
            <a:r>
              <a:rPr lang="en-US" sz="1200" dirty="0" smtClean="0"/>
              <a:t>dump 2 subgroup atom 50 </a:t>
            </a:r>
            <a:r>
              <a:rPr lang="en-US" sz="1200" dirty="0" err="1" smtClean="0"/>
              <a:t>dump.run.bin</a:t>
            </a:r>
            <a:r>
              <a:rPr lang="en-US" sz="1200" dirty="0" smtClean="0"/>
              <a:t> </a:t>
            </a:r>
          </a:p>
          <a:p>
            <a:r>
              <a:rPr lang="en-US" sz="1200" dirty="0" smtClean="0"/>
              <a:t>dump 4a all custom 100 </a:t>
            </a:r>
            <a:r>
              <a:rPr lang="en-US" sz="1200" dirty="0" err="1" smtClean="0"/>
              <a:t>dump.myforce</a:t>
            </a:r>
            <a:r>
              <a:rPr lang="en-US" sz="1200" dirty="0" smtClean="0"/>
              <a:t>.* id type x y </a:t>
            </a:r>
            <a:r>
              <a:rPr lang="en-US" sz="1200" dirty="0" err="1" smtClean="0"/>
              <a:t>vx</a:t>
            </a:r>
            <a:r>
              <a:rPr lang="en-US" sz="1200" dirty="0" smtClean="0"/>
              <a:t> </a:t>
            </a:r>
            <a:r>
              <a:rPr lang="en-US" sz="1200" dirty="0" err="1" smtClean="0"/>
              <a:t>fx</a:t>
            </a:r>
            <a:r>
              <a:rPr lang="en-US" sz="1200" dirty="0" smtClean="0"/>
              <a:t> </a:t>
            </a:r>
          </a:p>
          <a:p>
            <a:r>
              <a:rPr lang="en-US" sz="1200" dirty="0" smtClean="0"/>
              <a:t>dump 4b flow custom 100 </a:t>
            </a:r>
            <a:r>
              <a:rPr lang="en-US" sz="1200" dirty="0" err="1" smtClean="0"/>
              <a:t>dump.%.myforce</a:t>
            </a:r>
            <a:r>
              <a:rPr lang="en-US" sz="1200" dirty="0" smtClean="0"/>
              <a:t> id type </a:t>
            </a:r>
            <a:r>
              <a:rPr lang="en-US" sz="1200" dirty="0" err="1" smtClean="0"/>
              <a:t>c_myF</a:t>
            </a:r>
            <a:r>
              <a:rPr lang="en-US" sz="1200" dirty="0" smtClean="0"/>
              <a:t>[3] </a:t>
            </a:r>
            <a:r>
              <a:rPr lang="en-US" sz="1200" dirty="0" err="1" smtClean="0"/>
              <a:t>v_ke</a:t>
            </a:r>
            <a:r>
              <a:rPr lang="en-US" sz="1200" dirty="0" smtClean="0"/>
              <a:t> </a:t>
            </a:r>
          </a:p>
          <a:p>
            <a:r>
              <a:rPr lang="en-US" sz="1200" dirty="0" smtClean="0"/>
              <a:t>dump 2 inner </a:t>
            </a:r>
            <a:r>
              <a:rPr lang="en-US" sz="1200" dirty="0" err="1" smtClean="0"/>
              <a:t>cfg</a:t>
            </a:r>
            <a:r>
              <a:rPr lang="en-US" sz="1200" dirty="0" smtClean="0"/>
              <a:t> 10 </a:t>
            </a:r>
            <a:r>
              <a:rPr lang="en-US" sz="1200" dirty="0" err="1" smtClean="0"/>
              <a:t>dump.snap</a:t>
            </a:r>
            <a:r>
              <a:rPr lang="en-US" sz="1200" dirty="0" smtClean="0"/>
              <a:t>.*.</a:t>
            </a:r>
            <a:r>
              <a:rPr lang="en-US" sz="1200" dirty="0" err="1" smtClean="0"/>
              <a:t>cfg</a:t>
            </a:r>
            <a:r>
              <a:rPr lang="en-US" sz="1200" dirty="0" smtClean="0"/>
              <a:t> id type </a:t>
            </a:r>
            <a:r>
              <a:rPr lang="en-US" sz="1200" dirty="0" err="1" smtClean="0"/>
              <a:t>xs</a:t>
            </a:r>
            <a:r>
              <a:rPr lang="en-US" sz="1200" dirty="0" smtClean="0"/>
              <a:t> </a:t>
            </a:r>
            <a:r>
              <a:rPr lang="en-US" sz="1200" dirty="0" err="1" smtClean="0"/>
              <a:t>ys</a:t>
            </a:r>
            <a:r>
              <a:rPr lang="en-US" sz="1200" dirty="0" smtClean="0"/>
              <a:t> </a:t>
            </a:r>
            <a:r>
              <a:rPr lang="en-US" sz="1200" dirty="0" err="1" smtClean="0"/>
              <a:t>zs</a:t>
            </a:r>
            <a:r>
              <a:rPr lang="en-US" sz="1200" dirty="0" smtClean="0"/>
              <a:t> </a:t>
            </a:r>
            <a:r>
              <a:rPr lang="en-US" sz="1200" dirty="0" err="1" smtClean="0"/>
              <a:t>vx</a:t>
            </a:r>
            <a:r>
              <a:rPr lang="en-US" sz="1200" dirty="0" smtClean="0"/>
              <a:t> </a:t>
            </a:r>
            <a:r>
              <a:rPr lang="en-US" sz="1200" dirty="0" err="1" smtClean="0"/>
              <a:t>vy</a:t>
            </a:r>
            <a:r>
              <a:rPr lang="en-US" sz="1200" dirty="0" smtClean="0"/>
              <a:t> </a:t>
            </a:r>
            <a:r>
              <a:rPr lang="en-US" sz="1200" dirty="0" err="1" smtClean="0"/>
              <a:t>vz</a:t>
            </a:r>
            <a:r>
              <a:rPr lang="en-US" sz="1200" dirty="0" smtClean="0"/>
              <a:t> </a:t>
            </a:r>
          </a:p>
          <a:p>
            <a:r>
              <a:rPr lang="en-US" sz="1200" dirty="0" smtClean="0"/>
              <a:t>dump snap all </a:t>
            </a:r>
            <a:r>
              <a:rPr lang="en-US" sz="1200" dirty="0" err="1" smtClean="0"/>
              <a:t>cfg</a:t>
            </a:r>
            <a:r>
              <a:rPr lang="en-US" sz="1200" dirty="0" smtClean="0"/>
              <a:t> 100 </a:t>
            </a:r>
            <a:r>
              <a:rPr lang="en-US" sz="1200" dirty="0" err="1" smtClean="0"/>
              <a:t>dump.config</a:t>
            </a:r>
            <a:r>
              <a:rPr lang="en-US" sz="1200" dirty="0" smtClean="0"/>
              <a:t>.*.</a:t>
            </a:r>
            <a:r>
              <a:rPr lang="en-US" sz="1200" dirty="0" err="1" smtClean="0"/>
              <a:t>cfg</a:t>
            </a:r>
            <a:r>
              <a:rPr lang="en-US" sz="1200" dirty="0" smtClean="0"/>
              <a:t> id type </a:t>
            </a:r>
            <a:r>
              <a:rPr lang="en-US" sz="1200" dirty="0" err="1" smtClean="0"/>
              <a:t>xs</a:t>
            </a:r>
            <a:r>
              <a:rPr lang="en-US" sz="1200" dirty="0" smtClean="0"/>
              <a:t> </a:t>
            </a:r>
            <a:r>
              <a:rPr lang="en-US" sz="1200" dirty="0" err="1" smtClean="0"/>
              <a:t>ys</a:t>
            </a:r>
            <a:r>
              <a:rPr lang="en-US" sz="1200" dirty="0" smtClean="0"/>
              <a:t> </a:t>
            </a:r>
            <a:r>
              <a:rPr lang="en-US" sz="1200" dirty="0" err="1" smtClean="0"/>
              <a:t>zs</a:t>
            </a:r>
            <a:r>
              <a:rPr lang="en-US" sz="1200" dirty="0" smtClean="0"/>
              <a:t> id type c_Stress2 </a:t>
            </a:r>
          </a:p>
          <a:p>
            <a:r>
              <a:rPr lang="en-US" sz="1200" dirty="0" smtClean="0"/>
              <a:t>dump 1 all </a:t>
            </a:r>
            <a:r>
              <a:rPr lang="en-US" sz="1200" dirty="0" err="1" smtClean="0"/>
              <a:t>xtc</a:t>
            </a:r>
            <a:r>
              <a:rPr lang="en-US" sz="1200" dirty="0" smtClean="0"/>
              <a:t> 1000 file.xtc </a:t>
            </a:r>
          </a:p>
          <a:p>
            <a:r>
              <a:rPr lang="en-US" sz="1200" dirty="0" smtClean="0"/>
              <a:t>dump </a:t>
            </a:r>
            <a:r>
              <a:rPr lang="en-US" sz="1200" dirty="0" err="1" smtClean="0"/>
              <a:t>e_data</a:t>
            </a:r>
            <a:r>
              <a:rPr lang="en-US" sz="1200" dirty="0" smtClean="0"/>
              <a:t> all custom 100 dump.eff id type x y z spin </a:t>
            </a:r>
            <a:r>
              <a:rPr lang="en-US" sz="1200" dirty="0" err="1" smtClean="0"/>
              <a:t>eradius</a:t>
            </a:r>
            <a:r>
              <a:rPr lang="en-US" sz="1200" dirty="0" smtClean="0"/>
              <a:t> </a:t>
            </a:r>
            <a:r>
              <a:rPr lang="en-US" sz="1200" dirty="0" err="1" smtClean="0"/>
              <a:t>fx</a:t>
            </a:r>
            <a:r>
              <a:rPr lang="en-US" sz="1200" dirty="0" smtClean="0"/>
              <a:t> </a:t>
            </a:r>
            <a:r>
              <a:rPr lang="en-US" sz="1200" dirty="0" err="1" smtClean="0"/>
              <a:t>fy</a:t>
            </a:r>
            <a:r>
              <a:rPr lang="en-US" sz="1200" dirty="0" smtClean="0"/>
              <a:t> </a:t>
            </a:r>
            <a:r>
              <a:rPr lang="en-US" sz="1200" dirty="0" err="1" smtClean="0"/>
              <a:t>fz</a:t>
            </a:r>
            <a:r>
              <a:rPr lang="en-US" sz="1200" dirty="0" smtClean="0"/>
              <a:t> </a:t>
            </a:r>
            <a:r>
              <a:rPr lang="en-US" sz="1200" dirty="0" err="1" smtClean="0"/>
              <a:t>eforce</a:t>
            </a:r>
            <a:endParaRPr lang="en-US" sz="1200" dirty="0"/>
          </a:p>
        </p:txBody>
      </p:sp>
      <p:pic>
        <p:nvPicPr>
          <p:cNvPr id="396292" name="Picture 4" descr="C:\Users\pscrozi\AppData\Local\Microsoft\Windows\Temporary Internet Files\Content.IE5\XH79BH0E\MC900311928[1].wmf"/>
          <p:cNvPicPr>
            <a:picLocks noChangeAspect="1" noChangeArrowheads="1"/>
          </p:cNvPicPr>
          <p:nvPr/>
        </p:nvPicPr>
        <p:blipFill>
          <a:blip r:embed="rId3" cstate="print"/>
          <a:srcRect/>
          <a:stretch>
            <a:fillRect/>
          </a:stretch>
        </p:blipFill>
        <p:spPr bwMode="auto">
          <a:xfrm>
            <a:off x="7467600" y="304800"/>
            <a:ext cx="1293571" cy="101129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“dump” atom attributes</a:t>
            </a:r>
            <a:endParaRPr lang="en-US" dirty="0"/>
          </a:p>
        </p:txBody>
      </p:sp>
      <p:sp>
        <p:nvSpPr>
          <p:cNvPr id="3" name="Content Placeholder 2"/>
          <p:cNvSpPr>
            <a:spLocks noGrp="1"/>
          </p:cNvSpPr>
          <p:nvPr>
            <p:ph idx="1"/>
          </p:nvPr>
        </p:nvSpPr>
        <p:spPr>
          <a:xfrm>
            <a:off x="685800" y="1600200"/>
            <a:ext cx="7772400" cy="5029200"/>
          </a:xfrm>
        </p:spPr>
        <p:txBody>
          <a:bodyPr/>
          <a:lstStyle/>
          <a:p>
            <a:pPr>
              <a:buNone/>
            </a:pPr>
            <a:r>
              <a:rPr lang="en-US" sz="1200" dirty="0" smtClean="0"/>
              <a:t>	      id = atom ID</a:t>
            </a:r>
            <a:br>
              <a:rPr lang="en-US" sz="1200" dirty="0" smtClean="0"/>
            </a:br>
            <a:r>
              <a:rPr lang="en-US" sz="1200" dirty="0" smtClean="0"/>
              <a:t>      mol = molecule ID</a:t>
            </a:r>
            <a:br>
              <a:rPr lang="en-US" sz="1200" dirty="0" smtClean="0"/>
            </a:br>
            <a:r>
              <a:rPr lang="en-US" sz="1200" dirty="0" smtClean="0"/>
              <a:t>      type = atom type</a:t>
            </a:r>
            <a:br>
              <a:rPr lang="en-US" sz="1200" dirty="0" smtClean="0"/>
            </a:br>
            <a:r>
              <a:rPr lang="en-US" sz="1200" dirty="0" smtClean="0"/>
              <a:t>      mass = atom mass</a:t>
            </a:r>
            <a:br>
              <a:rPr lang="en-US" sz="1200" dirty="0" smtClean="0"/>
            </a:br>
            <a:r>
              <a:rPr lang="en-US" sz="1200" dirty="0" smtClean="0"/>
              <a:t>      </a:t>
            </a:r>
            <a:r>
              <a:rPr lang="en-US" sz="1200" dirty="0" err="1" smtClean="0"/>
              <a:t>x,y,z</a:t>
            </a:r>
            <a:r>
              <a:rPr lang="en-US" sz="1200" dirty="0" smtClean="0"/>
              <a:t> = </a:t>
            </a:r>
            <a:r>
              <a:rPr lang="en-US" sz="1200" dirty="0" err="1" smtClean="0"/>
              <a:t>unscaled</a:t>
            </a:r>
            <a:r>
              <a:rPr lang="en-US" sz="1200" dirty="0" smtClean="0"/>
              <a:t> atom coordinates</a:t>
            </a:r>
            <a:br>
              <a:rPr lang="en-US" sz="1200" dirty="0" smtClean="0"/>
            </a:br>
            <a:r>
              <a:rPr lang="en-US" sz="1200" dirty="0" smtClean="0"/>
              <a:t>      </a:t>
            </a:r>
            <a:r>
              <a:rPr lang="en-US" sz="1200" dirty="0" err="1" smtClean="0"/>
              <a:t>xs,ys,zs</a:t>
            </a:r>
            <a:r>
              <a:rPr lang="en-US" sz="1200" dirty="0" smtClean="0"/>
              <a:t> = scaled atom coordinates</a:t>
            </a:r>
            <a:br>
              <a:rPr lang="en-US" sz="1200" dirty="0" smtClean="0"/>
            </a:br>
            <a:r>
              <a:rPr lang="en-US" sz="1200" dirty="0" smtClean="0"/>
              <a:t>      </a:t>
            </a:r>
            <a:r>
              <a:rPr lang="en-US" sz="1200" dirty="0" err="1" smtClean="0"/>
              <a:t>xu,yu,zu</a:t>
            </a:r>
            <a:r>
              <a:rPr lang="en-US" sz="1200" dirty="0" smtClean="0"/>
              <a:t> = unwrapped atom coordinates</a:t>
            </a:r>
            <a:br>
              <a:rPr lang="en-US" sz="1200" dirty="0" smtClean="0"/>
            </a:br>
            <a:r>
              <a:rPr lang="en-US" sz="1200" dirty="0" smtClean="0"/>
              <a:t>      </a:t>
            </a:r>
            <a:r>
              <a:rPr lang="en-US" sz="1200" dirty="0" err="1" smtClean="0"/>
              <a:t>ix,iy,iz</a:t>
            </a:r>
            <a:r>
              <a:rPr lang="en-US" sz="1200" dirty="0" smtClean="0"/>
              <a:t> = box image that the atom is in</a:t>
            </a:r>
            <a:br>
              <a:rPr lang="en-US" sz="1200" dirty="0" smtClean="0"/>
            </a:br>
            <a:r>
              <a:rPr lang="en-US" sz="1200" dirty="0" smtClean="0"/>
              <a:t>      </a:t>
            </a:r>
            <a:r>
              <a:rPr lang="en-US" sz="1200" dirty="0" err="1" smtClean="0"/>
              <a:t>vx,vy,vz</a:t>
            </a:r>
            <a:r>
              <a:rPr lang="en-US" sz="1200" dirty="0" smtClean="0"/>
              <a:t> = atom velocities</a:t>
            </a:r>
            <a:br>
              <a:rPr lang="en-US" sz="1200" dirty="0" smtClean="0"/>
            </a:br>
            <a:r>
              <a:rPr lang="en-US" sz="1200" dirty="0" smtClean="0"/>
              <a:t>      </a:t>
            </a:r>
            <a:r>
              <a:rPr lang="en-US" sz="1200" dirty="0" err="1" smtClean="0"/>
              <a:t>fx,fy,fz</a:t>
            </a:r>
            <a:r>
              <a:rPr lang="en-US" sz="1200" dirty="0" smtClean="0"/>
              <a:t> = forces on atoms</a:t>
            </a:r>
            <a:br>
              <a:rPr lang="en-US" sz="1200" dirty="0" smtClean="0"/>
            </a:br>
            <a:r>
              <a:rPr lang="en-US" sz="1200" dirty="0" smtClean="0"/>
              <a:t>      q = atom charge</a:t>
            </a:r>
            <a:br>
              <a:rPr lang="en-US" sz="1200" dirty="0" smtClean="0"/>
            </a:br>
            <a:r>
              <a:rPr lang="en-US" sz="1200" dirty="0" smtClean="0"/>
              <a:t>      </a:t>
            </a:r>
            <a:r>
              <a:rPr lang="en-US" sz="1200" dirty="0" err="1" smtClean="0"/>
              <a:t>mux,muy,muz</a:t>
            </a:r>
            <a:r>
              <a:rPr lang="en-US" sz="1200" dirty="0" smtClean="0"/>
              <a:t> = orientation of dipolar atom</a:t>
            </a:r>
            <a:br>
              <a:rPr lang="en-US" sz="1200" dirty="0" smtClean="0"/>
            </a:br>
            <a:r>
              <a:rPr lang="en-US" sz="1200" dirty="0" smtClean="0"/>
              <a:t>      radius = radius of extended spherical particle</a:t>
            </a:r>
            <a:br>
              <a:rPr lang="en-US" sz="1200" dirty="0" smtClean="0"/>
            </a:br>
            <a:r>
              <a:rPr lang="en-US" sz="1200" dirty="0" smtClean="0"/>
              <a:t>      </a:t>
            </a:r>
            <a:r>
              <a:rPr lang="en-US" sz="1200" dirty="0" err="1" smtClean="0"/>
              <a:t>omegax,omegay,omegaz</a:t>
            </a:r>
            <a:r>
              <a:rPr lang="en-US" sz="1200" dirty="0" smtClean="0"/>
              <a:t> = angular velocity of extended particle</a:t>
            </a:r>
            <a:br>
              <a:rPr lang="en-US" sz="1200" dirty="0" smtClean="0"/>
            </a:br>
            <a:r>
              <a:rPr lang="en-US" sz="1200" dirty="0" smtClean="0"/>
              <a:t>      </a:t>
            </a:r>
            <a:r>
              <a:rPr lang="en-US" sz="1200" dirty="0" err="1" smtClean="0"/>
              <a:t>angmomx,angmomy,angmomz</a:t>
            </a:r>
            <a:r>
              <a:rPr lang="en-US" sz="1200" dirty="0" smtClean="0"/>
              <a:t> = angular momentum of extended particle</a:t>
            </a:r>
            <a:br>
              <a:rPr lang="en-US" sz="1200" dirty="0" smtClean="0"/>
            </a:br>
            <a:r>
              <a:rPr lang="en-US" sz="1200" dirty="0" smtClean="0"/>
              <a:t>      </a:t>
            </a:r>
            <a:r>
              <a:rPr lang="en-US" sz="1200" dirty="0" err="1" smtClean="0"/>
              <a:t>quatw,quati,quatj,quatk</a:t>
            </a:r>
            <a:r>
              <a:rPr lang="en-US" sz="1200" dirty="0" smtClean="0"/>
              <a:t> = quaternion components for </a:t>
            </a:r>
            <a:r>
              <a:rPr lang="en-US" sz="1200" dirty="0" err="1" smtClean="0"/>
              <a:t>aspherical</a:t>
            </a:r>
            <a:r>
              <a:rPr lang="en-US" sz="1200" dirty="0" smtClean="0"/>
              <a:t> particles</a:t>
            </a:r>
            <a:br>
              <a:rPr lang="en-US" sz="1200" dirty="0" smtClean="0"/>
            </a:br>
            <a:r>
              <a:rPr lang="en-US" sz="1200" dirty="0" smtClean="0"/>
              <a:t>      </a:t>
            </a:r>
            <a:r>
              <a:rPr lang="en-US" sz="1200" dirty="0" err="1" smtClean="0"/>
              <a:t>tqx,tqy,tqz</a:t>
            </a:r>
            <a:r>
              <a:rPr lang="en-US" sz="1200" dirty="0" smtClean="0"/>
              <a:t> = torque on extended particles</a:t>
            </a:r>
            <a:br>
              <a:rPr lang="en-US" sz="1200" dirty="0" smtClean="0"/>
            </a:br>
            <a:r>
              <a:rPr lang="en-US" sz="1200" dirty="0" smtClean="0"/>
              <a:t>      spin = electron spin</a:t>
            </a:r>
            <a:br>
              <a:rPr lang="en-US" sz="1200" dirty="0" smtClean="0"/>
            </a:br>
            <a:r>
              <a:rPr lang="en-US" sz="1200" dirty="0" smtClean="0"/>
              <a:t>      </a:t>
            </a:r>
            <a:r>
              <a:rPr lang="en-US" sz="1200" dirty="0" err="1" smtClean="0"/>
              <a:t>eradius</a:t>
            </a:r>
            <a:r>
              <a:rPr lang="en-US" sz="1200" dirty="0" smtClean="0"/>
              <a:t> = electron radius</a:t>
            </a:r>
            <a:br>
              <a:rPr lang="en-US" sz="1200" dirty="0" smtClean="0"/>
            </a:br>
            <a:r>
              <a:rPr lang="en-US" sz="1200" dirty="0" smtClean="0"/>
              <a:t>      </a:t>
            </a:r>
            <a:r>
              <a:rPr lang="en-US" sz="1200" dirty="0" err="1" smtClean="0"/>
              <a:t>ervel</a:t>
            </a:r>
            <a:r>
              <a:rPr lang="en-US" sz="1200" dirty="0" smtClean="0"/>
              <a:t> = electron radial velocity</a:t>
            </a:r>
            <a:br>
              <a:rPr lang="en-US" sz="1200" dirty="0" smtClean="0"/>
            </a:br>
            <a:r>
              <a:rPr lang="en-US" sz="1200" dirty="0" smtClean="0"/>
              <a:t>      </a:t>
            </a:r>
            <a:r>
              <a:rPr lang="en-US" sz="1200" dirty="0" err="1" smtClean="0"/>
              <a:t>erforce</a:t>
            </a:r>
            <a:r>
              <a:rPr lang="en-US" sz="1200" dirty="0" smtClean="0"/>
              <a:t> = electron radial force</a:t>
            </a:r>
            <a:br>
              <a:rPr lang="en-US" sz="1200" dirty="0" smtClean="0"/>
            </a:br>
            <a:r>
              <a:rPr lang="en-US" sz="1200" dirty="0" smtClean="0"/>
              <a:t>      </a:t>
            </a:r>
            <a:r>
              <a:rPr lang="en-US" sz="1200" dirty="0" err="1" smtClean="0"/>
              <a:t>c_ID</a:t>
            </a:r>
            <a:r>
              <a:rPr lang="en-US" sz="1200" dirty="0" smtClean="0"/>
              <a:t> = per-atom vector calculated by a compute with ID</a:t>
            </a:r>
            <a:br>
              <a:rPr lang="en-US" sz="1200" dirty="0" smtClean="0"/>
            </a:br>
            <a:r>
              <a:rPr lang="en-US" sz="1200" dirty="0" smtClean="0"/>
              <a:t>      </a:t>
            </a:r>
            <a:r>
              <a:rPr lang="en-US" sz="1200" dirty="0" err="1" smtClean="0"/>
              <a:t>c_ID</a:t>
            </a:r>
            <a:r>
              <a:rPr lang="en-US" sz="1200" dirty="0" smtClean="0"/>
              <a:t>\[N\] = Nth column of per-atom array calculated by a compute with ID</a:t>
            </a:r>
            <a:br>
              <a:rPr lang="en-US" sz="1200" dirty="0" smtClean="0"/>
            </a:br>
            <a:r>
              <a:rPr lang="en-US" sz="1200" dirty="0" smtClean="0"/>
              <a:t>      </a:t>
            </a:r>
            <a:r>
              <a:rPr lang="en-US" sz="1200" dirty="0" err="1" smtClean="0"/>
              <a:t>f_ID</a:t>
            </a:r>
            <a:r>
              <a:rPr lang="en-US" sz="1200" dirty="0" smtClean="0"/>
              <a:t> = per-atom vector calculated by a fix with ID</a:t>
            </a:r>
            <a:br>
              <a:rPr lang="en-US" sz="1200" dirty="0" smtClean="0"/>
            </a:br>
            <a:r>
              <a:rPr lang="en-US" sz="1200" dirty="0" smtClean="0"/>
              <a:t>      </a:t>
            </a:r>
            <a:r>
              <a:rPr lang="en-US" sz="1200" dirty="0" err="1" smtClean="0"/>
              <a:t>f_ID</a:t>
            </a:r>
            <a:r>
              <a:rPr lang="en-US" sz="1200" dirty="0" smtClean="0"/>
              <a:t>\[N\] = Nth column of per-atom array calculated by a fix with ID</a:t>
            </a:r>
            <a:br>
              <a:rPr lang="en-US" sz="1200" dirty="0" smtClean="0"/>
            </a:br>
            <a:r>
              <a:rPr lang="en-US" sz="1200" dirty="0" smtClean="0"/>
              <a:t>      </a:t>
            </a:r>
            <a:r>
              <a:rPr lang="en-US" sz="1200" dirty="0" err="1" smtClean="0"/>
              <a:t>v_name</a:t>
            </a:r>
            <a:r>
              <a:rPr lang="en-US" sz="1200" dirty="0" smtClean="0"/>
              <a:t> = per-atom vector calculated by an atom-style variable with name</a:t>
            </a:r>
          </a:p>
          <a:p>
            <a:endParaRPr lang="en-US" dirty="0"/>
          </a:p>
        </p:txBody>
      </p:sp>
      <p:pic>
        <p:nvPicPr>
          <p:cNvPr id="4" name="Picture 4" descr="C:\Users\pscrozi\AppData\Local\Microsoft\Windows\Temporary Internet Files\Content.IE5\XH79BH0E\MC900311928[1].wmf"/>
          <p:cNvPicPr>
            <a:picLocks noChangeAspect="1" noChangeArrowheads="1"/>
          </p:cNvPicPr>
          <p:nvPr/>
        </p:nvPicPr>
        <p:blipFill>
          <a:blip r:embed="rId2" cstate="print"/>
          <a:srcRect/>
          <a:stretch>
            <a:fillRect/>
          </a:stretch>
        </p:blipFill>
        <p:spPr bwMode="auto">
          <a:xfrm>
            <a:off x="7467600" y="304800"/>
            <a:ext cx="1293571" cy="101129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demo #3</a:t>
            </a:r>
            <a:endParaRPr lang="en-US" dirty="0"/>
          </a:p>
        </p:txBody>
      </p:sp>
      <p:sp>
        <p:nvSpPr>
          <p:cNvPr id="3" name="Content Placeholder 2"/>
          <p:cNvSpPr>
            <a:spLocks noGrp="1"/>
          </p:cNvSpPr>
          <p:nvPr>
            <p:ph idx="1"/>
          </p:nvPr>
        </p:nvSpPr>
        <p:spPr/>
        <p:txBody>
          <a:bodyPr/>
          <a:lstStyle/>
          <a:p>
            <a:pPr marL="628650" indent="-457200">
              <a:buFont typeface="+mj-lt"/>
              <a:buAutoNum type="arabicPeriod"/>
            </a:pPr>
            <a:r>
              <a:rPr lang="en-US" dirty="0" smtClean="0"/>
              <a:t>Modify the LAMMPS input script from demo #2 so that it includes at least one example of each of the following six commands:</a:t>
            </a:r>
          </a:p>
          <a:p>
            <a:pPr marL="1371600" lvl="2" indent="-457200">
              <a:buFont typeface="+mj-lt"/>
              <a:buAutoNum type="arabicPeriod"/>
            </a:pPr>
            <a:r>
              <a:rPr lang="en-US" dirty="0" smtClean="0"/>
              <a:t>fix</a:t>
            </a:r>
          </a:p>
          <a:p>
            <a:pPr marL="1371600" lvl="2" indent="-457200">
              <a:buFont typeface="+mj-lt"/>
              <a:buAutoNum type="arabicPeriod"/>
            </a:pPr>
            <a:r>
              <a:rPr lang="en-US" dirty="0" smtClean="0"/>
              <a:t>compute</a:t>
            </a:r>
          </a:p>
          <a:p>
            <a:pPr marL="1371600" lvl="2" indent="-457200">
              <a:buFont typeface="+mj-lt"/>
              <a:buAutoNum type="arabicPeriod"/>
            </a:pPr>
            <a:r>
              <a:rPr lang="en-US" dirty="0" err="1" smtClean="0"/>
              <a:t>pair_style</a:t>
            </a:r>
            <a:endParaRPr lang="en-US" dirty="0" smtClean="0"/>
          </a:p>
          <a:p>
            <a:pPr marL="1371600" lvl="2" indent="-457200">
              <a:buFont typeface="+mj-lt"/>
              <a:buAutoNum type="arabicPeriod"/>
            </a:pPr>
            <a:r>
              <a:rPr lang="en-US" dirty="0" smtClean="0"/>
              <a:t>variable</a:t>
            </a:r>
          </a:p>
          <a:p>
            <a:pPr marL="1371600" lvl="2" indent="-457200">
              <a:buFont typeface="+mj-lt"/>
              <a:buAutoNum type="arabicPeriod"/>
            </a:pPr>
            <a:r>
              <a:rPr lang="en-US" dirty="0" err="1" smtClean="0"/>
              <a:t>thermo_style</a:t>
            </a:r>
            <a:endParaRPr lang="en-US" dirty="0" smtClean="0"/>
          </a:p>
          <a:p>
            <a:pPr marL="1371600" lvl="2" indent="-457200">
              <a:buFont typeface="+mj-lt"/>
              <a:buAutoNum type="arabicPeriod"/>
            </a:pPr>
            <a:r>
              <a:rPr lang="en-US" dirty="0" smtClean="0"/>
              <a:t>dump</a:t>
            </a:r>
          </a:p>
          <a:p>
            <a:pPr marL="628650" indent="-457200">
              <a:buFont typeface="+mj-lt"/>
              <a:buAutoNum type="arabicPeriod"/>
            </a:pPr>
            <a:r>
              <a:rPr lang="en-US" dirty="0" smtClean="0"/>
              <a:t>Run LAMMPS with the modified input script.</a:t>
            </a:r>
          </a:p>
          <a:p>
            <a:pPr marL="628650" indent="-457200">
              <a:buFont typeface="+mj-lt"/>
              <a:buAutoNum type="arabicPeriod"/>
            </a:pPr>
            <a:endParaRPr lang="en-US" dirty="0" smtClean="0"/>
          </a:p>
          <a:p>
            <a:pPr marL="628650" indent="-457200">
              <a:buFont typeface="+mj-lt"/>
              <a:buAutoNum type="arabicPeriod"/>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outline</a:t>
            </a:r>
            <a:endParaRPr lang="en-US" dirty="0"/>
          </a:p>
        </p:txBody>
      </p:sp>
      <p:sp>
        <p:nvSpPr>
          <p:cNvPr id="3" name="Content Placeholder 2"/>
          <p:cNvSpPr>
            <a:spLocks noGrp="1"/>
          </p:cNvSpPr>
          <p:nvPr>
            <p:ph idx="1"/>
          </p:nvPr>
        </p:nvSpPr>
        <p:spPr/>
        <p:txBody>
          <a:bodyPr/>
          <a:lstStyle/>
          <a:p>
            <a:pPr marL="628650" lvl="0" indent="-457200">
              <a:buFont typeface="+mj-lt"/>
              <a:buAutoNum type="arabicPeriod"/>
            </a:pPr>
            <a:r>
              <a:rPr lang="en-US" sz="2000" dirty="0" smtClean="0"/>
              <a:t>MD basics</a:t>
            </a:r>
          </a:p>
          <a:p>
            <a:pPr marL="628650" lvl="0" indent="-457200">
              <a:buFont typeface="+mj-lt"/>
              <a:buAutoNum type="arabicPeriod"/>
            </a:pPr>
            <a:r>
              <a:rPr lang="en-US" sz="2000" dirty="0" smtClean="0"/>
              <a:t>Why use LAMMPS?</a:t>
            </a:r>
          </a:p>
          <a:p>
            <a:pPr marL="628650" lvl="0" indent="-457200">
              <a:buFont typeface="+mj-lt"/>
              <a:buAutoNum type="arabicPeriod"/>
            </a:pPr>
            <a:r>
              <a:rPr lang="en-US" sz="2000" dirty="0" smtClean="0"/>
              <a:t>Live demo #1</a:t>
            </a:r>
          </a:p>
          <a:p>
            <a:pPr marL="628650" lvl="0" indent="-457200">
              <a:buFont typeface="+mj-lt"/>
              <a:buAutoNum type="arabicPeriod"/>
            </a:pPr>
            <a:r>
              <a:rPr lang="en-US" sz="2000" dirty="0" smtClean="0"/>
              <a:t>Basic information about LAMMPS</a:t>
            </a:r>
          </a:p>
          <a:p>
            <a:pPr marL="628650" lvl="0" indent="-457200">
              <a:buFont typeface="+mj-lt"/>
              <a:buAutoNum type="arabicPeriod"/>
            </a:pPr>
            <a:r>
              <a:rPr lang="en-US" sz="2000" dirty="0" smtClean="0"/>
              <a:t>Live demo #2</a:t>
            </a:r>
          </a:p>
          <a:p>
            <a:pPr marL="628650" lvl="0" indent="-457200">
              <a:buFont typeface="+mj-lt"/>
              <a:buAutoNum type="arabicPeriod"/>
            </a:pPr>
            <a:r>
              <a:rPr lang="en-US" sz="2000" dirty="0" smtClean="0"/>
              <a:t>Six very useful LAMMPS commands</a:t>
            </a:r>
          </a:p>
          <a:p>
            <a:pPr marL="628650" lvl="0" indent="-457200">
              <a:buFont typeface="+mj-lt"/>
              <a:buAutoNum type="arabicPeriod"/>
            </a:pPr>
            <a:r>
              <a:rPr lang="en-US" sz="2000" dirty="0" smtClean="0"/>
              <a:t>Live demo #3</a:t>
            </a:r>
          </a:p>
          <a:p>
            <a:pPr marL="628650" lvl="0" indent="-457200">
              <a:buFont typeface="+mj-lt"/>
              <a:buAutoNum type="arabicPeriod"/>
            </a:pPr>
            <a:r>
              <a:rPr lang="en-US" sz="2000" dirty="0" smtClean="0">
                <a:solidFill>
                  <a:srgbClr val="037F02"/>
                </a:solidFill>
              </a:rPr>
              <a:t>Vignettes of some LAMMPS research</a:t>
            </a:r>
          </a:p>
          <a:p>
            <a:pPr marL="628650" lvl="0" indent="-457200">
              <a:buFont typeface="+mj-lt"/>
              <a:buAutoNum type="arabicPeriod"/>
            </a:pPr>
            <a:r>
              <a:rPr lang="en-US" sz="2000" dirty="0" smtClean="0"/>
              <a:t>Future areas of LAMMPS development</a:t>
            </a:r>
          </a:p>
          <a:p>
            <a:pPr marL="628650" lvl="0" indent="-457200">
              <a:buFont typeface="+mj-lt"/>
              <a:buAutoNum type="arabicPeriod"/>
            </a:pPr>
            <a:r>
              <a:rPr lang="en-US" sz="2000" dirty="0" smtClean="0"/>
              <a:t>How to add a new feature to LAMMPS</a:t>
            </a:r>
          </a:p>
          <a:p>
            <a:pPr marL="628650" lvl="0" indent="-457200">
              <a:buFont typeface="+mj-lt"/>
              <a:buAutoNum type="arabicPeriod"/>
            </a:pPr>
            <a:r>
              <a:rPr lang="en-US" sz="2000" dirty="0" smtClean="0"/>
              <a:t>Homework assignment</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533400"/>
            <a:ext cx="9144000" cy="1219200"/>
          </a:xfrm>
        </p:spPr>
        <p:txBody>
          <a:bodyPr/>
          <a:lstStyle/>
          <a:p>
            <a:r>
              <a:rPr lang="en-US" sz="2400" dirty="0" smtClean="0"/>
              <a:t>Vignettes of some LAMMPS research</a:t>
            </a:r>
            <a:endParaRPr lang="en-US" sz="2400" dirty="0"/>
          </a:p>
        </p:txBody>
      </p:sp>
      <p:sp>
        <p:nvSpPr>
          <p:cNvPr id="38915" name="Rectangle 3"/>
          <p:cNvSpPr>
            <a:spLocks noGrp="1" noChangeArrowheads="1"/>
          </p:cNvSpPr>
          <p:nvPr>
            <p:ph type="body" idx="1"/>
          </p:nvPr>
        </p:nvSpPr>
        <p:spPr>
          <a:xfrm>
            <a:off x="609600" y="1600200"/>
            <a:ext cx="7772400" cy="4419600"/>
          </a:xfrm>
        </p:spPr>
        <p:txBody>
          <a:bodyPr/>
          <a:lstStyle/>
          <a:p>
            <a:r>
              <a:rPr lang="en-US" sz="2000" dirty="0"/>
              <a:t>Interfaces in melting solids</a:t>
            </a:r>
          </a:p>
          <a:p>
            <a:r>
              <a:rPr lang="en-US" sz="2000" dirty="0"/>
              <a:t>Adhesion properties of polymers</a:t>
            </a:r>
          </a:p>
          <a:p>
            <a:r>
              <a:rPr lang="en-US" sz="2000" dirty="0"/>
              <a:t>Shear response in metals</a:t>
            </a:r>
          </a:p>
          <a:p>
            <a:r>
              <a:rPr lang="en-US" sz="2000" dirty="0"/>
              <a:t>Tensile pull on </a:t>
            </a:r>
            <a:r>
              <a:rPr lang="en-US" sz="2000" dirty="0" err="1"/>
              <a:t>nanowires</a:t>
            </a:r>
            <a:endParaRPr lang="en-US" sz="2000" dirty="0"/>
          </a:p>
          <a:p>
            <a:r>
              <a:rPr lang="en-US" sz="2000" dirty="0"/>
              <a:t>Surface growth on mismatched lattice</a:t>
            </a:r>
          </a:p>
          <a:p>
            <a:r>
              <a:rPr lang="en-US" sz="2000" dirty="0"/>
              <a:t>Shock-induced phase transformations</a:t>
            </a:r>
          </a:p>
          <a:p>
            <a:r>
              <a:rPr lang="en-US" sz="2000" dirty="0"/>
              <a:t>Silica </a:t>
            </a:r>
            <a:r>
              <a:rPr lang="en-US" sz="2000" dirty="0" err="1"/>
              <a:t>nanopores</a:t>
            </a:r>
            <a:r>
              <a:rPr lang="en-US" sz="2000" dirty="0"/>
              <a:t> for water desalination</a:t>
            </a:r>
          </a:p>
          <a:p>
            <a:r>
              <a:rPr lang="en-US" sz="2000" dirty="0"/>
              <a:t>Coated </a:t>
            </a:r>
            <a:r>
              <a:rPr lang="en-US" sz="2000" dirty="0" err="1"/>
              <a:t>nanoparticles</a:t>
            </a:r>
            <a:r>
              <a:rPr lang="en-US" sz="2000" dirty="0"/>
              <a:t> in solution and at interfaces</a:t>
            </a:r>
          </a:p>
          <a:p>
            <a:r>
              <a:rPr lang="en-US" sz="2000" dirty="0"/>
              <a:t>Self-assembly (2d micelles and 3d lipid </a:t>
            </a:r>
            <a:r>
              <a:rPr lang="en-US" sz="2000" dirty="0" err="1"/>
              <a:t>bilayers</a:t>
            </a:r>
            <a:r>
              <a:rPr lang="en-US" sz="2000" dirty="0"/>
              <a:t>)</a:t>
            </a:r>
          </a:p>
          <a:p>
            <a:r>
              <a:rPr lang="en-US" sz="2000" dirty="0" err="1"/>
              <a:t>Rhodopsin</a:t>
            </a:r>
            <a:r>
              <a:rPr lang="en-US" sz="2000" dirty="0"/>
              <a:t> protein </a:t>
            </a:r>
            <a:r>
              <a:rPr lang="en-US" sz="2000" dirty="0" err="1" smtClean="0"/>
              <a:t>isomerization</a:t>
            </a:r>
            <a:endParaRPr lang="en-US" sz="2000" dirty="0" smtClean="0"/>
          </a:p>
          <a:p>
            <a:r>
              <a:rPr lang="en-US" sz="2000" dirty="0" smtClean="0"/>
              <a:t>Whole vesicle simulation</a:t>
            </a:r>
          </a:p>
          <a:p>
            <a:r>
              <a:rPr lang="en-US" sz="2000" dirty="0" smtClean="0"/>
              <a:t>Radiation damage</a:t>
            </a:r>
            <a:endParaRPr lang="en-US" sz="2000" dirty="0"/>
          </a:p>
          <a:p>
            <a:endParaRPr lang="en-US" sz="2000"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Melt Interface in NiAl</a:t>
            </a:r>
          </a:p>
        </p:txBody>
      </p:sp>
      <p:sp>
        <p:nvSpPr>
          <p:cNvPr id="40963" name="Rectangle 3"/>
          <p:cNvSpPr>
            <a:spLocks noGrp="1" noChangeArrowheads="1"/>
          </p:cNvSpPr>
          <p:nvPr>
            <p:ph type="body" idx="1"/>
          </p:nvPr>
        </p:nvSpPr>
        <p:spPr>
          <a:xfrm>
            <a:off x="609600" y="1600200"/>
            <a:ext cx="7772400" cy="4114800"/>
          </a:xfrm>
        </p:spPr>
        <p:txBody>
          <a:bodyPr/>
          <a:lstStyle/>
          <a:p>
            <a:r>
              <a:rPr lang="en-US" sz="2000"/>
              <a:t>Mark Asta (UC Davis) and Jeff Hoyt (Sandia)</a:t>
            </a:r>
          </a:p>
          <a:p>
            <a:r>
              <a:rPr lang="en-US" sz="2000"/>
              <a:t>Careful thermostatting and equilibration of alloy system</a:t>
            </a:r>
          </a:p>
          <a:p>
            <a:r>
              <a:rPr lang="en-US" sz="2000"/>
              <a:t>Track motion and structure of melt interface</a:t>
            </a:r>
          </a:p>
        </p:txBody>
      </p:sp>
      <p:pic>
        <p:nvPicPr>
          <p:cNvPr id="40964" name="Picture 4" descr="nial"/>
          <p:cNvPicPr>
            <a:picLocks noChangeAspect="1" noChangeArrowheads="1"/>
          </p:cNvPicPr>
          <p:nvPr/>
        </p:nvPicPr>
        <p:blipFill>
          <a:blip r:embed="rId3" cstate="print"/>
          <a:srcRect/>
          <a:stretch>
            <a:fillRect/>
          </a:stretch>
        </p:blipFill>
        <p:spPr bwMode="auto">
          <a:xfrm>
            <a:off x="381000" y="3048000"/>
            <a:ext cx="8434388" cy="281305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MD uses empirical force fields</a:t>
            </a:r>
          </a:p>
        </p:txBody>
      </p:sp>
      <p:sp>
        <p:nvSpPr>
          <p:cNvPr id="12291" name="Rectangle 3"/>
          <p:cNvSpPr>
            <a:spLocks noGrp="1" noChangeArrowheads="1"/>
          </p:cNvSpPr>
          <p:nvPr>
            <p:ph type="body" idx="1"/>
          </p:nvPr>
        </p:nvSpPr>
        <p:spPr>
          <a:xfrm>
            <a:off x="228600" y="1600200"/>
            <a:ext cx="4800600" cy="4114800"/>
          </a:xfrm>
        </p:spPr>
        <p:txBody>
          <a:bodyPr/>
          <a:lstStyle/>
          <a:p>
            <a:pPr>
              <a:lnSpc>
                <a:spcPct val="90000"/>
              </a:lnSpc>
            </a:pPr>
            <a:r>
              <a:rPr lang="en-US" sz="1600"/>
              <a:t>Particles interact via empirical potentials</a:t>
            </a:r>
          </a:p>
          <a:p>
            <a:pPr lvl="1">
              <a:lnSpc>
                <a:spcPct val="90000"/>
              </a:lnSpc>
            </a:pPr>
            <a:r>
              <a:rPr lang="en-US" sz="1600"/>
              <a:t>analytic equations, fast to compute</a:t>
            </a:r>
          </a:p>
          <a:p>
            <a:pPr lvl="1">
              <a:lnSpc>
                <a:spcPct val="90000"/>
              </a:lnSpc>
            </a:pPr>
            <a:r>
              <a:rPr lang="en-US" sz="1600"/>
              <a:t>coefficients fit to expt or quantum calcs</a:t>
            </a:r>
          </a:p>
          <a:p>
            <a:pPr lvl="1">
              <a:lnSpc>
                <a:spcPct val="90000"/>
              </a:lnSpc>
            </a:pPr>
            <a:endParaRPr lang="en-US" sz="1600"/>
          </a:p>
          <a:p>
            <a:pPr>
              <a:lnSpc>
                <a:spcPct val="90000"/>
              </a:lnSpc>
            </a:pPr>
            <a:r>
              <a:rPr lang="en-US" sz="1600"/>
              <a:t>Potential energy = </a:t>
            </a:r>
            <a:r>
              <a:rPr lang="en-US" sz="1600">
                <a:latin typeface="Symbol" pitchFamily="18" charset="2"/>
              </a:rPr>
              <a:t></a:t>
            </a:r>
            <a:r>
              <a:rPr lang="en-US" sz="1600"/>
              <a:t> = f(x)</a:t>
            </a:r>
          </a:p>
          <a:p>
            <a:pPr>
              <a:lnSpc>
                <a:spcPct val="90000"/>
              </a:lnSpc>
            </a:pPr>
            <a:r>
              <a:rPr lang="en-US" sz="1600"/>
              <a:t>Force = -Grad</a:t>
            </a:r>
            <a:r>
              <a:rPr lang="en-US" sz="1600">
                <a:latin typeface="Symbol" pitchFamily="18" charset="2"/>
              </a:rPr>
              <a:t></a:t>
            </a:r>
            <a:endParaRPr lang="en-US" sz="1600"/>
          </a:p>
          <a:p>
            <a:pPr>
              <a:lnSpc>
                <a:spcPct val="90000"/>
              </a:lnSpc>
            </a:pPr>
            <a:endParaRPr lang="en-US" sz="1600"/>
          </a:p>
          <a:p>
            <a:pPr>
              <a:lnSpc>
                <a:spcPct val="90000"/>
              </a:lnSpc>
            </a:pPr>
            <a:r>
              <a:rPr lang="en-US" sz="1600"/>
              <a:t>Pair-wise forces</a:t>
            </a:r>
          </a:p>
          <a:p>
            <a:pPr lvl="1">
              <a:lnSpc>
                <a:spcPct val="90000"/>
              </a:lnSpc>
            </a:pPr>
            <a:r>
              <a:rPr lang="en-US" sz="1600"/>
              <a:t>Van der Waals (dipole-dipole)</a:t>
            </a:r>
          </a:p>
          <a:p>
            <a:pPr lvl="1">
              <a:lnSpc>
                <a:spcPct val="90000"/>
              </a:lnSpc>
            </a:pPr>
            <a:r>
              <a:rPr lang="en-US" sz="1600"/>
              <a:t>Coulombic (charge-charge)</a:t>
            </a:r>
          </a:p>
          <a:p>
            <a:pPr>
              <a:lnSpc>
                <a:spcPct val="90000"/>
              </a:lnSpc>
            </a:pPr>
            <a:r>
              <a:rPr lang="en-US" sz="1600"/>
              <a:t>Many-body forces</a:t>
            </a:r>
          </a:p>
          <a:p>
            <a:pPr lvl="1">
              <a:lnSpc>
                <a:spcPct val="90000"/>
              </a:lnSpc>
            </a:pPr>
            <a:r>
              <a:rPr lang="en-US" sz="1600"/>
              <a:t>EAM, Tersoff, bond-order, ReaxFF</a:t>
            </a:r>
          </a:p>
          <a:p>
            <a:pPr>
              <a:lnSpc>
                <a:spcPct val="90000"/>
              </a:lnSpc>
            </a:pPr>
            <a:r>
              <a:rPr lang="en-US" sz="1600"/>
              <a:t>Molecular forces</a:t>
            </a:r>
          </a:p>
          <a:p>
            <a:pPr lvl="1">
              <a:lnSpc>
                <a:spcPct val="90000"/>
              </a:lnSpc>
            </a:pPr>
            <a:r>
              <a:rPr lang="en-US" sz="1600"/>
              <a:t>springs, torsions, dihedrals, ...</a:t>
            </a:r>
          </a:p>
          <a:p>
            <a:pPr>
              <a:lnSpc>
                <a:spcPct val="90000"/>
              </a:lnSpc>
            </a:pPr>
            <a:r>
              <a:rPr lang="en-US" sz="1600"/>
              <a:t>Long-range Coulombic forces</a:t>
            </a:r>
          </a:p>
          <a:p>
            <a:pPr lvl="1">
              <a:lnSpc>
                <a:spcPct val="90000"/>
              </a:lnSpc>
            </a:pPr>
            <a:r>
              <a:rPr lang="en-US" sz="1600"/>
              <a:t>Ewald, particle-mesh methods, FFTs</a:t>
            </a:r>
          </a:p>
        </p:txBody>
      </p:sp>
      <p:pic>
        <p:nvPicPr>
          <p:cNvPr id="12292" name="Picture 4" descr="class2"/>
          <p:cNvPicPr>
            <a:picLocks noChangeAspect="1" noChangeArrowheads="1"/>
          </p:cNvPicPr>
          <p:nvPr/>
        </p:nvPicPr>
        <p:blipFill>
          <a:blip r:embed="rId3" cstate="print"/>
          <a:srcRect/>
          <a:stretch>
            <a:fillRect/>
          </a:stretch>
        </p:blipFill>
        <p:spPr bwMode="auto">
          <a:xfrm>
            <a:off x="4800600" y="2881313"/>
            <a:ext cx="2816225" cy="3976687"/>
          </a:xfrm>
          <a:prstGeom prst="rect">
            <a:avLst/>
          </a:prstGeom>
          <a:noFill/>
          <a:ln w="12700">
            <a:noFill/>
            <a:miter lim="800000"/>
            <a:headEnd/>
            <a:tailEnd/>
          </a:ln>
          <a:effectLst/>
        </p:spPr>
      </p:pic>
      <p:pic>
        <p:nvPicPr>
          <p:cNvPr id="12293" name="Picture 5" descr="bond_harmonic"/>
          <p:cNvPicPr>
            <a:picLocks noChangeAspect="1" noChangeArrowheads="1"/>
          </p:cNvPicPr>
          <p:nvPr/>
        </p:nvPicPr>
        <p:blipFill>
          <a:blip r:embed="rId4" cstate="print"/>
          <a:srcRect/>
          <a:stretch>
            <a:fillRect/>
          </a:stretch>
        </p:blipFill>
        <p:spPr bwMode="auto">
          <a:xfrm>
            <a:off x="5181600" y="2286000"/>
            <a:ext cx="1625600" cy="546100"/>
          </a:xfrm>
          <a:prstGeom prst="rect">
            <a:avLst/>
          </a:prstGeom>
          <a:noFill/>
        </p:spPr>
      </p:pic>
      <p:pic>
        <p:nvPicPr>
          <p:cNvPr id="12294" name="Picture 6" descr="pair_lj"/>
          <p:cNvPicPr>
            <a:picLocks noChangeAspect="1" noChangeArrowheads="1"/>
          </p:cNvPicPr>
          <p:nvPr/>
        </p:nvPicPr>
        <p:blipFill>
          <a:blip r:embed="rId5" cstate="print"/>
          <a:srcRect/>
          <a:stretch>
            <a:fillRect/>
          </a:stretch>
        </p:blipFill>
        <p:spPr bwMode="auto">
          <a:xfrm>
            <a:off x="5181600" y="1524000"/>
            <a:ext cx="3390900" cy="927100"/>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Polymer Adhesive Properties</a:t>
            </a:r>
          </a:p>
        </p:txBody>
      </p:sp>
      <p:sp>
        <p:nvSpPr>
          <p:cNvPr id="43011" name="Rectangle 3"/>
          <p:cNvSpPr>
            <a:spLocks noGrp="1" noChangeArrowheads="1"/>
          </p:cNvSpPr>
          <p:nvPr>
            <p:ph type="body" idx="1"/>
          </p:nvPr>
        </p:nvSpPr>
        <p:spPr>
          <a:xfrm>
            <a:off x="457200" y="1600200"/>
            <a:ext cx="7772400" cy="838200"/>
          </a:xfrm>
        </p:spPr>
        <p:txBody>
          <a:bodyPr/>
          <a:lstStyle/>
          <a:p>
            <a:r>
              <a:rPr lang="en-US" sz="2000"/>
              <a:t>Mark Stevens and Gary Grest (Sandia)</a:t>
            </a:r>
          </a:p>
          <a:p>
            <a:r>
              <a:rPr lang="en-US" sz="2000"/>
              <a:t>Bead/spring polymer model, allow for bond breaking</a:t>
            </a:r>
          </a:p>
        </p:txBody>
      </p:sp>
      <p:pic>
        <p:nvPicPr>
          <p:cNvPr id="43012" name="Picture 4" descr="pullout"/>
          <p:cNvPicPr>
            <a:picLocks noChangeAspect="1" noChangeArrowheads="1"/>
          </p:cNvPicPr>
          <p:nvPr/>
        </p:nvPicPr>
        <p:blipFill>
          <a:blip r:embed="rId3" cstate="print"/>
          <a:srcRect/>
          <a:stretch>
            <a:fillRect/>
          </a:stretch>
        </p:blipFill>
        <p:spPr bwMode="auto">
          <a:xfrm>
            <a:off x="1981200" y="2433638"/>
            <a:ext cx="5287963" cy="4424362"/>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Shear Response of Cu Bicrystal</a:t>
            </a:r>
          </a:p>
        </p:txBody>
      </p:sp>
      <p:sp>
        <p:nvSpPr>
          <p:cNvPr id="45059" name="Rectangle 3"/>
          <p:cNvSpPr>
            <a:spLocks noGrp="1" noChangeArrowheads="1"/>
          </p:cNvSpPr>
          <p:nvPr>
            <p:ph type="body" idx="1"/>
          </p:nvPr>
        </p:nvSpPr>
        <p:spPr>
          <a:xfrm>
            <a:off x="304800" y="1524000"/>
            <a:ext cx="8534400" cy="4114800"/>
          </a:xfrm>
        </p:spPr>
        <p:txBody>
          <a:bodyPr/>
          <a:lstStyle/>
          <a:p>
            <a:r>
              <a:rPr lang="en-US" sz="2000"/>
              <a:t>David McDowell group (GA Tech)</a:t>
            </a:r>
          </a:p>
          <a:p>
            <a:r>
              <a:rPr lang="en-US" sz="2000"/>
              <a:t>Defect formation, stress relaxation, energetics of boundary region</a:t>
            </a:r>
          </a:p>
        </p:txBody>
      </p:sp>
      <p:pic>
        <p:nvPicPr>
          <p:cNvPr id="45060" name="Picture 4" descr="bicrystal"/>
          <p:cNvPicPr>
            <a:picLocks noChangeAspect="1" noChangeArrowheads="1"/>
          </p:cNvPicPr>
          <p:nvPr/>
        </p:nvPicPr>
        <p:blipFill>
          <a:blip r:embed="rId3" cstate="print"/>
          <a:srcRect/>
          <a:stretch>
            <a:fillRect/>
          </a:stretch>
        </p:blipFill>
        <p:spPr bwMode="auto">
          <a:xfrm>
            <a:off x="2743200" y="2438400"/>
            <a:ext cx="3271838" cy="4419600"/>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Coated Nanoparticles at Interfaces</a:t>
            </a:r>
          </a:p>
        </p:txBody>
      </p:sp>
      <p:sp>
        <p:nvSpPr>
          <p:cNvPr id="57347" name="Rectangle 3"/>
          <p:cNvSpPr>
            <a:spLocks noGrp="1" noChangeArrowheads="1"/>
          </p:cNvSpPr>
          <p:nvPr>
            <p:ph type="body" idx="1"/>
          </p:nvPr>
        </p:nvSpPr>
        <p:spPr>
          <a:xfrm>
            <a:off x="1371600" y="1524000"/>
            <a:ext cx="7772400" cy="4114800"/>
          </a:xfrm>
        </p:spPr>
        <p:txBody>
          <a:bodyPr/>
          <a:lstStyle/>
          <a:p>
            <a:r>
              <a:rPr lang="en-US"/>
              <a:t>Matt Lane, Gary Grest (Sandia)</a:t>
            </a:r>
          </a:p>
          <a:p>
            <a:r>
              <a:rPr lang="en-US"/>
              <a:t>S sites on Au nanoparticle, alkane-thiol chains, methyl-terminated, 3 ns sim</a:t>
            </a:r>
          </a:p>
          <a:p>
            <a:endParaRPr lang="en-US"/>
          </a:p>
          <a:p>
            <a:endParaRPr lang="en-US"/>
          </a:p>
        </p:txBody>
      </p:sp>
      <p:pic>
        <p:nvPicPr>
          <p:cNvPr id="57349" name="Picture 5" descr="lane_no_chain"/>
          <p:cNvPicPr>
            <a:picLocks noChangeAspect="1" noChangeArrowheads="1"/>
          </p:cNvPicPr>
          <p:nvPr/>
        </p:nvPicPr>
        <p:blipFill>
          <a:blip r:embed="rId3" cstate="print"/>
          <a:srcRect/>
          <a:stretch>
            <a:fillRect/>
          </a:stretch>
        </p:blipFill>
        <p:spPr bwMode="auto">
          <a:xfrm>
            <a:off x="490538" y="2430463"/>
            <a:ext cx="1128712" cy="1138237"/>
          </a:xfrm>
          <a:prstGeom prst="rect">
            <a:avLst/>
          </a:prstGeom>
          <a:noFill/>
        </p:spPr>
      </p:pic>
      <p:pic>
        <p:nvPicPr>
          <p:cNvPr id="57350" name="Picture 6" descr="lane_one_chain"/>
          <p:cNvPicPr>
            <a:picLocks noChangeAspect="1" noChangeArrowheads="1"/>
          </p:cNvPicPr>
          <p:nvPr/>
        </p:nvPicPr>
        <p:blipFill>
          <a:blip r:embed="rId4" cstate="print"/>
          <a:srcRect/>
          <a:stretch>
            <a:fillRect/>
          </a:stretch>
        </p:blipFill>
        <p:spPr bwMode="auto">
          <a:xfrm>
            <a:off x="274638" y="3603625"/>
            <a:ext cx="1398587" cy="1147763"/>
          </a:xfrm>
          <a:prstGeom prst="rect">
            <a:avLst/>
          </a:prstGeom>
          <a:noFill/>
        </p:spPr>
      </p:pic>
      <p:pic>
        <p:nvPicPr>
          <p:cNvPr id="57351" name="Picture 7" descr="lane_all_chain"/>
          <p:cNvPicPr>
            <a:picLocks noChangeAspect="1" noChangeArrowheads="1"/>
          </p:cNvPicPr>
          <p:nvPr/>
        </p:nvPicPr>
        <p:blipFill>
          <a:blip r:embed="rId5" cstate="print"/>
          <a:srcRect/>
          <a:stretch>
            <a:fillRect/>
          </a:stretch>
        </p:blipFill>
        <p:spPr bwMode="auto">
          <a:xfrm>
            <a:off x="304800" y="4879975"/>
            <a:ext cx="1619250" cy="1436688"/>
          </a:xfrm>
          <a:prstGeom prst="rect">
            <a:avLst/>
          </a:prstGeom>
          <a:noFill/>
        </p:spPr>
      </p:pic>
      <p:sp>
        <p:nvSpPr>
          <p:cNvPr id="57352" name="Text Box 8"/>
          <p:cNvSpPr txBox="1">
            <a:spLocks noChangeArrowheads="1"/>
          </p:cNvSpPr>
          <p:nvPr/>
        </p:nvSpPr>
        <p:spPr bwMode="auto">
          <a:xfrm>
            <a:off x="3200400" y="6494463"/>
            <a:ext cx="739775" cy="363537"/>
          </a:xfrm>
          <a:prstGeom prst="rect">
            <a:avLst/>
          </a:prstGeom>
          <a:noFill/>
          <a:ln w="12700">
            <a:noFill/>
            <a:miter lim="800000"/>
            <a:headEnd/>
            <a:tailEnd/>
          </a:ln>
          <a:effectLst/>
        </p:spPr>
        <p:txBody>
          <a:bodyPr wrap="none" lIns="90488" tIns="44450" rIns="90488" bIns="44450">
            <a:spAutoFit/>
          </a:bodyPr>
          <a:lstStyle/>
          <a:p>
            <a:pPr>
              <a:spcBef>
                <a:spcPct val="20000"/>
              </a:spcBef>
            </a:pPr>
            <a:r>
              <a:rPr lang="en-US" sz="1800">
                <a:solidFill>
                  <a:srgbClr val="000000"/>
                </a:solidFill>
                <a:latin typeface="Helvetica" pitchFamily="34" charset="0"/>
              </a:rPr>
              <a:t>water</a:t>
            </a:r>
            <a:endParaRPr lang="en-US" sz="1600">
              <a:solidFill>
                <a:srgbClr val="000000"/>
              </a:solidFill>
              <a:latin typeface="Helvetica" pitchFamily="34" charset="0"/>
            </a:endParaRPr>
          </a:p>
        </p:txBody>
      </p:sp>
      <p:sp>
        <p:nvSpPr>
          <p:cNvPr id="57353" name="Text Box 9"/>
          <p:cNvSpPr txBox="1">
            <a:spLocks noChangeArrowheads="1"/>
          </p:cNvSpPr>
          <p:nvPr/>
        </p:nvSpPr>
        <p:spPr bwMode="auto">
          <a:xfrm>
            <a:off x="5943600" y="6494463"/>
            <a:ext cx="930275" cy="363537"/>
          </a:xfrm>
          <a:prstGeom prst="rect">
            <a:avLst/>
          </a:prstGeom>
          <a:noFill/>
          <a:ln w="12700">
            <a:noFill/>
            <a:miter lim="800000"/>
            <a:headEnd/>
            <a:tailEnd/>
          </a:ln>
          <a:effectLst/>
        </p:spPr>
        <p:txBody>
          <a:bodyPr wrap="none" lIns="90488" tIns="44450" rIns="90488" bIns="44450">
            <a:spAutoFit/>
          </a:bodyPr>
          <a:lstStyle/>
          <a:p>
            <a:pPr>
              <a:spcBef>
                <a:spcPct val="20000"/>
              </a:spcBef>
            </a:pPr>
            <a:r>
              <a:rPr lang="en-US" sz="1800">
                <a:solidFill>
                  <a:srgbClr val="000000"/>
                </a:solidFill>
                <a:latin typeface="Helvetica" pitchFamily="34" charset="0"/>
              </a:rPr>
              <a:t>decane</a:t>
            </a:r>
            <a:endParaRPr lang="en-US" sz="1600">
              <a:solidFill>
                <a:srgbClr val="000000"/>
              </a:solidFill>
              <a:latin typeface="Helvetica" pitchFamily="34" charset="0"/>
            </a:endParaRPr>
          </a:p>
        </p:txBody>
      </p:sp>
      <p:pic>
        <p:nvPicPr>
          <p:cNvPr id="57355" name="Picture 11" descr="Picture3"/>
          <p:cNvPicPr>
            <a:picLocks noChangeAspect="1" noChangeArrowheads="1"/>
          </p:cNvPicPr>
          <p:nvPr/>
        </p:nvPicPr>
        <p:blipFill>
          <a:blip r:embed="rId6" cstate="print"/>
          <a:srcRect/>
          <a:stretch>
            <a:fillRect/>
          </a:stretch>
        </p:blipFill>
        <p:spPr bwMode="auto">
          <a:xfrm>
            <a:off x="2057400" y="2971800"/>
            <a:ext cx="5524500" cy="3457575"/>
          </a:xfrm>
          <a:prstGeom prst="rect">
            <a:avLst/>
          </a:prstGeo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3d Membrane Self-Assembly</a:t>
            </a:r>
          </a:p>
        </p:txBody>
      </p:sp>
      <p:sp>
        <p:nvSpPr>
          <p:cNvPr id="61443" name="Rectangle 3"/>
          <p:cNvSpPr>
            <a:spLocks noGrp="1" noChangeArrowheads="1"/>
          </p:cNvSpPr>
          <p:nvPr>
            <p:ph type="body" idx="1"/>
          </p:nvPr>
        </p:nvSpPr>
        <p:spPr>
          <a:xfrm>
            <a:off x="533400" y="1600200"/>
            <a:ext cx="7772400" cy="4114800"/>
          </a:xfrm>
        </p:spPr>
        <p:txBody>
          <a:bodyPr/>
          <a:lstStyle/>
          <a:p>
            <a:r>
              <a:rPr lang="en-US" sz="1400"/>
              <a:t>Mark Stevens (Sandia)</a:t>
            </a:r>
          </a:p>
          <a:p>
            <a:r>
              <a:rPr lang="en-US" sz="1400"/>
              <a:t>Coarse-grain lipid model in monomeric solvent</a:t>
            </a:r>
          </a:p>
          <a:p>
            <a:r>
              <a:rPr lang="en-US" sz="1400"/>
              <a:t>Angle terms for rigidity</a:t>
            </a:r>
          </a:p>
          <a:p>
            <a:r>
              <a:rPr lang="en-US" sz="1400"/>
              <a:t>Hydrophilic head-group &amp; solvent, hydrophobic tail</a:t>
            </a:r>
          </a:p>
          <a:p>
            <a:r>
              <a:rPr lang="en-US" sz="1400"/>
              <a:t>100Ks of particles for millions of timesteps</a:t>
            </a:r>
          </a:p>
          <a:p>
            <a:r>
              <a:rPr lang="en-US" sz="1400"/>
              <a:t>Bilayer &amp; vesicle formation</a:t>
            </a:r>
          </a:p>
        </p:txBody>
      </p:sp>
      <p:pic>
        <p:nvPicPr>
          <p:cNvPr id="61444" name="Picture 4" descr="fus2"/>
          <p:cNvPicPr>
            <a:picLocks noChangeAspect="1" noChangeArrowheads="1"/>
          </p:cNvPicPr>
          <p:nvPr/>
        </p:nvPicPr>
        <p:blipFill>
          <a:blip r:embed="rId3" cstate="print"/>
          <a:srcRect/>
          <a:stretch>
            <a:fillRect/>
          </a:stretch>
        </p:blipFill>
        <p:spPr bwMode="auto">
          <a:xfrm>
            <a:off x="6415088" y="4148138"/>
            <a:ext cx="1831975" cy="1917700"/>
          </a:xfrm>
          <a:prstGeom prst="rect">
            <a:avLst/>
          </a:prstGeom>
          <a:noFill/>
        </p:spPr>
      </p:pic>
      <p:pic>
        <p:nvPicPr>
          <p:cNvPr id="61445" name="Picture 5" descr="fus9"/>
          <p:cNvPicPr>
            <a:picLocks noChangeAspect="1" noChangeArrowheads="1"/>
          </p:cNvPicPr>
          <p:nvPr/>
        </p:nvPicPr>
        <p:blipFill>
          <a:blip r:embed="rId4" cstate="print"/>
          <a:srcRect/>
          <a:stretch>
            <a:fillRect/>
          </a:stretch>
        </p:blipFill>
        <p:spPr bwMode="auto">
          <a:xfrm>
            <a:off x="4191000" y="4148138"/>
            <a:ext cx="1890713" cy="1951037"/>
          </a:xfrm>
          <a:prstGeom prst="rect">
            <a:avLst/>
          </a:prstGeom>
          <a:noFill/>
        </p:spPr>
      </p:pic>
      <p:pic>
        <p:nvPicPr>
          <p:cNvPr id="61446" name="Picture 6" descr="lip5"/>
          <p:cNvPicPr>
            <a:picLocks noChangeAspect="1" noChangeArrowheads="1"/>
          </p:cNvPicPr>
          <p:nvPr/>
        </p:nvPicPr>
        <p:blipFill>
          <a:blip r:embed="rId5" cstate="print"/>
          <a:srcRect/>
          <a:stretch>
            <a:fillRect/>
          </a:stretch>
        </p:blipFill>
        <p:spPr bwMode="auto">
          <a:xfrm>
            <a:off x="865188" y="3698875"/>
            <a:ext cx="1303337" cy="2952750"/>
          </a:xfrm>
          <a:prstGeom prst="rect">
            <a:avLst/>
          </a:prstGeom>
          <a:noFill/>
        </p:spPr>
      </p:pic>
      <p:pic>
        <p:nvPicPr>
          <p:cNvPr id="61447" name="Picture 7" descr="lip7"/>
          <p:cNvPicPr>
            <a:picLocks noChangeAspect="1" noChangeArrowheads="1"/>
          </p:cNvPicPr>
          <p:nvPr/>
        </p:nvPicPr>
        <p:blipFill>
          <a:blip r:embed="rId6" cstate="print"/>
          <a:srcRect/>
          <a:stretch>
            <a:fillRect/>
          </a:stretch>
        </p:blipFill>
        <p:spPr bwMode="auto">
          <a:xfrm>
            <a:off x="2492375" y="3684588"/>
            <a:ext cx="1301750" cy="2952750"/>
          </a:xfrm>
          <a:prstGeom prst="rect">
            <a:avLst/>
          </a:prstGeom>
          <a:noFill/>
        </p:spPr>
      </p:pic>
      <p:pic>
        <p:nvPicPr>
          <p:cNvPr id="61448" name="Picture 8" descr="lipid"/>
          <p:cNvPicPr>
            <a:picLocks noChangeAspect="1" noChangeArrowheads="1"/>
          </p:cNvPicPr>
          <p:nvPr/>
        </p:nvPicPr>
        <p:blipFill>
          <a:blip r:embed="rId7" cstate="print"/>
          <a:srcRect/>
          <a:stretch>
            <a:fillRect/>
          </a:stretch>
        </p:blipFill>
        <p:spPr bwMode="auto">
          <a:xfrm>
            <a:off x="7339013" y="1420813"/>
            <a:ext cx="1184275" cy="1893887"/>
          </a:xfrm>
          <a:prstGeom prst="rect">
            <a:avLst/>
          </a:prstGeom>
          <a:noFill/>
        </p:spPr>
      </p:pic>
      <p:sp>
        <p:nvSpPr>
          <p:cNvPr id="61449" name="Text Box 9"/>
          <p:cNvSpPr txBox="1">
            <a:spLocks noChangeArrowheads="1"/>
          </p:cNvSpPr>
          <p:nvPr/>
        </p:nvSpPr>
        <p:spPr bwMode="auto">
          <a:xfrm>
            <a:off x="4191000" y="6172200"/>
            <a:ext cx="3657600" cy="396875"/>
          </a:xfrm>
          <a:prstGeom prst="rect">
            <a:avLst/>
          </a:prstGeom>
          <a:noFill/>
          <a:ln w="9525">
            <a:noFill/>
            <a:miter lim="800000"/>
            <a:headEnd/>
            <a:tailEnd/>
          </a:ln>
          <a:effectLst/>
        </p:spPr>
        <p:txBody>
          <a:bodyPr>
            <a:spAutoFit/>
          </a:bodyPr>
          <a:lstStyle/>
          <a:p>
            <a:pPr eaLnBrk="1" hangingPunct="1">
              <a:spcBef>
                <a:spcPct val="50000"/>
              </a:spcBef>
            </a:pPr>
            <a:r>
              <a:rPr lang="en-US" sz="2000">
                <a:latin typeface="Helvetica" pitchFamily="34" charset="0"/>
              </a:rPr>
              <a:t>15K monomers for 1M steps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Membrane Fusion</a:t>
            </a:r>
          </a:p>
        </p:txBody>
      </p:sp>
      <p:sp>
        <p:nvSpPr>
          <p:cNvPr id="63491" name="Rectangle 3"/>
          <p:cNvSpPr>
            <a:spLocks noGrp="1" noChangeArrowheads="1"/>
          </p:cNvSpPr>
          <p:nvPr>
            <p:ph type="body" idx="1"/>
          </p:nvPr>
        </p:nvSpPr>
        <p:spPr/>
        <p:txBody>
          <a:bodyPr/>
          <a:lstStyle/>
          <a:p>
            <a:pPr marL="222250" indent="-222250" defTabSz="222250"/>
            <a:r>
              <a:rPr lang="en-US" sz="2800"/>
              <a:t>Gently push together ...</a:t>
            </a:r>
            <a:endParaRPr lang="en-US" sz="3200"/>
          </a:p>
          <a:p>
            <a:pPr marL="222250" indent="-222250" defTabSz="222250"/>
            <a:endParaRPr lang="en-US"/>
          </a:p>
          <a:p>
            <a:pPr marL="222250" indent="-222250" defTabSz="222250"/>
            <a:endParaRPr lang="en-US"/>
          </a:p>
          <a:p>
            <a:pPr marL="222250" indent="-222250" defTabSz="222250"/>
            <a:endParaRPr lang="en-US"/>
          </a:p>
          <a:p>
            <a:pPr marL="222250" indent="-222250" defTabSz="222250"/>
            <a:endParaRPr lang="en-US"/>
          </a:p>
          <a:p>
            <a:pPr marL="222250" indent="-222250" defTabSz="222250"/>
            <a:endParaRPr lang="en-US"/>
          </a:p>
          <a:p>
            <a:pPr marL="222250" indent="-222250" defTabSz="222250"/>
            <a:endParaRPr lang="en-US"/>
          </a:p>
          <a:p>
            <a:pPr marL="222250" indent="-222250" defTabSz="222250"/>
            <a:endParaRPr lang="en-US"/>
          </a:p>
          <a:p>
            <a:pPr marL="222250" indent="-222250" defTabSz="222250"/>
            <a:endParaRPr lang="en-US"/>
          </a:p>
          <a:p>
            <a:pPr marL="222250" indent="-222250" defTabSz="222250"/>
            <a:endParaRPr lang="en-US"/>
          </a:p>
          <a:p>
            <a:pPr marL="222250" indent="-222250" defTabSz="222250"/>
            <a:endParaRPr lang="en-US"/>
          </a:p>
          <a:p>
            <a:pPr marL="222250" indent="-222250" defTabSz="222250"/>
            <a:endParaRPr lang="en-US"/>
          </a:p>
          <a:p>
            <a:pPr marL="222250" indent="-222250" defTabSz="222250"/>
            <a:endParaRPr lang="en-US"/>
          </a:p>
        </p:txBody>
      </p:sp>
      <p:pic>
        <p:nvPicPr>
          <p:cNvPr id="63492" name="Picture 4" descr="Figure2"/>
          <p:cNvPicPr>
            <a:picLocks noChangeAspect="1" noChangeArrowheads="1"/>
          </p:cNvPicPr>
          <p:nvPr/>
        </p:nvPicPr>
        <p:blipFill>
          <a:blip r:embed="rId3" cstate="print"/>
          <a:srcRect/>
          <a:stretch>
            <a:fillRect/>
          </a:stretch>
        </p:blipFill>
        <p:spPr bwMode="auto">
          <a:xfrm>
            <a:off x="228600" y="1905000"/>
            <a:ext cx="4953000" cy="4022725"/>
          </a:xfrm>
          <a:prstGeom prst="rect">
            <a:avLst/>
          </a:prstGeom>
          <a:noFill/>
          <a:ln w="9525">
            <a:noFill/>
            <a:miter lim="800000"/>
            <a:headEnd/>
            <a:tailEnd/>
          </a:ln>
          <a:effectLst/>
        </p:spPr>
      </p:pic>
      <p:pic>
        <p:nvPicPr>
          <p:cNvPr id="63493" name="Picture 5" descr="stalk"/>
          <p:cNvPicPr>
            <a:picLocks noChangeAspect="1" noChangeArrowheads="1"/>
          </p:cNvPicPr>
          <p:nvPr/>
        </p:nvPicPr>
        <p:blipFill>
          <a:blip r:embed="rId4" cstate="print"/>
          <a:srcRect/>
          <a:stretch>
            <a:fillRect/>
          </a:stretch>
        </p:blipFill>
        <p:spPr bwMode="auto">
          <a:xfrm>
            <a:off x="5334000" y="2362200"/>
            <a:ext cx="3524250" cy="29718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Aspherical Nanoparticles</a:t>
            </a:r>
          </a:p>
        </p:txBody>
      </p:sp>
      <p:sp>
        <p:nvSpPr>
          <p:cNvPr id="77827" name="Rectangle 3"/>
          <p:cNvSpPr>
            <a:spLocks noGrp="1" noChangeArrowheads="1"/>
          </p:cNvSpPr>
          <p:nvPr>
            <p:ph type="body" idx="1"/>
          </p:nvPr>
        </p:nvSpPr>
        <p:spPr>
          <a:xfrm>
            <a:off x="685800" y="1524000"/>
            <a:ext cx="7772400" cy="944563"/>
          </a:xfrm>
        </p:spPr>
        <p:txBody>
          <a:bodyPr/>
          <a:lstStyle/>
          <a:p>
            <a:r>
              <a:rPr lang="en-US" sz="2000"/>
              <a:t>Mike Brown (Sandia)</a:t>
            </a:r>
          </a:p>
          <a:p>
            <a:r>
              <a:rPr lang="en-US" sz="2000"/>
              <a:t>Ellipsoidal particles interacting via Gay-Berne potentials (LC), LJ solvent</a:t>
            </a:r>
          </a:p>
          <a:p>
            <a:r>
              <a:rPr lang="en-US" sz="2000"/>
              <a:t>Nanodroplet formation in certain regimes of phase space</a:t>
            </a:r>
          </a:p>
        </p:txBody>
      </p:sp>
      <p:pic>
        <p:nvPicPr>
          <p:cNvPr id="77828" name="Picture 4" descr="brown"/>
          <p:cNvPicPr>
            <a:picLocks noChangeAspect="1" noChangeArrowheads="1"/>
          </p:cNvPicPr>
          <p:nvPr/>
        </p:nvPicPr>
        <p:blipFill>
          <a:blip r:embed="rId3" cstate="print"/>
          <a:srcRect/>
          <a:stretch>
            <a:fillRect/>
          </a:stretch>
        </p:blipFill>
        <p:spPr bwMode="auto">
          <a:xfrm>
            <a:off x="1295400" y="3048000"/>
            <a:ext cx="1308100" cy="3644900"/>
          </a:xfrm>
          <a:prstGeom prst="rect">
            <a:avLst/>
          </a:prstGeom>
          <a:noFill/>
        </p:spPr>
      </p:pic>
      <p:pic>
        <p:nvPicPr>
          <p:cNvPr id="77831" name="Picture 7" descr="Picture6"/>
          <p:cNvPicPr>
            <a:picLocks noChangeAspect="1" noChangeArrowheads="1"/>
          </p:cNvPicPr>
          <p:nvPr/>
        </p:nvPicPr>
        <p:blipFill>
          <a:blip r:embed="rId4" cstate="print"/>
          <a:srcRect/>
          <a:stretch>
            <a:fillRect/>
          </a:stretch>
        </p:blipFill>
        <p:spPr bwMode="auto">
          <a:xfrm>
            <a:off x="2743200" y="3048000"/>
            <a:ext cx="4879975" cy="3670300"/>
          </a:xfrm>
          <a:prstGeom prst="rect">
            <a:avLst/>
          </a:prstGeo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Rigid Nanoparticle Self-Assembly</a:t>
            </a:r>
          </a:p>
        </p:txBody>
      </p:sp>
      <p:pic>
        <p:nvPicPr>
          <p:cNvPr id="79875" name="Picture 3"/>
          <p:cNvPicPr>
            <a:picLocks noChangeAspect="1" noChangeArrowheads="1"/>
          </p:cNvPicPr>
          <p:nvPr/>
        </p:nvPicPr>
        <p:blipFill>
          <a:blip r:embed="rId3" cstate="print"/>
          <a:srcRect/>
          <a:stretch>
            <a:fillRect/>
          </a:stretch>
        </p:blipFill>
        <p:spPr bwMode="auto">
          <a:xfrm>
            <a:off x="3657600" y="1863725"/>
            <a:ext cx="2536825" cy="3581400"/>
          </a:xfrm>
          <a:prstGeom prst="rect">
            <a:avLst/>
          </a:prstGeom>
          <a:noFill/>
          <a:ln w="12700">
            <a:noFill/>
            <a:miter lim="800000"/>
            <a:headEnd/>
            <a:tailEnd/>
          </a:ln>
          <a:effectLst/>
        </p:spPr>
      </p:pic>
      <p:pic>
        <p:nvPicPr>
          <p:cNvPr id="79876" name="Picture 4"/>
          <p:cNvPicPr>
            <a:picLocks noChangeAspect="1" noChangeArrowheads="1"/>
          </p:cNvPicPr>
          <p:nvPr/>
        </p:nvPicPr>
        <p:blipFill>
          <a:blip r:embed="rId4" cstate="print"/>
          <a:srcRect/>
          <a:stretch>
            <a:fillRect/>
          </a:stretch>
        </p:blipFill>
        <p:spPr bwMode="auto">
          <a:xfrm>
            <a:off x="6477000" y="1800225"/>
            <a:ext cx="2347913" cy="3810000"/>
          </a:xfrm>
          <a:prstGeom prst="rect">
            <a:avLst/>
          </a:prstGeom>
          <a:noFill/>
          <a:ln w="12700">
            <a:noFill/>
            <a:miter lim="800000"/>
            <a:headEnd/>
            <a:tailEnd/>
          </a:ln>
          <a:effectLst/>
        </p:spPr>
      </p:pic>
      <p:sp>
        <p:nvSpPr>
          <p:cNvPr id="79877" name="Rectangle 5"/>
          <p:cNvSpPr>
            <a:spLocks noChangeArrowheads="1"/>
          </p:cNvSpPr>
          <p:nvPr/>
        </p:nvSpPr>
        <p:spPr bwMode="auto">
          <a:xfrm>
            <a:off x="4102100" y="5848350"/>
            <a:ext cx="3962400" cy="238125"/>
          </a:xfrm>
          <a:prstGeom prst="rect">
            <a:avLst/>
          </a:prstGeom>
          <a:noFill/>
          <a:ln w="12700">
            <a:noFill/>
            <a:miter lim="800000"/>
            <a:headEnd/>
            <a:tailEnd/>
          </a:ln>
          <a:effectLst/>
        </p:spPr>
        <p:txBody>
          <a:bodyPr>
            <a:spAutoFit/>
          </a:bodyPr>
          <a:lstStyle/>
          <a:p>
            <a:pPr lvl="1">
              <a:lnSpc>
                <a:spcPct val="80000"/>
              </a:lnSpc>
              <a:spcBef>
                <a:spcPct val="20000"/>
              </a:spcBef>
              <a:buSzPct val="100000"/>
            </a:pPr>
            <a:r>
              <a:rPr lang="en-US" sz="1200">
                <a:solidFill>
                  <a:srgbClr val="000000"/>
                </a:solidFill>
              </a:rPr>
              <a:t>(Sharon Glotzer </a:t>
            </a:r>
            <a:r>
              <a:rPr lang="en-US" sz="1200" i="1">
                <a:solidFill>
                  <a:srgbClr val="000000"/>
                </a:solidFill>
              </a:rPr>
              <a:t>et al.</a:t>
            </a:r>
            <a:r>
              <a:rPr lang="en-US" sz="1200">
                <a:solidFill>
                  <a:srgbClr val="000000"/>
                </a:solidFill>
              </a:rPr>
              <a:t>, </a:t>
            </a:r>
            <a:r>
              <a:rPr lang="en-US" sz="1200" i="1">
                <a:solidFill>
                  <a:srgbClr val="000000"/>
                </a:solidFill>
              </a:rPr>
              <a:t>Nano Letters</a:t>
            </a:r>
            <a:r>
              <a:rPr lang="en-US" sz="1200">
                <a:solidFill>
                  <a:srgbClr val="000000"/>
                </a:solidFill>
              </a:rPr>
              <a:t>, </a:t>
            </a:r>
            <a:r>
              <a:rPr lang="en-US" sz="1200" b="1">
                <a:solidFill>
                  <a:srgbClr val="000000"/>
                </a:solidFill>
              </a:rPr>
              <a:t>3</a:t>
            </a:r>
            <a:r>
              <a:rPr lang="en-US" sz="1200">
                <a:solidFill>
                  <a:srgbClr val="000000"/>
                </a:solidFill>
              </a:rPr>
              <a:t>, 1341 (2003).</a:t>
            </a:r>
          </a:p>
        </p:txBody>
      </p:sp>
      <p:sp>
        <p:nvSpPr>
          <p:cNvPr id="79878" name="Text Box 6"/>
          <p:cNvSpPr txBox="1">
            <a:spLocks noChangeArrowheads="1"/>
          </p:cNvSpPr>
          <p:nvPr/>
        </p:nvSpPr>
        <p:spPr bwMode="auto">
          <a:xfrm>
            <a:off x="355600" y="1447800"/>
            <a:ext cx="2928938" cy="1282700"/>
          </a:xfrm>
          <a:prstGeom prst="rect">
            <a:avLst/>
          </a:prstGeom>
          <a:noFill/>
          <a:ln w="12700">
            <a:noFill/>
            <a:miter lim="800000"/>
            <a:headEnd/>
            <a:tailEnd/>
          </a:ln>
          <a:effectLst/>
        </p:spPr>
        <p:txBody>
          <a:bodyPr>
            <a:spAutoFit/>
          </a:bodyPr>
          <a:lstStyle/>
          <a:p>
            <a:pPr>
              <a:buFontTx/>
              <a:buChar char="•"/>
            </a:pPr>
            <a:r>
              <a:rPr lang="en-US" sz="1600">
                <a:solidFill>
                  <a:srgbClr val="000000"/>
                </a:solidFill>
                <a:latin typeface="Helvetica" pitchFamily="34" charset="0"/>
              </a:rPr>
              <a:t> Multiple rigid bodies</a:t>
            </a:r>
          </a:p>
          <a:p>
            <a:pPr>
              <a:buFontTx/>
              <a:buChar char="•"/>
            </a:pPr>
            <a:r>
              <a:rPr lang="en-US" sz="1600">
                <a:solidFill>
                  <a:srgbClr val="000000"/>
                </a:solidFill>
                <a:latin typeface="Helvetica" pitchFamily="34" charset="0"/>
              </a:rPr>
              <a:t> Quaternion integration</a:t>
            </a:r>
          </a:p>
          <a:p>
            <a:pPr>
              <a:buFontTx/>
              <a:buChar char="•"/>
            </a:pPr>
            <a:r>
              <a:rPr lang="en-US" sz="1600">
                <a:solidFill>
                  <a:srgbClr val="000000"/>
                </a:solidFill>
                <a:latin typeface="Helvetica" pitchFamily="34" charset="0"/>
              </a:rPr>
              <a:t> Brownian dynamics</a:t>
            </a:r>
          </a:p>
          <a:p>
            <a:pPr>
              <a:buFontTx/>
              <a:buChar char="•"/>
            </a:pPr>
            <a:r>
              <a:rPr lang="en-US" sz="1600">
                <a:solidFill>
                  <a:srgbClr val="000000"/>
                </a:solidFill>
                <a:latin typeface="Helvetica" pitchFamily="34" charset="0"/>
              </a:rPr>
              <a:t> Self-assembly </a:t>
            </a:r>
            <a:r>
              <a:rPr lang="en-US" sz="1600">
                <a:solidFill>
                  <a:srgbClr val="000000"/>
                </a:solidFill>
                <a:latin typeface="Helvetica" pitchFamily="34" charset="0"/>
                <a:sym typeface="Wingdings" pitchFamily="2" charset="2"/>
              </a:rPr>
              <a:t></a:t>
            </a:r>
            <a:r>
              <a:rPr lang="en-US" sz="1600">
                <a:solidFill>
                  <a:srgbClr val="000000"/>
                </a:solidFill>
                <a:latin typeface="Helvetica" pitchFamily="34" charset="0"/>
              </a:rPr>
              <a:t> phases</a:t>
            </a:r>
          </a:p>
          <a:p>
            <a:endParaRPr lang="en-US" sz="1400" b="1">
              <a:solidFill>
                <a:srgbClr val="000000"/>
              </a:solidFill>
              <a:latin typeface="Arial" charset="0"/>
            </a:endParaRPr>
          </a:p>
        </p:txBody>
      </p:sp>
      <p:sp>
        <p:nvSpPr>
          <p:cNvPr id="79879" name="Rectangle 7"/>
          <p:cNvSpPr>
            <a:spLocks noChangeArrowheads="1"/>
          </p:cNvSpPr>
          <p:nvPr/>
        </p:nvSpPr>
        <p:spPr bwMode="auto">
          <a:xfrm>
            <a:off x="3733800" y="2438400"/>
            <a:ext cx="914400" cy="304800"/>
          </a:xfrm>
          <a:prstGeom prst="rect">
            <a:avLst/>
          </a:prstGeom>
          <a:noFill/>
          <a:ln w="12700">
            <a:solidFill>
              <a:schemeClr val="tx1"/>
            </a:solidFill>
            <a:miter lim="800000"/>
            <a:headEnd/>
            <a:tailEnd/>
          </a:ln>
          <a:effectLst/>
        </p:spPr>
        <p:txBody>
          <a:bodyPr wrap="none" anchor="ctr"/>
          <a:lstStyle/>
          <a:p>
            <a:endParaRPr lang="en-US"/>
          </a:p>
        </p:txBody>
      </p:sp>
      <p:pic>
        <p:nvPicPr>
          <p:cNvPr id="79881" name="Picture 9" descr="bucky"/>
          <p:cNvPicPr>
            <a:picLocks noChangeAspect="1" noChangeArrowheads="1"/>
          </p:cNvPicPr>
          <p:nvPr/>
        </p:nvPicPr>
        <p:blipFill>
          <a:blip r:embed="rId5" cstate="print"/>
          <a:srcRect/>
          <a:stretch>
            <a:fillRect/>
          </a:stretch>
        </p:blipFill>
        <p:spPr bwMode="auto">
          <a:xfrm>
            <a:off x="833438" y="2573338"/>
            <a:ext cx="2032000" cy="2032000"/>
          </a:xfrm>
          <a:prstGeom prst="rect">
            <a:avLst/>
          </a:prstGeom>
          <a:noFill/>
        </p:spPr>
      </p:pic>
      <p:pic>
        <p:nvPicPr>
          <p:cNvPr id="79882" name="Picture 10" descr="tri"/>
          <p:cNvPicPr>
            <a:picLocks noChangeAspect="1" noChangeArrowheads="1"/>
          </p:cNvPicPr>
          <p:nvPr/>
        </p:nvPicPr>
        <p:blipFill>
          <a:blip r:embed="rId6" cstate="print"/>
          <a:srcRect/>
          <a:stretch>
            <a:fillRect/>
          </a:stretch>
        </p:blipFill>
        <p:spPr bwMode="auto">
          <a:xfrm>
            <a:off x="747713" y="4578350"/>
            <a:ext cx="2247900" cy="22479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609600"/>
            <a:ext cx="8001000" cy="931863"/>
          </a:xfrm>
        </p:spPr>
        <p:txBody>
          <a:bodyPr/>
          <a:lstStyle/>
          <a:p>
            <a:r>
              <a:rPr lang="en-US" sz="2000" dirty="0" smtClean="0">
                <a:cs typeface="Arial" charset="0"/>
              </a:rPr>
              <a:t>LAMMPS’s </a:t>
            </a:r>
            <a:r>
              <a:rPr lang="en-US" sz="2000" dirty="0">
                <a:cs typeface="Arial" charset="0"/>
              </a:rPr>
              <a:t>Reactive Force </a:t>
            </a:r>
            <a:r>
              <a:rPr lang="en-US" sz="2000" dirty="0" smtClean="0">
                <a:cs typeface="Arial" charset="0"/>
              </a:rPr>
              <a:t>Fields Capability</a:t>
            </a:r>
            <a:endParaRPr lang="en-US" sz="2000" dirty="0">
              <a:cs typeface="Arial" charset="0"/>
            </a:endParaRPr>
          </a:p>
        </p:txBody>
      </p:sp>
      <p:sp>
        <p:nvSpPr>
          <p:cNvPr id="109571" name="Rectangle 3"/>
          <p:cNvSpPr>
            <a:spLocks noGrp="1" noChangeArrowheads="1"/>
          </p:cNvSpPr>
          <p:nvPr>
            <p:ph type="body" idx="1"/>
          </p:nvPr>
        </p:nvSpPr>
        <p:spPr>
          <a:xfrm>
            <a:off x="762000" y="1905000"/>
            <a:ext cx="8001000" cy="3429000"/>
          </a:xfrm>
        </p:spPr>
        <p:txBody>
          <a:bodyPr/>
          <a:lstStyle/>
          <a:p>
            <a:pPr>
              <a:buFontTx/>
              <a:buNone/>
            </a:pPr>
            <a:r>
              <a:rPr lang="en-US" sz="1800" dirty="0"/>
              <a:t>Why Reactive Force Fields?</a:t>
            </a:r>
          </a:p>
          <a:p>
            <a:r>
              <a:rPr lang="en-US" sz="1800" b="0" dirty="0"/>
              <a:t>Material behavior often dominated by chemical processes</a:t>
            </a:r>
          </a:p>
          <a:p>
            <a:r>
              <a:rPr lang="en-US" sz="1800" b="0" dirty="0"/>
              <a:t>HE, Complex Solids, Polymer Aging</a:t>
            </a:r>
          </a:p>
          <a:p>
            <a:r>
              <a:rPr lang="en-US" sz="1800" b="0" dirty="0"/>
              <a:t>Quantum methods limited to hundreds of atoms</a:t>
            </a:r>
          </a:p>
          <a:p>
            <a:r>
              <a:rPr lang="en-US" sz="1800" b="0" dirty="0"/>
              <a:t>Ordinary classical force fields limited accuracy</a:t>
            </a:r>
          </a:p>
          <a:p>
            <a:r>
              <a:rPr lang="en-US" sz="1800" b="0" dirty="0"/>
              <a:t>We need to have the best of both worlds </a:t>
            </a:r>
            <a:r>
              <a:rPr lang="en-US" sz="1800" b="0" dirty="0">
                <a:sym typeface="Symbol" pitchFamily="18" charset="2"/>
              </a:rPr>
              <a:t></a:t>
            </a:r>
            <a:r>
              <a:rPr lang="en-US" sz="1800" b="0" dirty="0"/>
              <a:t>Reactive force fields </a:t>
            </a:r>
          </a:p>
          <a:p>
            <a:pPr>
              <a:buFontTx/>
              <a:buNone/>
            </a:pPr>
            <a:r>
              <a:rPr lang="en-US" sz="1800" dirty="0"/>
              <a:t>Why </a:t>
            </a:r>
            <a:r>
              <a:rPr lang="en-US" sz="1800" dirty="0" smtClean="0"/>
              <a:t>build Reactive Force Fields into LAMMPS?</a:t>
            </a:r>
            <a:endParaRPr lang="en-US" sz="1800" b="0" dirty="0"/>
          </a:p>
          <a:p>
            <a:r>
              <a:rPr lang="en-US" sz="1800" b="0" dirty="0"/>
              <a:t>Reactive force fields typically exist as custom serial MD codes </a:t>
            </a:r>
          </a:p>
          <a:p>
            <a:r>
              <a:rPr lang="en-US" sz="1800" b="0" dirty="0" smtClean="0"/>
              <a:t>LAMMPS </a:t>
            </a:r>
            <a:r>
              <a:rPr lang="en-US" sz="1800" b="0" dirty="0"/>
              <a:t>is a general parallel MD </a:t>
            </a:r>
            <a:r>
              <a:rPr lang="en-US" sz="1800" b="0" dirty="0" smtClean="0"/>
              <a:t>code</a:t>
            </a:r>
            <a:endParaRPr lang="en-US" sz="1800" b="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524000" y="533400"/>
            <a:ext cx="7010400" cy="914400"/>
          </a:xfrm>
        </p:spPr>
        <p:txBody>
          <a:bodyPr/>
          <a:lstStyle/>
          <a:p>
            <a:r>
              <a:rPr lang="en-US" sz="1800" dirty="0" err="1" smtClean="0"/>
              <a:t>LAMMPS+ReaxFF</a:t>
            </a:r>
            <a:r>
              <a:rPr lang="en-US" sz="1800" dirty="0" smtClean="0"/>
              <a:t> </a:t>
            </a:r>
            <a:r>
              <a:rPr lang="en-US" sz="1800" dirty="0"/>
              <a:t>enables direct simulation of detailed initial energy propagation in HE</a:t>
            </a:r>
            <a:endParaRPr lang="en-US" sz="1800" dirty="0">
              <a:solidFill>
                <a:schemeClr val="tx1"/>
              </a:solidFill>
              <a:cs typeface="Arial" charset="0"/>
            </a:endParaRPr>
          </a:p>
        </p:txBody>
      </p:sp>
      <p:sp>
        <p:nvSpPr>
          <p:cNvPr id="117763" name="Rectangle 3"/>
          <p:cNvSpPr>
            <a:spLocks noGrp="1" noChangeArrowheads="1"/>
          </p:cNvSpPr>
          <p:nvPr>
            <p:ph type="body" sz="half" idx="1"/>
          </p:nvPr>
        </p:nvSpPr>
        <p:spPr>
          <a:xfrm>
            <a:off x="228600" y="1600200"/>
            <a:ext cx="6172200" cy="3581400"/>
          </a:xfrm>
        </p:spPr>
        <p:txBody>
          <a:bodyPr/>
          <a:lstStyle/>
          <a:p>
            <a:pPr marL="227013" lvl="1" indent="-109538">
              <a:lnSpc>
                <a:spcPct val="90000"/>
              </a:lnSpc>
            </a:pPr>
            <a:r>
              <a:rPr lang="en-US" sz="1400"/>
              <a:t>Improved understanding of sensitivity will aid development of more reliable microenergetic components</a:t>
            </a:r>
          </a:p>
          <a:p>
            <a:pPr marL="227013" lvl="1" indent="-109538">
              <a:lnSpc>
                <a:spcPct val="90000"/>
              </a:lnSpc>
            </a:pPr>
            <a:endParaRPr lang="en-US" sz="1400"/>
          </a:p>
          <a:p>
            <a:pPr marL="227013" lvl="1" indent="-109538">
              <a:lnSpc>
                <a:spcPct val="90000"/>
              </a:lnSpc>
            </a:pPr>
            <a:r>
              <a:rPr lang="en-US" sz="1400"/>
              <a:t>Goal: Identify the specific atomistic processes that cause orientation-dependent detonation sensitivity in PETN</a:t>
            </a:r>
          </a:p>
          <a:p>
            <a:pPr marL="227013" lvl="1" indent="-109538">
              <a:lnSpc>
                <a:spcPct val="90000"/>
              </a:lnSpc>
            </a:pPr>
            <a:endParaRPr lang="en-US" sz="1400"/>
          </a:p>
          <a:p>
            <a:pPr marL="227013" lvl="1" indent="-109538">
              <a:lnSpc>
                <a:spcPct val="90000"/>
              </a:lnSpc>
            </a:pPr>
            <a:r>
              <a:rPr lang="en-US" sz="1400"/>
              <a:t>Thermal excitation simulations used as proof-of-concept</a:t>
            </a:r>
          </a:p>
          <a:p>
            <a:pPr marL="227013" lvl="1" indent="-109538">
              <a:lnSpc>
                <a:spcPct val="90000"/>
              </a:lnSpc>
            </a:pPr>
            <a:endParaRPr lang="en-US" sz="1400"/>
          </a:p>
          <a:p>
            <a:pPr marL="227013" lvl="1" indent="-109538">
              <a:lnSpc>
                <a:spcPct val="90000"/>
              </a:lnSpc>
            </a:pPr>
            <a:r>
              <a:rPr lang="en-US" sz="1400"/>
              <a:t>Collaborating with parallel DoD-funded effort at Caltech (Bill Goddard, Sergey Zybin)</a:t>
            </a:r>
          </a:p>
          <a:p>
            <a:pPr marL="227013" lvl="1" indent="-109538">
              <a:lnSpc>
                <a:spcPct val="90000"/>
              </a:lnSpc>
            </a:pPr>
            <a:endParaRPr lang="en-US" sz="1400"/>
          </a:p>
          <a:p>
            <a:pPr marL="227013" lvl="1" indent="-109538">
              <a:lnSpc>
                <a:spcPct val="90000"/>
              </a:lnSpc>
            </a:pPr>
            <a:r>
              <a:rPr lang="en-US" sz="1400"/>
              <a:t>Now running multi-million atom shock-initiated simulations with different orientations</a:t>
            </a:r>
          </a:p>
          <a:p>
            <a:pPr marL="227013" lvl="1" indent="-109538">
              <a:lnSpc>
                <a:spcPct val="90000"/>
              </a:lnSpc>
            </a:pPr>
            <a:endParaRPr lang="en-US" sz="1400"/>
          </a:p>
          <a:p>
            <a:pPr marL="227013" lvl="1" indent="-109538">
              <a:lnSpc>
                <a:spcPct val="90000"/>
              </a:lnSpc>
            </a:pPr>
            <a:r>
              <a:rPr lang="en-US" sz="1400"/>
              <a:t>Contracted Grant Smith to extend his HMX/RDX non-reactive force field to PETN </a:t>
            </a:r>
          </a:p>
        </p:txBody>
      </p:sp>
      <p:pic>
        <p:nvPicPr>
          <p:cNvPr id="117764" name="Picture 4" descr="atom_map_big"/>
          <p:cNvPicPr>
            <a:picLocks noChangeAspect="1" noChangeArrowheads="1"/>
          </p:cNvPicPr>
          <p:nvPr/>
        </p:nvPicPr>
        <p:blipFill>
          <a:blip r:embed="rId3" cstate="print"/>
          <a:srcRect l="27257" t="7933" r="27768" b="10092"/>
          <a:stretch>
            <a:fillRect/>
          </a:stretch>
        </p:blipFill>
        <p:spPr bwMode="auto">
          <a:xfrm>
            <a:off x="6400800" y="1524000"/>
            <a:ext cx="2514600" cy="2362200"/>
          </a:xfrm>
          <a:prstGeom prst="rect">
            <a:avLst/>
          </a:prstGeom>
          <a:noFill/>
          <a:ln w="9525">
            <a:noFill/>
            <a:miter lim="800000"/>
            <a:headEnd/>
            <a:tailEnd/>
          </a:ln>
        </p:spPr>
      </p:pic>
      <p:grpSp>
        <p:nvGrpSpPr>
          <p:cNvPr id="2" name="Group 5"/>
          <p:cNvGrpSpPr>
            <a:grpSpLocks/>
          </p:cNvGrpSpPr>
          <p:nvPr/>
        </p:nvGrpSpPr>
        <p:grpSpPr bwMode="auto">
          <a:xfrm>
            <a:off x="1600200" y="5181600"/>
            <a:ext cx="6096000" cy="914400"/>
            <a:chOff x="1152" y="3120"/>
            <a:chExt cx="3744" cy="528"/>
          </a:xfrm>
        </p:grpSpPr>
        <p:pic>
          <p:nvPicPr>
            <p:cNvPr id="117766" name="Picture 6" descr="pe_map"/>
            <p:cNvPicPr>
              <a:picLocks noChangeAspect="1" noChangeArrowheads="1"/>
            </p:cNvPicPr>
            <p:nvPr/>
          </p:nvPicPr>
          <p:blipFill>
            <a:blip r:embed="rId4" cstate="print"/>
            <a:srcRect/>
            <a:stretch>
              <a:fillRect/>
            </a:stretch>
          </p:blipFill>
          <p:spPr bwMode="auto">
            <a:xfrm>
              <a:off x="1152" y="3120"/>
              <a:ext cx="3744" cy="375"/>
            </a:xfrm>
            <a:prstGeom prst="rect">
              <a:avLst/>
            </a:prstGeom>
            <a:noFill/>
            <a:ln w="9525">
              <a:noFill/>
              <a:miter lim="800000"/>
              <a:headEnd/>
              <a:tailEnd/>
            </a:ln>
          </p:spPr>
        </p:pic>
        <p:pic>
          <p:nvPicPr>
            <p:cNvPr id="117767" name="Picture 7" descr="temp_map"/>
            <p:cNvPicPr>
              <a:picLocks noChangeAspect="1" noChangeArrowheads="1"/>
            </p:cNvPicPr>
            <p:nvPr/>
          </p:nvPicPr>
          <p:blipFill>
            <a:blip r:embed="rId5" cstate="print"/>
            <a:srcRect t="25586" b="23241"/>
            <a:stretch>
              <a:fillRect/>
            </a:stretch>
          </p:blipFill>
          <p:spPr bwMode="auto">
            <a:xfrm>
              <a:off x="1152" y="3456"/>
              <a:ext cx="3744" cy="192"/>
            </a:xfrm>
            <a:prstGeom prst="rect">
              <a:avLst/>
            </a:prstGeom>
            <a:noFill/>
            <a:ln w="9525">
              <a:noFill/>
              <a:miter lim="800000"/>
              <a:headEnd/>
              <a:tailEnd/>
            </a:ln>
          </p:spPr>
        </p:pic>
      </p:grpSp>
      <p:sp>
        <p:nvSpPr>
          <p:cNvPr id="117768" name="Text Box 8"/>
          <p:cNvSpPr txBox="1">
            <a:spLocks noChangeArrowheads="1"/>
          </p:cNvSpPr>
          <p:nvPr/>
        </p:nvSpPr>
        <p:spPr bwMode="auto">
          <a:xfrm>
            <a:off x="1905000" y="6172200"/>
            <a:ext cx="5235575" cy="501650"/>
          </a:xfrm>
          <a:prstGeom prst="rect">
            <a:avLst/>
          </a:prstGeom>
          <a:noFill/>
          <a:ln w="9525">
            <a:noFill/>
            <a:miter lim="800000"/>
            <a:headEnd/>
            <a:tailEnd/>
          </a:ln>
          <a:effectLst/>
        </p:spPr>
        <p:txBody>
          <a:bodyPr>
            <a:spAutoFit/>
          </a:bodyPr>
          <a:lstStyle/>
          <a:p>
            <a:pPr>
              <a:spcBef>
                <a:spcPct val="50000"/>
              </a:spcBef>
            </a:pPr>
            <a:r>
              <a:rPr lang="en-US" sz="900">
                <a:latin typeface="Times" pitchFamily="18" charset="0"/>
              </a:rPr>
              <a:t>Propagation of reaction front due to thermal excitation of a thin layer at the center of the sample for 10 picoseconds. Top: atoms colored by potential energy. Bottom: atoms colored by temperature (atoms below 1000K are not shown).</a:t>
            </a:r>
          </a:p>
        </p:txBody>
      </p:sp>
      <p:sp>
        <p:nvSpPr>
          <p:cNvPr id="117769" name="Text Box 9"/>
          <p:cNvSpPr txBox="1">
            <a:spLocks noChangeArrowheads="1"/>
          </p:cNvSpPr>
          <p:nvPr/>
        </p:nvSpPr>
        <p:spPr bwMode="auto">
          <a:xfrm>
            <a:off x="6400800" y="3886200"/>
            <a:ext cx="2514600" cy="501650"/>
          </a:xfrm>
          <a:prstGeom prst="rect">
            <a:avLst/>
          </a:prstGeom>
          <a:noFill/>
          <a:ln w="9525">
            <a:noFill/>
            <a:miter lim="800000"/>
            <a:headEnd/>
            <a:tailEnd/>
          </a:ln>
          <a:effectLst/>
        </p:spPr>
        <p:txBody>
          <a:bodyPr>
            <a:spAutoFit/>
          </a:bodyPr>
          <a:lstStyle/>
          <a:p>
            <a:pPr>
              <a:spcBef>
                <a:spcPct val="50000"/>
              </a:spcBef>
            </a:pPr>
            <a:r>
              <a:rPr lang="en-US" sz="900">
                <a:latin typeface="Times" pitchFamily="18" charset="0"/>
              </a:rPr>
              <a:t>Complex molecular structure of unreacted tetragonal PETN crystal, C (gray), N (blue), O (red), and  H (white).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95400" y="304800"/>
            <a:ext cx="7772400" cy="1219200"/>
          </a:xfrm>
        </p:spPr>
        <p:txBody>
          <a:bodyPr/>
          <a:lstStyle/>
          <a:p>
            <a:r>
              <a:rPr lang="en-US" b="0"/>
              <a:t>MD Simulation of Shock-induced Structural Phase Transformation in Cadmium Selenide </a:t>
            </a:r>
          </a:p>
        </p:txBody>
      </p:sp>
      <p:sp>
        <p:nvSpPr>
          <p:cNvPr id="81923" name="Text Box 3"/>
          <p:cNvSpPr txBox="1">
            <a:spLocks noChangeArrowheads="1"/>
          </p:cNvSpPr>
          <p:nvPr/>
        </p:nvSpPr>
        <p:spPr bwMode="auto">
          <a:xfrm>
            <a:off x="609600" y="3810000"/>
            <a:ext cx="7008813" cy="581025"/>
          </a:xfrm>
          <a:prstGeom prst="rect">
            <a:avLst/>
          </a:prstGeom>
          <a:noFill/>
          <a:ln w="9525">
            <a:noFill/>
            <a:miter lim="800000"/>
            <a:headEnd/>
            <a:tailEnd/>
          </a:ln>
          <a:effectLst/>
        </p:spPr>
        <p:txBody>
          <a:bodyPr>
            <a:spAutoFit/>
          </a:bodyPr>
          <a:lstStyle/>
          <a:p>
            <a:pPr marL="230188" indent="-230188">
              <a:spcBef>
                <a:spcPct val="10000"/>
              </a:spcBef>
            </a:pPr>
            <a:r>
              <a:rPr lang="en-US" sz="1600" b="1">
                <a:latin typeface="Arial" charset="0"/>
              </a:rPr>
              <a:t>a-direction: </a:t>
            </a:r>
            <a:r>
              <a:rPr lang="en-US" sz="1600" u="sng">
                <a:latin typeface="Arial" charset="0"/>
              </a:rPr>
              <a:t>3-Wave Structure</a:t>
            </a:r>
            <a:r>
              <a:rPr lang="en-US" sz="1600">
                <a:latin typeface="Arial" charset="0"/>
              </a:rPr>
              <a:t>: tetragonal region forms between elastic wave and rocksalt phase</a:t>
            </a:r>
          </a:p>
        </p:txBody>
      </p:sp>
      <p:sp>
        <p:nvSpPr>
          <p:cNvPr id="81924" name="Line 4"/>
          <p:cNvSpPr>
            <a:spLocks noChangeShapeType="1"/>
          </p:cNvSpPr>
          <p:nvPr/>
        </p:nvSpPr>
        <p:spPr bwMode="auto">
          <a:xfrm flipV="1">
            <a:off x="152400" y="5334000"/>
            <a:ext cx="0" cy="838200"/>
          </a:xfrm>
          <a:prstGeom prst="line">
            <a:avLst/>
          </a:prstGeom>
          <a:noFill/>
          <a:ln w="57150">
            <a:solidFill>
              <a:schemeClr val="tx1"/>
            </a:solidFill>
            <a:round/>
            <a:headEnd/>
            <a:tailEnd type="stealth" w="med" len="med"/>
          </a:ln>
          <a:effectLst/>
        </p:spPr>
        <p:txBody>
          <a:bodyPr wrap="none" anchor="ctr"/>
          <a:lstStyle/>
          <a:p>
            <a:endParaRPr lang="en-US"/>
          </a:p>
        </p:txBody>
      </p:sp>
      <p:sp>
        <p:nvSpPr>
          <p:cNvPr id="81925" name="Line 5"/>
          <p:cNvSpPr>
            <a:spLocks noChangeShapeType="1"/>
          </p:cNvSpPr>
          <p:nvPr/>
        </p:nvSpPr>
        <p:spPr bwMode="auto">
          <a:xfrm rot="5400000" flipV="1">
            <a:off x="571500" y="5753100"/>
            <a:ext cx="0" cy="838200"/>
          </a:xfrm>
          <a:prstGeom prst="line">
            <a:avLst/>
          </a:prstGeom>
          <a:noFill/>
          <a:ln w="57150">
            <a:solidFill>
              <a:schemeClr val="tx1"/>
            </a:solidFill>
            <a:round/>
            <a:headEnd/>
            <a:tailEnd type="stealth" w="med" len="med"/>
          </a:ln>
          <a:effectLst/>
        </p:spPr>
        <p:txBody>
          <a:bodyPr wrap="none" anchor="ctr"/>
          <a:lstStyle/>
          <a:p>
            <a:endParaRPr lang="en-US"/>
          </a:p>
        </p:txBody>
      </p:sp>
      <p:sp>
        <p:nvSpPr>
          <p:cNvPr id="81926" name="Rectangle 6"/>
          <p:cNvSpPr>
            <a:spLocks noChangeArrowheads="1"/>
          </p:cNvSpPr>
          <p:nvPr/>
        </p:nvSpPr>
        <p:spPr bwMode="auto">
          <a:xfrm>
            <a:off x="1093788" y="6096000"/>
            <a:ext cx="771525" cy="336550"/>
          </a:xfrm>
          <a:prstGeom prst="rect">
            <a:avLst/>
          </a:prstGeom>
          <a:noFill/>
          <a:ln w="9525">
            <a:noFill/>
            <a:miter lim="800000"/>
            <a:headEnd/>
            <a:tailEnd/>
          </a:ln>
          <a:effectLst/>
        </p:spPr>
        <p:txBody>
          <a:bodyPr wrap="none">
            <a:spAutoFit/>
          </a:bodyPr>
          <a:lstStyle/>
          <a:p>
            <a:pPr algn="ctr"/>
            <a:r>
              <a:rPr lang="en-US" sz="1600" b="1">
                <a:solidFill>
                  <a:srgbClr val="000000"/>
                </a:solidFill>
                <a:latin typeface="Arial" charset="0"/>
              </a:rPr>
              <a:t>[1000]</a:t>
            </a:r>
          </a:p>
        </p:txBody>
      </p:sp>
      <p:pic>
        <p:nvPicPr>
          <p:cNvPr id="81927" name="Picture 7" descr="frame_60000_cdir"/>
          <p:cNvPicPr>
            <a:picLocks noChangeAspect="1" noChangeArrowheads="1"/>
          </p:cNvPicPr>
          <p:nvPr/>
        </p:nvPicPr>
        <p:blipFill>
          <a:blip r:embed="rId3" cstate="print"/>
          <a:srcRect t="22830" b="20096"/>
          <a:stretch>
            <a:fillRect/>
          </a:stretch>
        </p:blipFill>
        <p:spPr bwMode="auto">
          <a:xfrm>
            <a:off x="304800" y="4572000"/>
            <a:ext cx="8220075" cy="1524000"/>
          </a:xfrm>
          <a:prstGeom prst="rect">
            <a:avLst/>
          </a:prstGeom>
          <a:noFill/>
        </p:spPr>
      </p:pic>
      <p:sp>
        <p:nvSpPr>
          <p:cNvPr id="81928" name="Rectangle 8"/>
          <p:cNvSpPr>
            <a:spLocks noChangeArrowheads="1"/>
          </p:cNvSpPr>
          <p:nvPr/>
        </p:nvSpPr>
        <p:spPr bwMode="auto">
          <a:xfrm>
            <a:off x="79375" y="4953000"/>
            <a:ext cx="771525" cy="336550"/>
          </a:xfrm>
          <a:prstGeom prst="rect">
            <a:avLst/>
          </a:prstGeom>
          <a:solidFill>
            <a:schemeClr val="bg1"/>
          </a:solidFill>
          <a:ln w="9525">
            <a:noFill/>
            <a:miter lim="800000"/>
            <a:headEnd/>
            <a:tailEnd/>
          </a:ln>
          <a:effectLst/>
        </p:spPr>
        <p:txBody>
          <a:bodyPr wrap="none">
            <a:spAutoFit/>
          </a:bodyPr>
          <a:lstStyle/>
          <a:p>
            <a:pPr algn="ctr"/>
            <a:r>
              <a:rPr lang="en-US" sz="1600" b="1">
                <a:solidFill>
                  <a:srgbClr val="000000"/>
                </a:solidFill>
                <a:latin typeface="Arial" charset="0"/>
              </a:rPr>
              <a:t>[01</a:t>
            </a:r>
            <a:r>
              <a:rPr lang="en-US" sz="1600" b="1" u="sng">
                <a:solidFill>
                  <a:srgbClr val="000000"/>
                </a:solidFill>
                <a:latin typeface="Arial" charset="0"/>
              </a:rPr>
              <a:t>1</a:t>
            </a:r>
            <a:r>
              <a:rPr lang="en-US" sz="1600" b="1">
                <a:solidFill>
                  <a:srgbClr val="000000"/>
                </a:solidFill>
                <a:latin typeface="Arial" charset="0"/>
              </a:rPr>
              <a:t>0]</a:t>
            </a:r>
          </a:p>
        </p:txBody>
      </p:sp>
      <p:grpSp>
        <p:nvGrpSpPr>
          <p:cNvPr id="2" name="Group 9"/>
          <p:cNvGrpSpPr>
            <a:grpSpLocks/>
          </p:cNvGrpSpPr>
          <p:nvPr/>
        </p:nvGrpSpPr>
        <p:grpSpPr bwMode="auto">
          <a:xfrm>
            <a:off x="152400" y="1752600"/>
            <a:ext cx="8534400" cy="1860550"/>
            <a:chOff x="0" y="1680"/>
            <a:chExt cx="5376" cy="1172"/>
          </a:xfrm>
        </p:grpSpPr>
        <p:pic>
          <p:nvPicPr>
            <p:cNvPr id="81930" name="Picture 10" descr="00010"/>
            <p:cNvPicPr>
              <a:picLocks noChangeAspect="1" noChangeArrowheads="1"/>
            </p:cNvPicPr>
            <p:nvPr/>
          </p:nvPicPr>
          <p:blipFill>
            <a:blip r:embed="rId4" cstate="print"/>
            <a:srcRect l="9952" r="51659" b="49231"/>
            <a:stretch>
              <a:fillRect/>
            </a:stretch>
          </p:blipFill>
          <p:spPr bwMode="auto">
            <a:xfrm>
              <a:off x="192" y="1680"/>
              <a:ext cx="5184" cy="1056"/>
            </a:xfrm>
            <a:prstGeom prst="rect">
              <a:avLst/>
            </a:prstGeom>
            <a:noFill/>
          </p:spPr>
        </p:pic>
        <p:sp>
          <p:nvSpPr>
            <p:cNvPr id="81931" name="Line 11"/>
            <p:cNvSpPr>
              <a:spLocks noChangeShapeType="1"/>
            </p:cNvSpPr>
            <p:nvPr/>
          </p:nvSpPr>
          <p:spPr bwMode="auto">
            <a:xfrm flipV="1">
              <a:off x="96" y="2160"/>
              <a:ext cx="0" cy="528"/>
            </a:xfrm>
            <a:prstGeom prst="line">
              <a:avLst/>
            </a:prstGeom>
            <a:noFill/>
            <a:ln w="57150">
              <a:solidFill>
                <a:schemeClr val="tx1"/>
              </a:solidFill>
              <a:round/>
              <a:headEnd/>
              <a:tailEnd type="stealth" w="med" len="med"/>
            </a:ln>
            <a:effectLst/>
          </p:spPr>
          <p:txBody>
            <a:bodyPr wrap="none" anchor="ctr"/>
            <a:lstStyle/>
            <a:p>
              <a:endParaRPr lang="en-US"/>
            </a:p>
          </p:txBody>
        </p:sp>
        <p:sp>
          <p:nvSpPr>
            <p:cNvPr id="81932" name="Rectangle 12"/>
            <p:cNvSpPr>
              <a:spLocks noChangeArrowheads="1"/>
            </p:cNvSpPr>
            <p:nvPr/>
          </p:nvSpPr>
          <p:spPr bwMode="auto">
            <a:xfrm>
              <a:off x="0" y="1968"/>
              <a:ext cx="486" cy="212"/>
            </a:xfrm>
            <a:prstGeom prst="rect">
              <a:avLst/>
            </a:prstGeom>
            <a:solidFill>
              <a:schemeClr val="bg1"/>
            </a:solidFill>
            <a:ln w="9525">
              <a:noFill/>
              <a:miter lim="800000"/>
              <a:headEnd/>
              <a:tailEnd/>
            </a:ln>
            <a:effectLst/>
          </p:spPr>
          <p:txBody>
            <a:bodyPr wrap="none">
              <a:spAutoFit/>
            </a:bodyPr>
            <a:lstStyle/>
            <a:p>
              <a:pPr algn="ctr"/>
              <a:r>
                <a:rPr lang="en-US" sz="1600" b="1">
                  <a:solidFill>
                    <a:srgbClr val="000000"/>
                  </a:solidFill>
                  <a:latin typeface="Arial" charset="0"/>
                </a:rPr>
                <a:t>[1000]</a:t>
              </a:r>
            </a:p>
          </p:txBody>
        </p:sp>
        <p:sp>
          <p:nvSpPr>
            <p:cNvPr id="81933" name="Line 13"/>
            <p:cNvSpPr>
              <a:spLocks noChangeShapeType="1"/>
            </p:cNvSpPr>
            <p:nvPr/>
          </p:nvSpPr>
          <p:spPr bwMode="auto">
            <a:xfrm rot="5400000" flipV="1">
              <a:off x="360" y="2424"/>
              <a:ext cx="0" cy="528"/>
            </a:xfrm>
            <a:prstGeom prst="line">
              <a:avLst/>
            </a:prstGeom>
            <a:noFill/>
            <a:ln w="57150">
              <a:solidFill>
                <a:schemeClr val="tx1"/>
              </a:solidFill>
              <a:round/>
              <a:headEnd/>
              <a:tailEnd type="stealth" w="med" len="med"/>
            </a:ln>
            <a:effectLst/>
          </p:spPr>
          <p:txBody>
            <a:bodyPr wrap="none" anchor="ctr"/>
            <a:lstStyle/>
            <a:p>
              <a:endParaRPr lang="en-US"/>
            </a:p>
          </p:txBody>
        </p:sp>
        <p:sp>
          <p:nvSpPr>
            <p:cNvPr id="81934" name="Rectangle 14"/>
            <p:cNvSpPr>
              <a:spLocks noChangeArrowheads="1"/>
            </p:cNvSpPr>
            <p:nvPr/>
          </p:nvSpPr>
          <p:spPr bwMode="auto">
            <a:xfrm>
              <a:off x="688" y="2640"/>
              <a:ext cx="486" cy="212"/>
            </a:xfrm>
            <a:prstGeom prst="rect">
              <a:avLst/>
            </a:prstGeom>
            <a:solidFill>
              <a:schemeClr val="bg1"/>
            </a:solidFill>
            <a:ln w="9525">
              <a:noFill/>
              <a:miter lim="800000"/>
              <a:headEnd/>
              <a:tailEnd/>
            </a:ln>
            <a:effectLst/>
          </p:spPr>
          <p:txBody>
            <a:bodyPr wrap="none">
              <a:spAutoFit/>
            </a:bodyPr>
            <a:lstStyle/>
            <a:p>
              <a:pPr algn="ctr"/>
              <a:r>
                <a:rPr lang="en-US" sz="1600" b="1">
                  <a:solidFill>
                    <a:srgbClr val="000000"/>
                  </a:solidFill>
                  <a:latin typeface="Arial" charset="0"/>
                </a:rPr>
                <a:t>[0001]</a:t>
              </a:r>
            </a:p>
          </p:txBody>
        </p:sp>
      </p:grpSp>
      <p:sp>
        <p:nvSpPr>
          <p:cNvPr id="81935" name="Text Box 15"/>
          <p:cNvSpPr txBox="1">
            <a:spLocks noChangeArrowheads="1"/>
          </p:cNvSpPr>
          <p:nvPr/>
        </p:nvSpPr>
        <p:spPr bwMode="auto">
          <a:xfrm>
            <a:off x="609600" y="1447800"/>
            <a:ext cx="7008813" cy="581025"/>
          </a:xfrm>
          <a:prstGeom prst="rect">
            <a:avLst/>
          </a:prstGeom>
          <a:noFill/>
          <a:ln w="9525">
            <a:noFill/>
            <a:miter lim="800000"/>
            <a:headEnd/>
            <a:tailEnd/>
          </a:ln>
          <a:effectLst/>
        </p:spPr>
        <p:txBody>
          <a:bodyPr>
            <a:spAutoFit/>
          </a:bodyPr>
          <a:lstStyle/>
          <a:p>
            <a:pPr marL="230188" indent="-230188">
              <a:spcBef>
                <a:spcPct val="10000"/>
              </a:spcBef>
            </a:pPr>
            <a:r>
              <a:rPr lang="en-US" sz="1600" b="1">
                <a:latin typeface="Arial" charset="0"/>
              </a:rPr>
              <a:t>c-direction:</a:t>
            </a:r>
            <a:r>
              <a:rPr lang="en-US" sz="1600">
                <a:latin typeface="Arial" charset="0"/>
              </a:rPr>
              <a:t> </a:t>
            </a:r>
            <a:r>
              <a:rPr lang="en-US" sz="1600" u="sng">
                <a:latin typeface="Arial" charset="0"/>
              </a:rPr>
              <a:t>2-Wave Structure</a:t>
            </a:r>
            <a:r>
              <a:rPr lang="en-US" sz="1600">
                <a:latin typeface="Arial" charset="0"/>
              </a:rPr>
              <a:t>: rocksalt emerges directly from elastically compressed material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MD in the Middle</a:t>
            </a:r>
          </a:p>
        </p:txBody>
      </p:sp>
      <p:sp>
        <p:nvSpPr>
          <p:cNvPr id="16387" name="Rectangle 3"/>
          <p:cNvSpPr>
            <a:spLocks noGrp="1" noChangeArrowheads="1"/>
          </p:cNvSpPr>
          <p:nvPr>
            <p:ph type="body" idx="1"/>
          </p:nvPr>
        </p:nvSpPr>
        <p:spPr>
          <a:xfrm>
            <a:off x="0" y="1828800"/>
            <a:ext cx="5715000" cy="4114800"/>
          </a:xfrm>
        </p:spPr>
        <p:txBody>
          <a:bodyPr/>
          <a:lstStyle/>
          <a:p>
            <a:pPr>
              <a:lnSpc>
                <a:spcPct val="90000"/>
              </a:lnSpc>
            </a:pPr>
            <a:r>
              <a:rPr lang="en-US" sz="1400"/>
              <a:t>Quantum mechanics</a:t>
            </a:r>
          </a:p>
          <a:p>
            <a:pPr lvl="1">
              <a:lnSpc>
                <a:spcPct val="90000"/>
              </a:lnSpc>
            </a:pPr>
            <a:r>
              <a:rPr lang="en-US" sz="1400"/>
              <a:t>electronic degrees of freedom, chemical reactions</a:t>
            </a:r>
          </a:p>
          <a:p>
            <a:pPr lvl="1">
              <a:lnSpc>
                <a:spcPct val="90000"/>
              </a:lnSpc>
            </a:pPr>
            <a:r>
              <a:rPr lang="en-US" sz="1400"/>
              <a:t>Schrodinger equation, wave functions</a:t>
            </a:r>
          </a:p>
          <a:p>
            <a:pPr lvl="1">
              <a:lnSpc>
                <a:spcPct val="90000"/>
              </a:lnSpc>
            </a:pPr>
            <a:r>
              <a:rPr lang="en-US" sz="1400"/>
              <a:t>sub-femtosecond timestep, 1000s of atoms, O(N</a:t>
            </a:r>
            <a:r>
              <a:rPr lang="en-US" sz="1400" baseline="30000"/>
              <a:t>3</a:t>
            </a:r>
            <a:r>
              <a:rPr lang="en-US" sz="1400"/>
              <a:t>)</a:t>
            </a:r>
          </a:p>
          <a:p>
            <a:pPr lvl="1">
              <a:lnSpc>
                <a:spcPct val="90000"/>
              </a:lnSpc>
            </a:pPr>
            <a:endParaRPr lang="en-US" sz="1400"/>
          </a:p>
          <a:p>
            <a:pPr>
              <a:lnSpc>
                <a:spcPct val="90000"/>
              </a:lnSpc>
            </a:pPr>
            <a:r>
              <a:rPr lang="en-US" sz="1400"/>
              <a:t>Atomistic models</a:t>
            </a:r>
          </a:p>
          <a:p>
            <a:pPr lvl="1">
              <a:lnSpc>
                <a:spcPct val="90000"/>
              </a:lnSpc>
            </a:pPr>
            <a:r>
              <a:rPr lang="en-US" sz="1400"/>
              <a:t>molecular dynamics (MD), Monte Carlo (MC)</a:t>
            </a:r>
          </a:p>
          <a:p>
            <a:pPr lvl="1">
              <a:lnSpc>
                <a:spcPct val="90000"/>
              </a:lnSpc>
            </a:pPr>
            <a:r>
              <a:rPr lang="en-US" sz="1400"/>
              <a:t>point particles, empirical forces, Newton's equations</a:t>
            </a:r>
          </a:p>
          <a:p>
            <a:pPr lvl="1">
              <a:lnSpc>
                <a:spcPct val="90000"/>
              </a:lnSpc>
            </a:pPr>
            <a:r>
              <a:rPr lang="en-US" sz="1400"/>
              <a:t>femtosecond timestep, millions of atoms, O(N)</a:t>
            </a:r>
          </a:p>
          <a:p>
            <a:pPr lvl="1">
              <a:lnSpc>
                <a:spcPct val="90000"/>
              </a:lnSpc>
            </a:pPr>
            <a:endParaRPr lang="en-US" sz="1400"/>
          </a:p>
          <a:p>
            <a:pPr>
              <a:lnSpc>
                <a:spcPct val="90000"/>
              </a:lnSpc>
            </a:pPr>
            <a:r>
              <a:rPr lang="en-US" sz="1400"/>
              <a:t>Mesoscale to Continuum</a:t>
            </a:r>
          </a:p>
          <a:p>
            <a:pPr lvl="1">
              <a:lnSpc>
                <a:spcPct val="90000"/>
              </a:lnSpc>
            </a:pPr>
            <a:r>
              <a:rPr lang="en-US" sz="1400"/>
              <a:t>finite elements or finite difference on grids</a:t>
            </a:r>
          </a:p>
          <a:p>
            <a:pPr lvl="1">
              <a:lnSpc>
                <a:spcPct val="90000"/>
              </a:lnSpc>
            </a:pPr>
            <a:r>
              <a:rPr lang="en-US" sz="1400"/>
              <a:t>coarse-grain particles: DPD, PeriDynamics, ...</a:t>
            </a:r>
          </a:p>
          <a:p>
            <a:pPr lvl="1">
              <a:lnSpc>
                <a:spcPct val="90000"/>
              </a:lnSpc>
            </a:pPr>
            <a:r>
              <a:rPr lang="en-US" sz="1400"/>
              <a:t>PDEs, Navier-Stokes, stress-strain</a:t>
            </a:r>
          </a:p>
          <a:p>
            <a:pPr lvl="1">
              <a:lnSpc>
                <a:spcPct val="90000"/>
              </a:lnSpc>
            </a:pPr>
            <a:r>
              <a:rPr lang="en-US" sz="1400"/>
              <a:t>microseconds </a:t>
            </a:r>
            <a:r>
              <a:rPr lang="en-US" sz="1400">
                <a:sym typeface="Wingdings" pitchFamily="2" charset="2"/>
              </a:rPr>
              <a:t></a:t>
            </a:r>
            <a:r>
              <a:rPr lang="en-US" sz="1400"/>
              <a:t> seconds, microns </a:t>
            </a:r>
            <a:r>
              <a:rPr lang="en-US" sz="1400">
                <a:sym typeface="Wingdings" pitchFamily="2" charset="2"/>
              </a:rPr>
              <a:t></a:t>
            </a:r>
            <a:r>
              <a:rPr lang="en-US" sz="1400"/>
              <a:t> meters, O(N</a:t>
            </a:r>
            <a:r>
              <a:rPr lang="en-US" sz="1400" baseline="30000"/>
              <a:t>3/2</a:t>
            </a:r>
            <a:r>
              <a:rPr lang="en-US" sz="1400"/>
              <a:t>)</a:t>
            </a:r>
          </a:p>
        </p:txBody>
      </p:sp>
      <p:sp>
        <p:nvSpPr>
          <p:cNvPr id="16388" name="Rectangle 4"/>
          <p:cNvSpPr>
            <a:spLocks noChangeArrowheads="1"/>
          </p:cNvSpPr>
          <p:nvPr/>
        </p:nvSpPr>
        <p:spPr bwMode="auto">
          <a:xfrm>
            <a:off x="7096125" y="4354513"/>
            <a:ext cx="1370013" cy="457200"/>
          </a:xfrm>
          <a:prstGeom prst="rect">
            <a:avLst/>
          </a:prstGeom>
          <a:noFill/>
          <a:ln w="9525">
            <a:noFill/>
            <a:miter lim="800000"/>
            <a:headEnd/>
            <a:tailEnd/>
          </a:ln>
          <a:effectLst/>
        </p:spPr>
        <p:txBody>
          <a:bodyPr wrap="none" lIns="92075" tIns="46038" rIns="92075" bIns="46038">
            <a:spAutoFit/>
          </a:bodyPr>
          <a:lstStyle/>
          <a:p>
            <a:pPr defTabSz="762000"/>
            <a:r>
              <a:rPr lang="en-US">
                <a:latin typeface="Arial" charset="0"/>
              </a:rPr>
              <a:t>Distance</a:t>
            </a:r>
            <a:endParaRPr lang="en-US" sz="1200">
              <a:latin typeface="Arial" charset="0"/>
            </a:endParaRPr>
          </a:p>
        </p:txBody>
      </p:sp>
      <p:sp>
        <p:nvSpPr>
          <p:cNvPr id="16389" name="Freeform 5"/>
          <p:cNvSpPr>
            <a:spLocks noChangeAspect="1"/>
          </p:cNvSpPr>
          <p:nvPr/>
        </p:nvSpPr>
        <p:spPr bwMode="auto">
          <a:xfrm>
            <a:off x="6019800" y="1828800"/>
            <a:ext cx="2922588" cy="2459038"/>
          </a:xfrm>
          <a:custGeom>
            <a:avLst/>
            <a:gdLst/>
            <a:ahLst/>
            <a:cxnLst>
              <a:cxn ang="0">
                <a:pos x="0" y="0"/>
              </a:cxn>
              <a:cxn ang="0">
                <a:pos x="0" y="2736"/>
              </a:cxn>
              <a:cxn ang="0">
                <a:pos x="4032" y="2736"/>
              </a:cxn>
            </a:cxnLst>
            <a:rect l="0" t="0" r="r" b="b"/>
            <a:pathLst>
              <a:path w="4033" h="2737">
                <a:moveTo>
                  <a:pt x="0" y="0"/>
                </a:moveTo>
                <a:lnTo>
                  <a:pt x="0" y="2736"/>
                </a:lnTo>
                <a:lnTo>
                  <a:pt x="4032" y="2736"/>
                </a:lnTo>
              </a:path>
            </a:pathLst>
          </a:custGeom>
          <a:noFill/>
          <a:ln w="50800" cap="rnd" cmpd="sng">
            <a:solidFill>
              <a:schemeClr val="tx1"/>
            </a:solidFill>
            <a:prstDash val="solid"/>
            <a:round/>
            <a:headEnd type="none" w="sm" len="sm"/>
            <a:tailEnd type="none" w="sm" len="sm"/>
          </a:ln>
          <a:effectLst/>
        </p:spPr>
        <p:txBody>
          <a:bodyPr/>
          <a:lstStyle/>
          <a:p>
            <a:endParaRPr lang="en-US"/>
          </a:p>
        </p:txBody>
      </p:sp>
      <p:sp>
        <p:nvSpPr>
          <p:cNvPr id="16390" name="Rectangle 6"/>
          <p:cNvSpPr>
            <a:spLocks noChangeAspect="1" noChangeArrowheads="1"/>
          </p:cNvSpPr>
          <p:nvPr/>
        </p:nvSpPr>
        <p:spPr bwMode="auto">
          <a:xfrm rot="16200000">
            <a:off x="5318918" y="2704307"/>
            <a:ext cx="862013" cy="457200"/>
          </a:xfrm>
          <a:prstGeom prst="rect">
            <a:avLst/>
          </a:prstGeom>
          <a:noFill/>
          <a:ln w="9525">
            <a:noFill/>
            <a:miter lim="800000"/>
            <a:headEnd/>
            <a:tailEnd/>
          </a:ln>
          <a:effectLst/>
        </p:spPr>
        <p:txBody>
          <a:bodyPr wrap="none" lIns="92075" tIns="46038" rIns="92075" bIns="46038">
            <a:spAutoFit/>
          </a:bodyPr>
          <a:lstStyle/>
          <a:p>
            <a:pPr defTabSz="762000"/>
            <a:r>
              <a:rPr lang="en-US">
                <a:latin typeface="Arial" charset="0"/>
              </a:rPr>
              <a:t>Time</a:t>
            </a:r>
            <a:endParaRPr lang="en-US" sz="1200">
              <a:latin typeface="Arial" charset="0"/>
            </a:endParaRPr>
          </a:p>
        </p:txBody>
      </p:sp>
      <p:sp>
        <p:nvSpPr>
          <p:cNvPr id="16391" name="Rectangle 7"/>
          <p:cNvSpPr>
            <a:spLocks noChangeAspect="1" noChangeArrowheads="1"/>
          </p:cNvSpPr>
          <p:nvPr/>
        </p:nvSpPr>
        <p:spPr bwMode="auto">
          <a:xfrm>
            <a:off x="6457950" y="4287838"/>
            <a:ext cx="354013" cy="396875"/>
          </a:xfrm>
          <a:prstGeom prst="rect">
            <a:avLst/>
          </a:prstGeom>
          <a:noFill/>
          <a:ln w="9525">
            <a:noFill/>
            <a:miter lim="800000"/>
            <a:headEnd/>
            <a:tailEnd/>
          </a:ln>
          <a:effectLst/>
        </p:spPr>
        <p:txBody>
          <a:bodyPr wrap="none" lIns="92075" tIns="46038" rIns="92075" bIns="46038">
            <a:spAutoFit/>
          </a:bodyPr>
          <a:lstStyle/>
          <a:p>
            <a:pPr defTabSz="762000"/>
            <a:r>
              <a:rPr lang="en-US" sz="2000">
                <a:latin typeface="Arial" charset="0"/>
              </a:rPr>
              <a:t>Å</a:t>
            </a:r>
          </a:p>
        </p:txBody>
      </p:sp>
      <p:sp>
        <p:nvSpPr>
          <p:cNvPr id="16392" name="Rectangle 8"/>
          <p:cNvSpPr>
            <a:spLocks noChangeAspect="1" noChangeArrowheads="1"/>
          </p:cNvSpPr>
          <p:nvPr/>
        </p:nvSpPr>
        <p:spPr bwMode="auto">
          <a:xfrm>
            <a:off x="8513763" y="4287838"/>
            <a:ext cx="395287" cy="396875"/>
          </a:xfrm>
          <a:prstGeom prst="rect">
            <a:avLst/>
          </a:prstGeom>
          <a:noFill/>
          <a:ln w="9525">
            <a:noFill/>
            <a:miter lim="800000"/>
            <a:headEnd/>
            <a:tailEnd/>
          </a:ln>
          <a:effectLst/>
        </p:spPr>
        <p:txBody>
          <a:bodyPr wrap="none" lIns="92075" tIns="46038" rIns="92075" bIns="46038">
            <a:spAutoFit/>
          </a:bodyPr>
          <a:lstStyle/>
          <a:p>
            <a:pPr defTabSz="762000"/>
            <a:r>
              <a:rPr lang="en-US" sz="2000">
                <a:latin typeface="Arial" charset="0"/>
              </a:rPr>
              <a:t>m</a:t>
            </a:r>
          </a:p>
        </p:txBody>
      </p:sp>
      <p:sp>
        <p:nvSpPr>
          <p:cNvPr id="16393" name="Rectangle 9"/>
          <p:cNvSpPr>
            <a:spLocks noChangeAspect="1" noChangeArrowheads="1"/>
          </p:cNvSpPr>
          <p:nvPr/>
        </p:nvSpPr>
        <p:spPr bwMode="auto">
          <a:xfrm rot="16200000">
            <a:off x="5457032" y="3428206"/>
            <a:ext cx="877888" cy="396875"/>
          </a:xfrm>
          <a:prstGeom prst="rect">
            <a:avLst/>
          </a:prstGeom>
          <a:noFill/>
          <a:ln w="9525">
            <a:noFill/>
            <a:miter lim="800000"/>
            <a:headEnd/>
            <a:tailEnd/>
          </a:ln>
          <a:effectLst/>
        </p:spPr>
        <p:txBody>
          <a:bodyPr wrap="none" lIns="92075" tIns="46038" rIns="92075" bIns="46038">
            <a:spAutoFit/>
          </a:bodyPr>
          <a:lstStyle/>
          <a:p>
            <a:pPr defTabSz="762000"/>
            <a:r>
              <a:rPr lang="en-US" sz="2000">
                <a:latin typeface="Arial" charset="0"/>
              </a:rPr>
              <a:t>10</a:t>
            </a:r>
            <a:r>
              <a:rPr lang="en-US" sz="2000" baseline="30000">
                <a:latin typeface="Arial" charset="0"/>
              </a:rPr>
              <a:t>-15 </a:t>
            </a:r>
            <a:r>
              <a:rPr lang="en-US" sz="2000">
                <a:latin typeface="Arial" charset="0"/>
              </a:rPr>
              <a:t>s</a:t>
            </a:r>
            <a:endParaRPr lang="en-US" sz="1200" baseline="30000">
              <a:latin typeface="Arial" charset="0"/>
            </a:endParaRPr>
          </a:p>
        </p:txBody>
      </p:sp>
      <p:sp>
        <p:nvSpPr>
          <p:cNvPr id="16394" name="Rectangle 10"/>
          <p:cNvSpPr>
            <a:spLocks noChangeAspect="1" noChangeArrowheads="1"/>
          </p:cNvSpPr>
          <p:nvPr/>
        </p:nvSpPr>
        <p:spPr bwMode="auto">
          <a:xfrm rot="16200000">
            <a:off x="5430045" y="1910556"/>
            <a:ext cx="804862" cy="396875"/>
          </a:xfrm>
          <a:prstGeom prst="rect">
            <a:avLst/>
          </a:prstGeom>
          <a:noFill/>
          <a:ln w="9525">
            <a:noFill/>
            <a:miter lim="800000"/>
            <a:headEnd/>
            <a:tailEnd/>
          </a:ln>
          <a:effectLst/>
        </p:spPr>
        <p:txBody>
          <a:bodyPr wrap="none" lIns="92075" tIns="46038" rIns="92075" bIns="46038">
            <a:spAutoFit/>
          </a:bodyPr>
          <a:lstStyle/>
          <a:p>
            <a:pPr defTabSz="762000"/>
            <a:r>
              <a:rPr lang="en-US" sz="2000">
                <a:latin typeface="Arial" charset="0"/>
              </a:rPr>
              <a:t>years</a:t>
            </a:r>
          </a:p>
        </p:txBody>
      </p:sp>
      <p:sp>
        <p:nvSpPr>
          <p:cNvPr id="16395" name="AutoShape 11"/>
          <p:cNvSpPr>
            <a:spLocks noChangeAspect="1" noChangeArrowheads="1"/>
          </p:cNvSpPr>
          <p:nvPr/>
        </p:nvSpPr>
        <p:spPr bwMode="auto">
          <a:xfrm>
            <a:off x="6257925" y="3449638"/>
            <a:ext cx="558800" cy="406400"/>
          </a:xfrm>
          <a:prstGeom prst="roundRect">
            <a:avLst>
              <a:gd name="adj" fmla="val 12495"/>
            </a:avLst>
          </a:prstGeom>
          <a:noFill/>
          <a:ln w="38100">
            <a:solidFill>
              <a:srgbClr val="0000FF"/>
            </a:solidFill>
            <a:round/>
            <a:headEnd/>
            <a:tailEnd/>
          </a:ln>
          <a:effectLst/>
        </p:spPr>
        <p:txBody>
          <a:bodyPr wrap="none" lIns="92075" tIns="46038" rIns="92075" bIns="46038" anchor="ctr"/>
          <a:lstStyle/>
          <a:p>
            <a:pPr algn="ctr" defTabSz="762000"/>
            <a:r>
              <a:rPr lang="en-US" sz="2000" b="1">
                <a:latin typeface="Arial" charset="0"/>
              </a:rPr>
              <a:t>QM</a:t>
            </a:r>
            <a:endParaRPr lang="en-US" sz="2000">
              <a:solidFill>
                <a:srgbClr val="0000FF"/>
              </a:solidFill>
              <a:latin typeface="Arial" charset="0"/>
            </a:endParaRPr>
          </a:p>
        </p:txBody>
      </p:sp>
      <p:sp>
        <p:nvSpPr>
          <p:cNvPr id="16396" name="AutoShape 12"/>
          <p:cNvSpPr>
            <a:spLocks noChangeAspect="1" noChangeArrowheads="1"/>
          </p:cNvSpPr>
          <p:nvPr/>
        </p:nvSpPr>
        <p:spPr bwMode="auto">
          <a:xfrm>
            <a:off x="6751638" y="3106738"/>
            <a:ext cx="560387" cy="407987"/>
          </a:xfrm>
          <a:prstGeom prst="roundRect">
            <a:avLst>
              <a:gd name="adj" fmla="val 12495"/>
            </a:avLst>
          </a:prstGeom>
          <a:noFill/>
          <a:ln w="38100">
            <a:solidFill>
              <a:srgbClr val="0000FF"/>
            </a:solidFill>
            <a:round/>
            <a:headEnd/>
            <a:tailEnd/>
          </a:ln>
          <a:effectLst/>
        </p:spPr>
        <p:txBody>
          <a:bodyPr wrap="none" lIns="92075" tIns="46038" rIns="92075" bIns="46038" anchor="ctr"/>
          <a:lstStyle/>
          <a:p>
            <a:pPr algn="ctr" defTabSz="762000"/>
            <a:r>
              <a:rPr lang="en-US" sz="2000" b="1">
                <a:latin typeface="Arial" charset="0"/>
              </a:rPr>
              <a:t>MD</a:t>
            </a:r>
            <a:endParaRPr lang="en-US" sz="1200" b="1">
              <a:latin typeface="Arial" charset="0"/>
            </a:endParaRPr>
          </a:p>
        </p:txBody>
      </p:sp>
      <p:sp>
        <p:nvSpPr>
          <p:cNvPr id="16397" name="AutoShape 13"/>
          <p:cNvSpPr>
            <a:spLocks noChangeAspect="1" noChangeArrowheads="1"/>
          </p:cNvSpPr>
          <p:nvPr/>
        </p:nvSpPr>
        <p:spPr bwMode="auto">
          <a:xfrm>
            <a:off x="7245350" y="2767013"/>
            <a:ext cx="560388" cy="406400"/>
          </a:xfrm>
          <a:prstGeom prst="roundRect">
            <a:avLst>
              <a:gd name="adj" fmla="val 12495"/>
            </a:avLst>
          </a:prstGeom>
          <a:noFill/>
          <a:ln w="50800">
            <a:solidFill>
              <a:srgbClr val="800080"/>
            </a:solidFill>
            <a:round/>
            <a:headEnd/>
            <a:tailEnd/>
          </a:ln>
          <a:effectLst/>
        </p:spPr>
        <p:txBody>
          <a:bodyPr wrap="none" lIns="92075" tIns="46038" rIns="92075" bIns="46038" anchor="ctr"/>
          <a:lstStyle/>
          <a:p>
            <a:pPr algn="ctr" defTabSz="762000"/>
            <a:r>
              <a:rPr lang="en-US" sz="1200">
                <a:latin typeface="Arial" charset="0"/>
              </a:rPr>
              <a:t>MESO</a:t>
            </a:r>
          </a:p>
        </p:txBody>
      </p:sp>
      <p:sp>
        <p:nvSpPr>
          <p:cNvPr id="16398" name="AutoShape 14"/>
          <p:cNvSpPr>
            <a:spLocks noChangeAspect="1" noChangeArrowheads="1"/>
          </p:cNvSpPr>
          <p:nvPr/>
        </p:nvSpPr>
        <p:spPr bwMode="auto">
          <a:xfrm>
            <a:off x="7739063" y="2427288"/>
            <a:ext cx="560387" cy="404812"/>
          </a:xfrm>
          <a:prstGeom prst="roundRect">
            <a:avLst>
              <a:gd name="adj" fmla="val 12495"/>
            </a:avLst>
          </a:prstGeom>
          <a:solidFill>
            <a:srgbClr val="FF0000"/>
          </a:solidFill>
          <a:ln w="50800">
            <a:solidFill>
              <a:srgbClr val="FF0000"/>
            </a:solidFill>
            <a:round/>
            <a:headEnd/>
            <a:tailEnd/>
          </a:ln>
          <a:effectLst/>
        </p:spPr>
        <p:txBody>
          <a:bodyPr wrap="none" lIns="92075" tIns="46038" rIns="92075" bIns="46038" anchor="ctr"/>
          <a:lstStyle/>
          <a:p>
            <a:pPr algn="ctr" defTabSz="762000"/>
            <a:r>
              <a:rPr lang="en-US" sz="2000">
                <a:solidFill>
                  <a:schemeClr val="bg1"/>
                </a:solidFill>
                <a:latin typeface="Arial" charset="0"/>
              </a:rPr>
              <a:t>FEA</a:t>
            </a:r>
            <a:endParaRPr lang="en-US" sz="2000">
              <a:latin typeface="Arial" charset="0"/>
            </a:endParaRPr>
          </a:p>
        </p:txBody>
      </p:sp>
      <p:sp>
        <p:nvSpPr>
          <p:cNvPr id="16399" name="AutoShape 15"/>
          <p:cNvSpPr>
            <a:spLocks noChangeAspect="1" noChangeArrowheads="1"/>
          </p:cNvSpPr>
          <p:nvPr/>
        </p:nvSpPr>
        <p:spPr bwMode="auto">
          <a:xfrm>
            <a:off x="8232775" y="2085975"/>
            <a:ext cx="563563" cy="404813"/>
          </a:xfrm>
          <a:prstGeom prst="roundRect">
            <a:avLst>
              <a:gd name="adj" fmla="val 12495"/>
            </a:avLst>
          </a:prstGeom>
          <a:solidFill>
            <a:srgbClr val="00AE00"/>
          </a:solidFill>
          <a:ln w="50800">
            <a:solidFill>
              <a:srgbClr val="00AE00"/>
            </a:solidFill>
            <a:round/>
            <a:headEnd/>
            <a:tailEnd/>
          </a:ln>
          <a:effectLst/>
        </p:spPr>
        <p:txBody>
          <a:bodyPr wrap="none" lIns="92075" tIns="46038" rIns="92075" bIns="46038" anchor="ctr"/>
          <a:lstStyle/>
          <a:p>
            <a:pPr algn="ctr" defTabSz="762000"/>
            <a:r>
              <a:rPr lang="en-US" sz="1400">
                <a:solidFill>
                  <a:schemeClr val="bg1"/>
                </a:solidFill>
                <a:latin typeface="Arial" charset="0"/>
              </a:rPr>
              <a:t>Design</a:t>
            </a:r>
            <a:endParaRPr lang="en-US" sz="120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457200"/>
            <a:ext cx="9144000" cy="990600"/>
          </a:xfrm>
        </p:spPr>
        <p:txBody>
          <a:bodyPr/>
          <a:lstStyle/>
          <a:p>
            <a:r>
              <a:rPr lang="en-US" sz="2000"/>
              <a:t>Non-equilibrium MD simulations of brackish </a:t>
            </a:r>
            <a:br>
              <a:rPr lang="en-US" sz="2000"/>
            </a:br>
            <a:r>
              <a:rPr lang="en-US" sz="2000"/>
              <a:t>water flow through silica and titania nanopores</a:t>
            </a:r>
          </a:p>
        </p:txBody>
      </p:sp>
      <p:grpSp>
        <p:nvGrpSpPr>
          <p:cNvPr id="2" name="Group 3"/>
          <p:cNvGrpSpPr>
            <a:grpSpLocks/>
          </p:cNvGrpSpPr>
          <p:nvPr/>
        </p:nvGrpSpPr>
        <p:grpSpPr bwMode="auto">
          <a:xfrm>
            <a:off x="2971800" y="4191000"/>
            <a:ext cx="3021013" cy="2514600"/>
            <a:chOff x="96" y="2551"/>
            <a:chExt cx="1903" cy="1584"/>
          </a:xfrm>
        </p:grpSpPr>
        <p:pic>
          <p:nvPicPr>
            <p:cNvPr id="103428" name="Picture 4" descr="transpartent_side_view"/>
            <p:cNvPicPr>
              <a:picLocks noChangeAspect="1" noChangeArrowheads="1"/>
            </p:cNvPicPr>
            <p:nvPr/>
          </p:nvPicPr>
          <p:blipFill>
            <a:blip r:embed="rId2" cstate="print"/>
            <a:srcRect/>
            <a:stretch>
              <a:fillRect/>
            </a:stretch>
          </p:blipFill>
          <p:spPr bwMode="auto">
            <a:xfrm>
              <a:off x="96" y="2784"/>
              <a:ext cx="1707" cy="1351"/>
            </a:xfrm>
            <a:prstGeom prst="rect">
              <a:avLst/>
            </a:prstGeom>
            <a:noFill/>
          </p:spPr>
        </p:pic>
        <p:grpSp>
          <p:nvGrpSpPr>
            <p:cNvPr id="3" name="Group 5"/>
            <p:cNvGrpSpPr>
              <a:grpSpLocks/>
            </p:cNvGrpSpPr>
            <p:nvPr/>
          </p:nvGrpSpPr>
          <p:grpSpPr bwMode="auto">
            <a:xfrm>
              <a:off x="960" y="2551"/>
              <a:ext cx="1039" cy="976"/>
              <a:chOff x="1536" y="2448"/>
              <a:chExt cx="1237" cy="1126"/>
            </a:xfrm>
          </p:grpSpPr>
          <p:sp>
            <p:nvSpPr>
              <p:cNvPr id="103430" name="Line 6"/>
              <p:cNvSpPr>
                <a:spLocks noChangeShapeType="1"/>
              </p:cNvSpPr>
              <p:nvPr/>
            </p:nvSpPr>
            <p:spPr bwMode="auto">
              <a:xfrm flipV="1">
                <a:off x="1536" y="2448"/>
                <a:ext cx="0" cy="1056"/>
              </a:xfrm>
              <a:prstGeom prst="line">
                <a:avLst/>
              </a:prstGeom>
              <a:noFill/>
              <a:ln w="12700">
                <a:solidFill>
                  <a:schemeClr val="tx1"/>
                </a:solidFill>
                <a:round/>
                <a:headEnd/>
                <a:tailEnd type="triangle" w="med" len="med"/>
              </a:ln>
              <a:effectLst/>
            </p:spPr>
            <p:txBody>
              <a:bodyPr/>
              <a:lstStyle/>
              <a:p>
                <a:endParaRPr lang="en-US"/>
              </a:p>
            </p:txBody>
          </p:sp>
          <p:sp>
            <p:nvSpPr>
              <p:cNvPr id="103431" name="Line 7"/>
              <p:cNvSpPr>
                <a:spLocks noChangeShapeType="1"/>
              </p:cNvSpPr>
              <p:nvPr/>
            </p:nvSpPr>
            <p:spPr bwMode="auto">
              <a:xfrm>
                <a:off x="1536" y="3504"/>
                <a:ext cx="1200" cy="0"/>
              </a:xfrm>
              <a:prstGeom prst="line">
                <a:avLst/>
              </a:prstGeom>
              <a:noFill/>
              <a:ln w="12700">
                <a:solidFill>
                  <a:schemeClr val="tx1"/>
                </a:solidFill>
                <a:round/>
                <a:headEnd/>
                <a:tailEnd type="triangle" w="med" len="med"/>
              </a:ln>
              <a:effectLst/>
            </p:spPr>
            <p:txBody>
              <a:bodyPr/>
              <a:lstStyle/>
              <a:p>
                <a:endParaRPr lang="en-US"/>
              </a:p>
            </p:txBody>
          </p:sp>
          <p:sp>
            <p:nvSpPr>
              <p:cNvPr id="103432" name="Text Box 8"/>
              <p:cNvSpPr txBox="1">
                <a:spLocks noChangeArrowheads="1"/>
              </p:cNvSpPr>
              <p:nvPr/>
            </p:nvSpPr>
            <p:spPr bwMode="auto">
              <a:xfrm>
                <a:off x="1536" y="2496"/>
                <a:ext cx="214" cy="333"/>
              </a:xfrm>
              <a:prstGeom prst="rect">
                <a:avLst/>
              </a:prstGeom>
              <a:noFill/>
              <a:ln w="12700">
                <a:noFill/>
                <a:miter lim="800000"/>
                <a:headEnd/>
                <a:tailEnd/>
              </a:ln>
              <a:effectLst/>
            </p:spPr>
            <p:txBody>
              <a:bodyPr wrap="none">
                <a:spAutoFit/>
              </a:bodyPr>
              <a:lstStyle/>
              <a:p>
                <a:r>
                  <a:rPr lang="en-US"/>
                  <a:t>r</a:t>
                </a:r>
              </a:p>
            </p:txBody>
          </p:sp>
          <p:sp>
            <p:nvSpPr>
              <p:cNvPr id="103433" name="Text Box 9"/>
              <p:cNvSpPr txBox="1">
                <a:spLocks noChangeArrowheads="1"/>
              </p:cNvSpPr>
              <p:nvPr/>
            </p:nvSpPr>
            <p:spPr bwMode="auto">
              <a:xfrm>
                <a:off x="2534" y="3242"/>
                <a:ext cx="239" cy="332"/>
              </a:xfrm>
              <a:prstGeom prst="rect">
                <a:avLst/>
              </a:prstGeom>
              <a:noFill/>
              <a:ln w="12700">
                <a:noFill/>
                <a:miter lim="800000"/>
                <a:headEnd/>
                <a:tailEnd/>
              </a:ln>
              <a:effectLst/>
            </p:spPr>
            <p:txBody>
              <a:bodyPr wrap="none">
                <a:spAutoFit/>
              </a:bodyPr>
              <a:lstStyle/>
              <a:p>
                <a:r>
                  <a:rPr lang="en-US"/>
                  <a:t>z</a:t>
                </a:r>
              </a:p>
            </p:txBody>
          </p:sp>
        </p:grpSp>
      </p:grpSp>
      <p:pic>
        <p:nvPicPr>
          <p:cNvPr id="103434" name="Picture 10" descr="diffz"/>
          <p:cNvPicPr>
            <a:picLocks noChangeAspect="1" noChangeArrowheads="1"/>
          </p:cNvPicPr>
          <p:nvPr/>
        </p:nvPicPr>
        <p:blipFill>
          <a:blip r:embed="rId3" cstate="print"/>
          <a:srcRect/>
          <a:stretch>
            <a:fillRect/>
          </a:stretch>
        </p:blipFill>
        <p:spPr bwMode="auto">
          <a:xfrm>
            <a:off x="3352800" y="1600200"/>
            <a:ext cx="3505200" cy="2249488"/>
          </a:xfrm>
          <a:prstGeom prst="rect">
            <a:avLst/>
          </a:prstGeom>
          <a:noFill/>
        </p:spPr>
      </p:pic>
      <p:pic>
        <p:nvPicPr>
          <p:cNvPr id="103435" name="Picture 11" descr="flux_O"/>
          <p:cNvPicPr>
            <a:picLocks noChangeAspect="1" noChangeArrowheads="1"/>
          </p:cNvPicPr>
          <p:nvPr/>
        </p:nvPicPr>
        <p:blipFill>
          <a:blip r:embed="rId4" cstate="print"/>
          <a:srcRect/>
          <a:stretch>
            <a:fillRect/>
          </a:stretch>
        </p:blipFill>
        <p:spPr bwMode="auto">
          <a:xfrm>
            <a:off x="152400" y="4343400"/>
            <a:ext cx="2667000" cy="1730375"/>
          </a:xfrm>
          <a:prstGeom prst="rect">
            <a:avLst/>
          </a:prstGeom>
          <a:noFill/>
        </p:spPr>
      </p:pic>
      <p:sp>
        <p:nvSpPr>
          <p:cNvPr id="103436" name="Rectangle 12"/>
          <p:cNvSpPr>
            <a:spLocks noChangeArrowheads="1"/>
          </p:cNvSpPr>
          <p:nvPr/>
        </p:nvSpPr>
        <p:spPr bwMode="auto">
          <a:xfrm>
            <a:off x="5715000" y="4038600"/>
            <a:ext cx="3352800" cy="1981200"/>
          </a:xfrm>
          <a:prstGeom prst="rect">
            <a:avLst/>
          </a:prstGeom>
          <a:noFill/>
          <a:ln w="12700">
            <a:noFill/>
            <a:miter lim="800000"/>
            <a:headEnd/>
            <a:tailEnd/>
          </a:ln>
          <a:effectLst/>
        </p:spPr>
        <p:txBody>
          <a:bodyPr lIns="90487" tIns="44450" rIns="90487" bIns="44450"/>
          <a:lstStyle/>
          <a:p>
            <a:pPr marL="342900" indent="-171450">
              <a:lnSpc>
                <a:spcPct val="80000"/>
              </a:lnSpc>
              <a:spcBef>
                <a:spcPct val="20000"/>
              </a:spcBef>
              <a:buSzPct val="100000"/>
              <a:buFontTx/>
              <a:buChar char="•"/>
            </a:pPr>
            <a:endParaRPr lang="en-US" sz="1000" b="1">
              <a:solidFill>
                <a:srgbClr val="000000"/>
              </a:solidFill>
              <a:latin typeface="Arial" charset="0"/>
            </a:endParaRPr>
          </a:p>
          <a:p>
            <a:pPr marL="342900" indent="-171450">
              <a:lnSpc>
                <a:spcPct val="80000"/>
              </a:lnSpc>
              <a:spcBef>
                <a:spcPct val="20000"/>
              </a:spcBef>
              <a:buSzPct val="100000"/>
              <a:buFontTx/>
              <a:buChar char="•"/>
            </a:pPr>
            <a:r>
              <a:rPr lang="en-US" sz="1000" b="1">
                <a:solidFill>
                  <a:srgbClr val="000000"/>
                </a:solidFill>
                <a:latin typeface="Arial" charset="0"/>
              </a:rPr>
              <a:t>Water is tightly bound to hydrophilic TiO</a:t>
            </a:r>
            <a:r>
              <a:rPr lang="en-US" sz="1000" b="1" baseline="-25000">
                <a:solidFill>
                  <a:srgbClr val="000000"/>
                </a:solidFill>
                <a:latin typeface="Arial" charset="0"/>
              </a:rPr>
              <a:t>2</a:t>
            </a:r>
            <a:r>
              <a:rPr lang="en-US" sz="1000" b="1">
                <a:solidFill>
                  <a:srgbClr val="000000"/>
                </a:solidFill>
                <a:latin typeface="Arial" charset="0"/>
              </a:rPr>
              <a:t> surface, greatly hampering mobility within 5 Å of the surface.</a:t>
            </a:r>
          </a:p>
          <a:p>
            <a:pPr marL="342900" indent="-171450">
              <a:lnSpc>
                <a:spcPct val="80000"/>
              </a:lnSpc>
              <a:spcBef>
                <a:spcPct val="20000"/>
              </a:spcBef>
              <a:buSzPct val="100000"/>
              <a:buFontTx/>
              <a:buChar char="•"/>
            </a:pPr>
            <a:endParaRPr lang="en-US" sz="1000" b="1">
              <a:solidFill>
                <a:srgbClr val="000000"/>
              </a:solidFill>
              <a:latin typeface="Arial" charset="0"/>
            </a:endParaRPr>
          </a:p>
          <a:p>
            <a:pPr marL="342900" indent="-171450">
              <a:lnSpc>
                <a:spcPct val="80000"/>
              </a:lnSpc>
              <a:spcBef>
                <a:spcPct val="20000"/>
              </a:spcBef>
              <a:buSzPct val="100000"/>
              <a:buFontTx/>
              <a:buChar char="•"/>
            </a:pPr>
            <a:r>
              <a:rPr lang="en-US" sz="1000" b="1">
                <a:solidFill>
                  <a:srgbClr val="000000"/>
                </a:solidFill>
                <a:latin typeface="Arial" charset="0"/>
              </a:rPr>
              <a:t>Simulations show that amorphous nanopores of diameter at least 14 Å can conduct water as well as Na+ and Cl- ions.</a:t>
            </a:r>
          </a:p>
          <a:p>
            <a:pPr marL="342900" indent="-171450">
              <a:lnSpc>
                <a:spcPct val="80000"/>
              </a:lnSpc>
              <a:spcBef>
                <a:spcPct val="20000"/>
              </a:spcBef>
              <a:buSzPct val="100000"/>
              <a:buFontTx/>
              <a:buChar char="•"/>
            </a:pPr>
            <a:endParaRPr lang="en-US" sz="1000" b="1">
              <a:solidFill>
                <a:srgbClr val="000000"/>
              </a:solidFill>
              <a:latin typeface="Arial" charset="0"/>
            </a:endParaRPr>
          </a:p>
          <a:p>
            <a:pPr marL="342900" indent="-171450">
              <a:lnSpc>
                <a:spcPct val="80000"/>
              </a:lnSpc>
              <a:spcBef>
                <a:spcPct val="20000"/>
              </a:spcBef>
              <a:buSzPct val="100000"/>
              <a:buFontTx/>
              <a:buChar char="•"/>
            </a:pPr>
            <a:r>
              <a:rPr lang="en-US" sz="1000" b="1">
                <a:solidFill>
                  <a:srgbClr val="000000"/>
                </a:solidFill>
                <a:latin typeface="Arial" charset="0"/>
              </a:rPr>
              <a:t>No evidence of selectivity that allows water passage and precludes ion passage --- functional groups on pore interior may be able to achieve this.</a:t>
            </a:r>
          </a:p>
        </p:txBody>
      </p:sp>
      <p:pic>
        <p:nvPicPr>
          <p:cNvPr id="103437" name="Picture 13" descr="Picture1"/>
          <p:cNvPicPr>
            <a:picLocks noChangeAspect="1" noChangeArrowheads="1"/>
          </p:cNvPicPr>
          <p:nvPr/>
        </p:nvPicPr>
        <p:blipFill>
          <a:blip r:embed="rId5" cstate="print"/>
          <a:srcRect/>
          <a:stretch>
            <a:fillRect/>
          </a:stretch>
        </p:blipFill>
        <p:spPr bwMode="auto">
          <a:xfrm>
            <a:off x="7010400" y="1676400"/>
            <a:ext cx="1908175" cy="1981200"/>
          </a:xfrm>
          <a:prstGeom prst="rect">
            <a:avLst/>
          </a:prstGeom>
          <a:noFill/>
        </p:spPr>
      </p:pic>
      <p:sp>
        <p:nvSpPr>
          <p:cNvPr id="103438" name="Rectangle 14"/>
          <p:cNvSpPr>
            <a:spLocks noChangeArrowheads="1"/>
          </p:cNvSpPr>
          <p:nvPr/>
        </p:nvSpPr>
        <p:spPr bwMode="auto">
          <a:xfrm>
            <a:off x="76200" y="1600200"/>
            <a:ext cx="3352800" cy="1981200"/>
          </a:xfrm>
          <a:prstGeom prst="rect">
            <a:avLst/>
          </a:prstGeom>
          <a:noFill/>
          <a:ln w="12700">
            <a:noFill/>
            <a:miter lim="800000"/>
            <a:headEnd/>
            <a:tailEnd/>
          </a:ln>
          <a:effectLst/>
        </p:spPr>
        <p:txBody>
          <a:bodyPr lIns="90487" tIns="44450" rIns="90487" bIns="44450"/>
          <a:lstStyle/>
          <a:p>
            <a:pPr marL="342900" indent="-171450">
              <a:lnSpc>
                <a:spcPct val="80000"/>
              </a:lnSpc>
              <a:spcBef>
                <a:spcPct val="20000"/>
              </a:spcBef>
              <a:buSzPct val="100000"/>
              <a:buFontTx/>
              <a:buChar char="•"/>
            </a:pPr>
            <a:r>
              <a:rPr lang="en-US" sz="1000" b="1">
                <a:solidFill>
                  <a:srgbClr val="000000"/>
                </a:solidFill>
                <a:latin typeface="Arial" charset="0"/>
              </a:rPr>
              <a:t>Small flow field successfully induces steady state solvent flow through amorphous SiO</a:t>
            </a:r>
            <a:r>
              <a:rPr lang="en-US" sz="1000" b="1" baseline="-25000">
                <a:solidFill>
                  <a:srgbClr val="000000"/>
                </a:solidFill>
                <a:latin typeface="Arial" charset="0"/>
              </a:rPr>
              <a:t>2</a:t>
            </a:r>
            <a:r>
              <a:rPr lang="en-US" sz="1000" b="1">
                <a:solidFill>
                  <a:srgbClr val="000000"/>
                </a:solidFill>
                <a:latin typeface="Arial" charset="0"/>
              </a:rPr>
              <a:t> and TiO</a:t>
            </a:r>
            <a:r>
              <a:rPr lang="en-US" sz="1000" b="1" baseline="-25000">
                <a:solidFill>
                  <a:srgbClr val="000000"/>
                </a:solidFill>
                <a:latin typeface="Arial" charset="0"/>
              </a:rPr>
              <a:t>2</a:t>
            </a:r>
            <a:r>
              <a:rPr lang="en-US" sz="1000" b="1">
                <a:solidFill>
                  <a:srgbClr val="000000"/>
                </a:solidFill>
                <a:latin typeface="Arial" charset="0"/>
              </a:rPr>
              <a:t> nanopores in NEMD simulations. </a:t>
            </a:r>
          </a:p>
          <a:p>
            <a:pPr marL="342900" indent="-171450">
              <a:lnSpc>
                <a:spcPct val="80000"/>
              </a:lnSpc>
              <a:spcBef>
                <a:spcPct val="20000"/>
              </a:spcBef>
              <a:buSzPct val="100000"/>
              <a:buFontTx/>
              <a:buChar char="•"/>
            </a:pPr>
            <a:endParaRPr lang="en-US" sz="1000" b="1">
              <a:solidFill>
                <a:srgbClr val="000000"/>
              </a:solidFill>
              <a:latin typeface="Arial" charset="0"/>
            </a:endParaRPr>
          </a:p>
          <a:p>
            <a:pPr marL="342900" indent="-171450">
              <a:lnSpc>
                <a:spcPct val="80000"/>
              </a:lnSpc>
              <a:spcBef>
                <a:spcPct val="20000"/>
              </a:spcBef>
              <a:buSzPct val="100000"/>
              <a:buFontTx/>
              <a:buChar char="•"/>
            </a:pPr>
            <a:r>
              <a:rPr lang="en-US" sz="1000" b="1">
                <a:solidFill>
                  <a:srgbClr val="000000"/>
                </a:solidFill>
                <a:latin typeface="Arial" charset="0"/>
              </a:rPr>
              <a:t>Complex model systems built through a detailed processs involving melting, quenching, annealing, pore drilling, defect capping, and equilibration.</a:t>
            </a:r>
          </a:p>
          <a:p>
            <a:pPr marL="342900" indent="-171450">
              <a:lnSpc>
                <a:spcPct val="80000"/>
              </a:lnSpc>
              <a:spcBef>
                <a:spcPct val="20000"/>
              </a:spcBef>
              <a:buSzPct val="100000"/>
              <a:buFontTx/>
              <a:buChar char="•"/>
            </a:pPr>
            <a:endParaRPr lang="en-US" sz="1000" b="1">
              <a:solidFill>
                <a:srgbClr val="000000"/>
              </a:solidFill>
              <a:latin typeface="Arial" charset="0"/>
            </a:endParaRPr>
          </a:p>
          <a:p>
            <a:pPr marL="342900" indent="-171450">
              <a:lnSpc>
                <a:spcPct val="80000"/>
              </a:lnSpc>
              <a:spcBef>
                <a:spcPct val="20000"/>
              </a:spcBef>
              <a:buSzPct val="100000"/>
              <a:buFontTx/>
              <a:buChar char="•"/>
            </a:pPr>
            <a:r>
              <a:rPr lang="en-US" sz="1000" b="1">
                <a:solidFill>
                  <a:srgbClr val="000000"/>
                </a:solidFill>
                <a:latin typeface="Arial" charset="0"/>
              </a:rPr>
              <a:t>10-ns simulations carried out for a variety of pore diameters for for both SiO</a:t>
            </a:r>
            <a:r>
              <a:rPr lang="en-US" sz="1000" b="1" baseline="-25000">
                <a:solidFill>
                  <a:srgbClr val="000000"/>
                </a:solidFill>
                <a:latin typeface="Arial" charset="0"/>
              </a:rPr>
              <a:t>2</a:t>
            </a:r>
            <a:r>
              <a:rPr lang="en-US" sz="1000" b="1">
                <a:solidFill>
                  <a:srgbClr val="000000"/>
                </a:solidFill>
                <a:latin typeface="Arial" charset="0"/>
              </a:rPr>
              <a:t> and TiO</a:t>
            </a:r>
            <a:r>
              <a:rPr lang="en-US" sz="1000" b="1" baseline="-25000">
                <a:solidFill>
                  <a:srgbClr val="000000"/>
                </a:solidFill>
                <a:latin typeface="Arial" charset="0"/>
              </a:rPr>
              <a:t>2</a:t>
            </a:r>
            <a:r>
              <a:rPr lang="en-US" sz="1000" b="1">
                <a:solidFill>
                  <a:srgbClr val="000000"/>
                </a:solidFill>
                <a:latin typeface="Arial" charset="0"/>
              </a:rPr>
              <a:t> nanopores.</a:t>
            </a:r>
          </a:p>
          <a:p>
            <a:pPr marL="342900" indent="-171450">
              <a:lnSpc>
                <a:spcPct val="80000"/>
              </a:lnSpc>
              <a:spcBef>
                <a:spcPct val="20000"/>
              </a:spcBef>
              <a:buSzPct val="100000"/>
              <a:buFontTx/>
              <a:buChar char="•"/>
            </a:pPr>
            <a:endParaRPr lang="en-US" sz="1000" b="1">
              <a:solidFill>
                <a:srgbClr val="000000"/>
              </a:solidFill>
              <a:latin typeface="Arial" charset="0"/>
            </a:endParaRPr>
          </a:p>
          <a:p>
            <a:pPr marL="342900" indent="-171450">
              <a:lnSpc>
                <a:spcPct val="80000"/>
              </a:lnSpc>
              <a:spcBef>
                <a:spcPct val="20000"/>
              </a:spcBef>
              <a:buSzPct val="100000"/>
              <a:buFontTx/>
              <a:buChar char="•"/>
            </a:pPr>
            <a:r>
              <a:rPr lang="en-US" sz="1000" b="1">
                <a:solidFill>
                  <a:srgbClr val="000000"/>
                </a:solidFill>
                <a:latin typeface="Arial" charset="0"/>
              </a:rPr>
              <a:t>Densities, diffusivities, and flows of the various species computed spatially, temporally, and as a function of pore diameter.</a:t>
            </a:r>
          </a:p>
          <a:p>
            <a:pPr marL="342900" indent="-171450">
              <a:lnSpc>
                <a:spcPct val="80000"/>
              </a:lnSpc>
              <a:spcBef>
                <a:spcPct val="20000"/>
              </a:spcBef>
              <a:buSzPct val="100000"/>
              <a:buFontTx/>
              <a:buChar char="•"/>
            </a:pPr>
            <a:endParaRPr lang="en-US" sz="1000" b="1">
              <a:solidFill>
                <a:srgbClr val="000000"/>
              </a:solidFill>
              <a:latin typeface="Arial" charset="0"/>
            </a:endParaRPr>
          </a:p>
          <a:p>
            <a:pPr marL="342900" indent="-171450">
              <a:lnSpc>
                <a:spcPct val="80000"/>
              </a:lnSpc>
              <a:spcBef>
                <a:spcPct val="20000"/>
              </a:spcBef>
              <a:buSzPct val="100000"/>
              <a:buFontTx/>
              <a:buChar char="•"/>
            </a:pPr>
            <a:endParaRPr lang="en-US" sz="1000" b="1">
              <a:solidFill>
                <a:srgbClr val="000000"/>
              </a:solidFill>
              <a:latin typeface="Arial" charset="0"/>
            </a:endParaRPr>
          </a:p>
          <a:p>
            <a:pPr marL="342900" indent="-171450">
              <a:lnSpc>
                <a:spcPct val="80000"/>
              </a:lnSpc>
              <a:spcBef>
                <a:spcPct val="20000"/>
              </a:spcBef>
              <a:buSzPct val="100000"/>
              <a:buFontTx/>
              <a:buChar char="•"/>
            </a:pPr>
            <a:endParaRPr lang="en-US" sz="1000" b="1">
              <a:solidFill>
                <a:srgbClr val="000000"/>
              </a:solidFill>
              <a:latin typeface="Arial" charset="0"/>
            </a:endParaRPr>
          </a:p>
          <a:p>
            <a:pPr marL="342900" indent="-171450">
              <a:lnSpc>
                <a:spcPct val="80000"/>
              </a:lnSpc>
              <a:spcBef>
                <a:spcPct val="20000"/>
              </a:spcBef>
              <a:buSzPct val="100000"/>
              <a:buFontTx/>
              <a:buChar char="•"/>
            </a:pPr>
            <a:endParaRPr lang="en-US" sz="1000" b="1">
              <a:solidFill>
                <a:srgbClr val="000000"/>
              </a:solidFill>
              <a:latin typeface="Arial" charset="0"/>
            </a:endParaRPr>
          </a:p>
        </p:txBody>
      </p:sp>
      <p:sp>
        <p:nvSpPr>
          <p:cNvPr id="103439" name="Text Box 15"/>
          <p:cNvSpPr txBox="1">
            <a:spLocks noChangeArrowheads="1"/>
          </p:cNvSpPr>
          <p:nvPr/>
        </p:nvSpPr>
        <p:spPr bwMode="auto">
          <a:xfrm>
            <a:off x="609600" y="6096000"/>
            <a:ext cx="1954213" cy="214313"/>
          </a:xfrm>
          <a:prstGeom prst="rect">
            <a:avLst/>
          </a:prstGeom>
          <a:noFill/>
          <a:ln w="12700">
            <a:noFill/>
            <a:miter lim="800000"/>
            <a:headEnd/>
            <a:tailEnd/>
          </a:ln>
          <a:effectLst/>
        </p:spPr>
        <p:txBody>
          <a:bodyPr wrap="none">
            <a:spAutoFit/>
          </a:bodyPr>
          <a:lstStyle/>
          <a:p>
            <a:r>
              <a:rPr lang="en-US" sz="800"/>
              <a:t>Water flux through an 18 </a:t>
            </a:r>
            <a:r>
              <a:rPr lang="en-US" sz="800">
                <a:solidFill>
                  <a:srgbClr val="000000"/>
                </a:solidFill>
              </a:rPr>
              <a:t>Å</a:t>
            </a:r>
            <a:r>
              <a:rPr lang="en-US" sz="800"/>
              <a:t> TiO</a:t>
            </a:r>
            <a:r>
              <a:rPr lang="en-US" sz="800" baseline="-25000"/>
              <a:t>2</a:t>
            </a:r>
            <a:r>
              <a:rPr lang="en-US" sz="800"/>
              <a:t> nanopore.</a:t>
            </a:r>
          </a:p>
        </p:txBody>
      </p:sp>
      <p:sp>
        <p:nvSpPr>
          <p:cNvPr id="103440" name="Text Box 16"/>
          <p:cNvSpPr txBox="1">
            <a:spLocks noChangeArrowheads="1"/>
          </p:cNvSpPr>
          <p:nvPr/>
        </p:nvSpPr>
        <p:spPr bwMode="auto">
          <a:xfrm>
            <a:off x="3886200" y="3886200"/>
            <a:ext cx="2584450" cy="214313"/>
          </a:xfrm>
          <a:prstGeom prst="rect">
            <a:avLst/>
          </a:prstGeom>
          <a:noFill/>
          <a:ln w="12700">
            <a:noFill/>
            <a:miter lim="800000"/>
            <a:headEnd/>
            <a:tailEnd/>
          </a:ln>
          <a:effectLst/>
        </p:spPr>
        <p:txBody>
          <a:bodyPr wrap="none">
            <a:spAutoFit/>
          </a:bodyPr>
          <a:lstStyle/>
          <a:p>
            <a:r>
              <a:rPr lang="en-US" sz="800"/>
              <a:t>Spatial map of water diffusivities in a 26 </a:t>
            </a:r>
            <a:r>
              <a:rPr lang="en-US" sz="800">
                <a:solidFill>
                  <a:srgbClr val="000000"/>
                </a:solidFill>
              </a:rPr>
              <a:t>Å</a:t>
            </a:r>
            <a:r>
              <a:rPr lang="en-US" sz="800"/>
              <a:t> TiO</a:t>
            </a:r>
            <a:r>
              <a:rPr lang="en-US" sz="800" baseline="-25000"/>
              <a:t>2</a:t>
            </a:r>
            <a:r>
              <a:rPr lang="en-US" sz="800"/>
              <a:t> nanopore.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defTabSz="1019175"/>
            <a:r>
              <a:rPr lang="en-US" sz="2400"/>
              <a:t>Rhodopsin photoisomerization simulation</a:t>
            </a:r>
          </a:p>
        </p:txBody>
      </p:sp>
      <p:sp>
        <p:nvSpPr>
          <p:cNvPr id="87043" name="Rectangle 3"/>
          <p:cNvSpPr>
            <a:spLocks noGrp="1" noChangeArrowheads="1"/>
          </p:cNvSpPr>
          <p:nvPr>
            <p:ph type="body" sz="half" idx="1"/>
          </p:nvPr>
        </p:nvSpPr>
        <p:spPr>
          <a:xfrm>
            <a:off x="152400" y="1600200"/>
            <a:ext cx="8153400" cy="4114800"/>
          </a:xfrm>
        </p:spPr>
        <p:txBody>
          <a:bodyPr/>
          <a:lstStyle/>
          <a:p>
            <a:pPr marL="382588" indent="-382588" defTabSz="1019175">
              <a:lnSpc>
                <a:spcPct val="80000"/>
              </a:lnSpc>
            </a:pPr>
            <a:r>
              <a:rPr lang="en-US" sz="1600">
                <a:cs typeface="Times New Roman" pitchFamily="18" charset="0"/>
              </a:rPr>
              <a:t>190 ns simulation</a:t>
            </a:r>
          </a:p>
          <a:p>
            <a:pPr marL="827088" lvl="1" indent="-317500" defTabSz="1019175">
              <a:lnSpc>
                <a:spcPct val="80000"/>
              </a:lnSpc>
            </a:pPr>
            <a:r>
              <a:rPr lang="en-US" sz="1700">
                <a:cs typeface="Times New Roman" pitchFamily="18" charset="0"/>
              </a:rPr>
              <a:t>40 ns in dark-adapted state   </a:t>
            </a:r>
            <a:r>
              <a:rPr lang="en-US" sz="1400" b="0">
                <a:solidFill>
                  <a:srgbClr val="00279F"/>
                </a:solidFill>
                <a:cs typeface="Times New Roman" pitchFamily="18" charset="0"/>
              </a:rPr>
              <a:t>(</a:t>
            </a:r>
            <a:r>
              <a:rPr lang="en-US" sz="1400" b="0" i="1">
                <a:solidFill>
                  <a:srgbClr val="00279F"/>
                </a:solidFill>
              </a:rPr>
              <a:t>J. Mol. Biol</a:t>
            </a:r>
            <a:r>
              <a:rPr lang="en-US" sz="1400" b="0">
                <a:solidFill>
                  <a:srgbClr val="00279F"/>
                </a:solidFill>
              </a:rPr>
              <a:t>., </a:t>
            </a:r>
            <a:r>
              <a:rPr lang="en-US" sz="1400">
                <a:solidFill>
                  <a:srgbClr val="00279F"/>
                </a:solidFill>
              </a:rPr>
              <a:t>333</a:t>
            </a:r>
            <a:r>
              <a:rPr lang="en-US" sz="1400" b="0">
                <a:solidFill>
                  <a:srgbClr val="00279F"/>
                </a:solidFill>
              </a:rPr>
              <a:t>, 493, (2003))</a:t>
            </a:r>
            <a:endParaRPr lang="en-US" sz="1400" b="0">
              <a:solidFill>
                <a:srgbClr val="00279F"/>
              </a:solidFill>
              <a:cs typeface="Times New Roman" pitchFamily="18" charset="0"/>
            </a:endParaRPr>
          </a:p>
          <a:p>
            <a:pPr marL="827088" lvl="1" indent="-317500" defTabSz="1019175">
              <a:lnSpc>
                <a:spcPct val="80000"/>
              </a:lnSpc>
            </a:pPr>
            <a:r>
              <a:rPr lang="en-US" sz="1700">
                <a:cs typeface="Times New Roman" pitchFamily="18" charset="0"/>
              </a:rPr>
              <a:t>150 ns after photoisomerization </a:t>
            </a:r>
            <a:endParaRPr lang="en-US" sz="1200" b="0">
              <a:solidFill>
                <a:srgbClr val="00279F"/>
              </a:solidFill>
            </a:endParaRPr>
          </a:p>
          <a:p>
            <a:pPr marL="382588" indent="-382588" defTabSz="1019175">
              <a:lnSpc>
                <a:spcPct val="80000"/>
              </a:lnSpc>
            </a:pPr>
            <a:r>
              <a:rPr lang="en-US" sz="1600">
                <a:cs typeface="Times New Roman" pitchFamily="18" charset="0"/>
              </a:rPr>
              <a:t>CHARMM force field</a:t>
            </a:r>
            <a:endParaRPr lang="en-US" sz="1600"/>
          </a:p>
          <a:p>
            <a:pPr marL="382588" indent="-382588" defTabSz="1019175">
              <a:lnSpc>
                <a:spcPct val="80000"/>
              </a:lnSpc>
            </a:pPr>
            <a:r>
              <a:rPr lang="en-US" sz="1600">
                <a:cs typeface="Times New Roman" pitchFamily="18" charset="0"/>
              </a:rPr>
              <a:t>P</a:t>
            </a:r>
            <a:r>
              <a:rPr lang="en-US" sz="1600" baseline="30000">
                <a:cs typeface="Times New Roman" pitchFamily="18" charset="0"/>
              </a:rPr>
              <a:t>3</a:t>
            </a:r>
            <a:r>
              <a:rPr lang="en-US" sz="1600">
                <a:cs typeface="Times New Roman" pitchFamily="18" charset="0"/>
              </a:rPr>
              <a:t>M full electrostatics</a:t>
            </a:r>
            <a:r>
              <a:rPr lang="en-US" sz="1600"/>
              <a:t> </a:t>
            </a:r>
          </a:p>
          <a:p>
            <a:pPr marL="382588" indent="-382588" defTabSz="1019175">
              <a:lnSpc>
                <a:spcPct val="80000"/>
              </a:lnSpc>
            </a:pPr>
            <a:r>
              <a:rPr lang="en-US" sz="1600">
                <a:cs typeface="Times New Roman" pitchFamily="18" charset="0"/>
              </a:rPr>
              <a:t>Parallel on ~40 processors; more than 1 ns simulation / day of real time</a:t>
            </a:r>
            <a:r>
              <a:rPr lang="en-US" sz="1600"/>
              <a:t> </a:t>
            </a:r>
          </a:p>
          <a:p>
            <a:pPr marL="382588" indent="-382588" defTabSz="1019175">
              <a:lnSpc>
                <a:spcPct val="80000"/>
              </a:lnSpc>
            </a:pPr>
            <a:r>
              <a:rPr lang="en-US" sz="1600"/>
              <a:t>Shake, 2 fs time step, velocity Verlet integrator</a:t>
            </a:r>
          </a:p>
          <a:p>
            <a:pPr marL="382588" indent="-382588" defTabSz="1019175">
              <a:lnSpc>
                <a:spcPct val="80000"/>
              </a:lnSpc>
            </a:pPr>
            <a:r>
              <a:rPr lang="en-US" sz="1600">
                <a:cs typeface="Times New Roman" pitchFamily="18" charset="0"/>
              </a:rPr>
              <a:t>Constant membrane surface area</a:t>
            </a:r>
          </a:p>
          <a:p>
            <a:pPr marL="382588" indent="-382588" defTabSz="1019175">
              <a:lnSpc>
                <a:spcPct val="80000"/>
              </a:lnSpc>
            </a:pPr>
            <a:r>
              <a:rPr lang="en-US" sz="1600">
                <a:cs typeface="Times New Roman" pitchFamily="18" charset="0"/>
              </a:rPr>
              <a:t>System description</a:t>
            </a:r>
          </a:p>
          <a:p>
            <a:pPr marL="827088" lvl="1" indent="-317500" defTabSz="1019175">
              <a:lnSpc>
                <a:spcPct val="80000"/>
              </a:lnSpc>
            </a:pPr>
            <a:r>
              <a:rPr lang="en-US" sz="1700">
                <a:cs typeface="Times New Roman" pitchFamily="18" charset="0"/>
              </a:rPr>
              <a:t>All atom representation</a:t>
            </a:r>
          </a:p>
          <a:p>
            <a:pPr marL="827088" lvl="1" indent="-317500" defTabSz="1019175">
              <a:lnSpc>
                <a:spcPct val="80000"/>
              </a:lnSpc>
            </a:pPr>
            <a:r>
              <a:rPr lang="en-US" sz="1700">
                <a:cs typeface="Times New Roman" pitchFamily="18" charset="0"/>
              </a:rPr>
              <a:t>99 DOPC lipids</a:t>
            </a:r>
          </a:p>
          <a:p>
            <a:pPr marL="827088" lvl="1" indent="-317500" defTabSz="1019175">
              <a:lnSpc>
                <a:spcPct val="80000"/>
              </a:lnSpc>
            </a:pPr>
            <a:r>
              <a:rPr lang="en-US" sz="1700">
                <a:cs typeface="Times New Roman" pitchFamily="18" charset="0"/>
              </a:rPr>
              <a:t>7441 TIP3P waters</a:t>
            </a:r>
          </a:p>
          <a:p>
            <a:pPr marL="827088" lvl="1" indent="-317500" defTabSz="1019175">
              <a:lnSpc>
                <a:spcPct val="80000"/>
              </a:lnSpc>
            </a:pPr>
            <a:r>
              <a:rPr lang="en-US" sz="1700">
                <a:cs typeface="Times New Roman" pitchFamily="18" charset="0"/>
              </a:rPr>
              <a:t>348 rhodopsin residues</a:t>
            </a:r>
          </a:p>
          <a:p>
            <a:pPr marL="827088" lvl="1" indent="-317500" defTabSz="1019175">
              <a:lnSpc>
                <a:spcPct val="80000"/>
              </a:lnSpc>
            </a:pPr>
            <a:r>
              <a:rPr lang="en-US" sz="1700">
                <a:cs typeface="Times New Roman" pitchFamily="18" charset="0"/>
              </a:rPr>
              <a:t>41,623 total atoms</a:t>
            </a:r>
          </a:p>
          <a:p>
            <a:pPr marL="827088" lvl="1" indent="-317500" defTabSz="1019175">
              <a:lnSpc>
                <a:spcPct val="80000"/>
              </a:lnSpc>
            </a:pPr>
            <a:r>
              <a:rPr lang="en-US" sz="1700" i="1">
                <a:cs typeface="Times New Roman" pitchFamily="18" charset="0"/>
              </a:rPr>
              <a:t>L</a:t>
            </a:r>
            <a:r>
              <a:rPr lang="en-US" sz="1700" i="1" baseline="-25000">
                <a:cs typeface="Times New Roman" pitchFamily="18" charset="0"/>
              </a:rPr>
              <a:t>x</a:t>
            </a:r>
            <a:r>
              <a:rPr lang="en-US" sz="1700">
                <a:cs typeface="Times New Roman" pitchFamily="18" charset="0"/>
              </a:rPr>
              <a:t>=55 Å, </a:t>
            </a:r>
            <a:r>
              <a:rPr lang="en-US" sz="1700" i="1">
                <a:cs typeface="Times New Roman" pitchFamily="18" charset="0"/>
              </a:rPr>
              <a:t>L</a:t>
            </a:r>
            <a:r>
              <a:rPr lang="en-US" sz="1700" i="1" baseline="-25000">
                <a:cs typeface="Times New Roman" pitchFamily="18" charset="0"/>
              </a:rPr>
              <a:t>y</a:t>
            </a:r>
            <a:r>
              <a:rPr lang="en-US" sz="1700">
                <a:cs typeface="Times New Roman" pitchFamily="18" charset="0"/>
              </a:rPr>
              <a:t>=77 Å, </a:t>
            </a:r>
            <a:r>
              <a:rPr lang="en-US" sz="1700" i="1">
                <a:cs typeface="Times New Roman" pitchFamily="18" charset="0"/>
              </a:rPr>
              <a:t>L</a:t>
            </a:r>
            <a:r>
              <a:rPr lang="en-US" sz="1700" i="1" baseline="-25000">
                <a:cs typeface="Times New Roman" pitchFamily="18" charset="0"/>
              </a:rPr>
              <a:t>z</a:t>
            </a:r>
            <a:r>
              <a:rPr lang="en-US" sz="1700">
                <a:cs typeface="Times New Roman" pitchFamily="18" charset="0"/>
              </a:rPr>
              <a:t>=94-98 Å </a:t>
            </a:r>
          </a:p>
        </p:txBody>
      </p:sp>
      <p:pic>
        <p:nvPicPr>
          <p:cNvPr id="87044" name="photoisomerization.avi">
            <a:hlinkClick r:id="" action="ppaction://media"/>
          </p:cNvPr>
          <p:cNvPicPr>
            <a:picLocks noGrp="1" noRot="1" noChangeAspect="1" noChangeArrowheads="1"/>
          </p:cNvPicPr>
          <p:nvPr>
            <p:ph sz="half" idx="2"/>
            <a:videoFile r:link="rId1"/>
          </p:nvPr>
        </p:nvPicPr>
        <p:blipFill>
          <a:blip r:embed="rId3" cstate="print"/>
          <a:srcRect/>
          <a:stretch>
            <a:fillRect/>
          </a:stretch>
        </p:blipFill>
        <p:spPr>
          <a:xfrm>
            <a:off x="5181600" y="3429000"/>
            <a:ext cx="3733800" cy="26574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00" fill="hold"/>
                                        <p:tgtEl>
                                          <p:spTgt spid="8704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704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7044"/>
                                        </p:tgtEl>
                                      </p:cBhvr>
                                    </p:cmd>
                                  </p:childTnLst>
                                </p:cTn>
                              </p:par>
                            </p:childTnLst>
                          </p:cTn>
                        </p:par>
                      </p:childTnLst>
                    </p:cTn>
                  </p:par>
                </p:childTnLst>
              </p:cTn>
              <p:nextCondLst>
                <p:cond evt="onClick" delay="0">
                  <p:tgtEl>
                    <p:spTgt spid="87044"/>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87044"/>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ret_dih"/>
          <p:cNvPicPr>
            <a:picLocks noChangeAspect="1" noChangeArrowheads="1"/>
          </p:cNvPicPr>
          <p:nvPr/>
        </p:nvPicPr>
        <p:blipFill>
          <a:blip r:embed="rId4" cstate="print"/>
          <a:srcRect/>
          <a:stretch>
            <a:fillRect/>
          </a:stretch>
        </p:blipFill>
        <p:spPr bwMode="auto">
          <a:xfrm>
            <a:off x="0" y="1295400"/>
            <a:ext cx="7543800" cy="3492500"/>
          </a:xfrm>
          <a:prstGeom prst="rect">
            <a:avLst/>
          </a:prstGeom>
          <a:noFill/>
        </p:spPr>
      </p:pic>
      <p:sp>
        <p:nvSpPr>
          <p:cNvPr id="88067" name="Rectangle 3"/>
          <p:cNvSpPr>
            <a:spLocks noChangeArrowheads="1"/>
          </p:cNvSpPr>
          <p:nvPr/>
        </p:nvSpPr>
        <p:spPr bwMode="auto">
          <a:xfrm>
            <a:off x="7543800" y="1295400"/>
            <a:ext cx="1600200" cy="381000"/>
          </a:xfrm>
          <a:prstGeom prst="rect">
            <a:avLst/>
          </a:prstGeom>
          <a:solidFill>
            <a:schemeClr val="bg1"/>
          </a:solidFill>
          <a:ln w="12700">
            <a:noFill/>
            <a:miter lim="800000"/>
            <a:headEnd/>
            <a:tailEnd/>
          </a:ln>
          <a:effectLst/>
        </p:spPr>
        <p:txBody>
          <a:bodyPr wrap="none" anchor="ctr"/>
          <a:lstStyle/>
          <a:p>
            <a:endParaRPr lang="en-US"/>
          </a:p>
        </p:txBody>
      </p:sp>
      <p:sp>
        <p:nvSpPr>
          <p:cNvPr id="88068" name="Rectangle 4"/>
          <p:cNvSpPr>
            <a:spLocks noGrp="1" noChangeArrowheads="1"/>
          </p:cNvSpPr>
          <p:nvPr>
            <p:ph type="title"/>
          </p:nvPr>
        </p:nvSpPr>
        <p:spPr>
          <a:xfrm>
            <a:off x="609600" y="228600"/>
            <a:ext cx="8534400" cy="609600"/>
          </a:xfrm>
          <a:noFill/>
          <a:ln/>
        </p:spPr>
        <p:txBody>
          <a:bodyPr/>
          <a:lstStyle/>
          <a:p>
            <a:r>
              <a:rPr lang="en-US"/>
              <a:t>Photoisomerization of retinal</a:t>
            </a:r>
          </a:p>
        </p:txBody>
      </p:sp>
      <p:sp>
        <p:nvSpPr>
          <p:cNvPr id="88069" name="AutoShape 5"/>
          <p:cNvSpPr>
            <a:spLocks noChangeArrowheads="1"/>
          </p:cNvSpPr>
          <p:nvPr/>
        </p:nvSpPr>
        <p:spPr bwMode="auto">
          <a:xfrm>
            <a:off x="5105400" y="5562600"/>
            <a:ext cx="609600" cy="228600"/>
          </a:xfrm>
          <a:prstGeom prst="rightArrow">
            <a:avLst>
              <a:gd name="adj1" fmla="val 50000"/>
              <a:gd name="adj2" fmla="val 66667"/>
            </a:avLst>
          </a:prstGeom>
          <a:solidFill>
            <a:schemeClr val="tx1"/>
          </a:solidFill>
          <a:ln w="12700">
            <a:solidFill>
              <a:schemeClr val="tx1"/>
            </a:solidFill>
            <a:miter lim="800000"/>
            <a:headEnd/>
            <a:tailEnd/>
          </a:ln>
          <a:effectLst/>
        </p:spPr>
        <p:txBody>
          <a:bodyPr wrap="none" anchor="ctr"/>
          <a:lstStyle/>
          <a:p>
            <a:endParaRPr lang="en-US"/>
          </a:p>
        </p:txBody>
      </p:sp>
      <p:sp>
        <p:nvSpPr>
          <p:cNvPr id="88070" name="Text Box 6"/>
          <p:cNvSpPr txBox="1">
            <a:spLocks noChangeArrowheads="1"/>
          </p:cNvSpPr>
          <p:nvPr/>
        </p:nvSpPr>
        <p:spPr bwMode="auto">
          <a:xfrm>
            <a:off x="457200" y="5181600"/>
            <a:ext cx="1752600" cy="457200"/>
          </a:xfrm>
          <a:prstGeom prst="rect">
            <a:avLst/>
          </a:prstGeom>
          <a:noFill/>
          <a:ln w="12700">
            <a:noFill/>
            <a:miter lim="800000"/>
            <a:headEnd/>
            <a:tailEnd/>
          </a:ln>
          <a:effectLst/>
        </p:spPr>
        <p:txBody>
          <a:bodyPr>
            <a:spAutoFit/>
          </a:bodyPr>
          <a:lstStyle/>
          <a:p>
            <a:r>
              <a:rPr lang="en-US" sz="1200" b="1">
                <a:solidFill>
                  <a:srgbClr val="730000"/>
                </a:solidFill>
                <a:latin typeface="Arial" charset="0"/>
              </a:rPr>
              <a:t>40-ns simulation in dark-adapted state</a:t>
            </a:r>
          </a:p>
        </p:txBody>
      </p:sp>
      <p:sp>
        <p:nvSpPr>
          <p:cNvPr id="88071" name="Line 7"/>
          <p:cNvSpPr>
            <a:spLocks noChangeShapeType="1"/>
          </p:cNvSpPr>
          <p:nvPr/>
        </p:nvSpPr>
        <p:spPr bwMode="auto">
          <a:xfrm flipH="1" flipV="1">
            <a:off x="2133600" y="4495800"/>
            <a:ext cx="2590800" cy="609600"/>
          </a:xfrm>
          <a:prstGeom prst="line">
            <a:avLst/>
          </a:prstGeom>
          <a:noFill/>
          <a:ln w="12700">
            <a:solidFill>
              <a:srgbClr val="800000"/>
            </a:solidFill>
            <a:round/>
            <a:headEnd/>
            <a:tailEnd type="triangle" w="med" len="med"/>
          </a:ln>
          <a:effectLst/>
        </p:spPr>
        <p:txBody>
          <a:bodyPr/>
          <a:lstStyle/>
          <a:p>
            <a:endParaRPr lang="en-US"/>
          </a:p>
        </p:txBody>
      </p:sp>
      <p:sp>
        <p:nvSpPr>
          <p:cNvPr id="88072" name="Text Box 8"/>
          <p:cNvSpPr txBox="1">
            <a:spLocks noChangeArrowheads="1"/>
          </p:cNvSpPr>
          <p:nvPr/>
        </p:nvSpPr>
        <p:spPr bwMode="auto">
          <a:xfrm>
            <a:off x="4800600" y="5029200"/>
            <a:ext cx="1752600" cy="457200"/>
          </a:xfrm>
          <a:prstGeom prst="rect">
            <a:avLst/>
          </a:prstGeom>
          <a:noFill/>
          <a:ln w="12700">
            <a:noFill/>
            <a:miter lim="800000"/>
            <a:headEnd/>
            <a:tailEnd/>
          </a:ln>
          <a:effectLst/>
        </p:spPr>
        <p:txBody>
          <a:bodyPr>
            <a:spAutoFit/>
          </a:bodyPr>
          <a:lstStyle/>
          <a:p>
            <a:r>
              <a:rPr lang="en-US" sz="1200" b="1">
                <a:solidFill>
                  <a:srgbClr val="730000"/>
                </a:solidFill>
                <a:latin typeface="Arial" charset="0"/>
              </a:rPr>
              <a:t>Isomerization occurs within 200 fs.</a:t>
            </a:r>
          </a:p>
        </p:txBody>
      </p:sp>
      <p:graphicFrame>
        <p:nvGraphicFramePr>
          <p:cNvPr id="88073" name="Object 9"/>
          <p:cNvGraphicFramePr>
            <a:graphicFrameLocks noChangeAspect="1"/>
          </p:cNvGraphicFramePr>
          <p:nvPr/>
        </p:nvGraphicFramePr>
        <p:xfrm>
          <a:off x="1981200" y="5122863"/>
          <a:ext cx="2981325" cy="1735137"/>
        </p:xfrm>
        <a:graphic>
          <a:graphicData uri="http://schemas.openxmlformats.org/presentationml/2006/ole">
            <p:oleObj spid="_x0000_s286722" name="CS ChemDraw Drawing" r:id="rId5" imgW="2981880" imgH="1734840" progId="">
              <p:embed/>
            </p:oleObj>
          </a:graphicData>
        </a:graphic>
      </p:graphicFrame>
      <p:graphicFrame>
        <p:nvGraphicFramePr>
          <p:cNvPr id="88074" name="Object 10"/>
          <p:cNvGraphicFramePr>
            <a:graphicFrameLocks noChangeAspect="1"/>
          </p:cNvGraphicFramePr>
          <p:nvPr/>
        </p:nvGraphicFramePr>
        <p:xfrm>
          <a:off x="5943600" y="4283075"/>
          <a:ext cx="2867025" cy="2574925"/>
        </p:xfrm>
        <a:graphic>
          <a:graphicData uri="http://schemas.openxmlformats.org/presentationml/2006/ole">
            <p:oleObj spid="_x0000_s286723" name="CS ChemDraw Drawing" r:id="rId6" imgW="2867400" imgH="2575440" progId="">
              <p:embed/>
            </p:oleObj>
          </a:graphicData>
        </a:graphic>
      </p:graphicFrame>
      <p:sp>
        <p:nvSpPr>
          <p:cNvPr id="88075" name="Line 11"/>
          <p:cNvSpPr>
            <a:spLocks noChangeShapeType="1"/>
          </p:cNvSpPr>
          <p:nvPr/>
        </p:nvSpPr>
        <p:spPr bwMode="auto">
          <a:xfrm flipH="1">
            <a:off x="7467600" y="3352800"/>
            <a:ext cx="381000" cy="152400"/>
          </a:xfrm>
          <a:prstGeom prst="line">
            <a:avLst/>
          </a:prstGeom>
          <a:noFill/>
          <a:ln w="12700">
            <a:solidFill>
              <a:srgbClr val="800000"/>
            </a:solidFill>
            <a:round/>
            <a:headEnd/>
            <a:tailEnd type="triangle" w="med" len="med"/>
          </a:ln>
          <a:effectLst/>
        </p:spPr>
        <p:txBody>
          <a:bodyPr/>
          <a:lstStyle/>
          <a:p>
            <a:endParaRPr lang="en-US"/>
          </a:p>
        </p:txBody>
      </p:sp>
      <p:sp>
        <p:nvSpPr>
          <p:cNvPr id="88076" name="Text Box 12"/>
          <p:cNvSpPr txBox="1">
            <a:spLocks noChangeArrowheads="1"/>
          </p:cNvSpPr>
          <p:nvPr/>
        </p:nvSpPr>
        <p:spPr bwMode="auto">
          <a:xfrm>
            <a:off x="7848600" y="2743200"/>
            <a:ext cx="1143000" cy="1187450"/>
          </a:xfrm>
          <a:prstGeom prst="rect">
            <a:avLst/>
          </a:prstGeom>
          <a:noFill/>
          <a:ln w="12700">
            <a:noFill/>
            <a:miter lim="800000"/>
            <a:headEnd/>
            <a:tailEnd/>
          </a:ln>
          <a:effectLst/>
        </p:spPr>
        <p:txBody>
          <a:bodyPr>
            <a:spAutoFit/>
          </a:bodyPr>
          <a:lstStyle/>
          <a:p>
            <a:r>
              <a:rPr lang="en-US" sz="1200" b="1">
                <a:solidFill>
                  <a:srgbClr val="730000"/>
                </a:solidFill>
                <a:latin typeface="Arial" charset="0"/>
              </a:rPr>
              <a:t>Dihedral remains in </a:t>
            </a:r>
            <a:r>
              <a:rPr lang="en-US" sz="1200" b="1" i="1">
                <a:solidFill>
                  <a:srgbClr val="730000"/>
                </a:solidFill>
                <a:latin typeface="Arial" charset="0"/>
              </a:rPr>
              <a:t>trans</a:t>
            </a:r>
            <a:r>
              <a:rPr lang="en-US" sz="1200" b="1">
                <a:solidFill>
                  <a:srgbClr val="730000"/>
                </a:solidFill>
                <a:latin typeface="Arial" charset="0"/>
              </a:rPr>
              <a:t> during subsequent 150 ns of relaxation</a:t>
            </a:r>
          </a:p>
        </p:txBody>
      </p:sp>
      <p:sp>
        <p:nvSpPr>
          <p:cNvPr id="88077" name="Line 13"/>
          <p:cNvSpPr>
            <a:spLocks noChangeShapeType="1"/>
          </p:cNvSpPr>
          <p:nvPr/>
        </p:nvSpPr>
        <p:spPr bwMode="auto">
          <a:xfrm flipV="1">
            <a:off x="1524000" y="2514600"/>
            <a:ext cx="0" cy="2667000"/>
          </a:xfrm>
          <a:prstGeom prst="line">
            <a:avLst/>
          </a:prstGeom>
          <a:noFill/>
          <a:ln w="12700">
            <a:solidFill>
              <a:srgbClr val="800000"/>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2400"/>
              <a:t>Transition in retinal’s interaction environment</a:t>
            </a:r>
          </a:p>
        </p:txBody>
      </p:sp>
      <p:sp>
        <p:nvSpPr>
          <p:cNvPr id="94211" name="Text Box 3"/>
          <p:cNvSpPr txBox="1">
            <a:spLocks noChangeArrowheads="1"/>
          </p:cNvSpPr>
          <p:nvPr/>
        </p:nvSpPr>
        <p:spPr bwMode="auto">
          <a:xfrm>
            <a:off x="228600" y="1905000"/>
            <a:ext cx="2209800" cy="1004888"/>
          </a:xfrm>
          <a:prstGeom prst="rect">
            <a:avLst/>
          </a:prstGeom>
          <a:noFill/>
          <a:ln w="12700">
            <a:noFill/>
            <a:miter lim="800000"/>
            <a:headEnd/>
            <a:tailEnd/>
          </a:ln>
          <a:effectLst/>
        </p:spPr>
        <p:txBody>
          <a:bodyPr>
            <a:spAutoFit/>
          </a:bodyPr>
          <a:lstStyle/>
          <a:p>
            <a:r>
              <a:rPr lang="en-US" sz="1200" b="1">
                <a:solidFill>
                  <a:srgbClr val="730000"/>
                </a:solidFill>
                <a:latin typeface="Arial" charset="0"/>
              </a:rPr>
              <a:t>Retinal’s interaction with the rest of the rhodopsin molecule weakens and is partially compensated by a stronger solvent interaction</a:t>
            </a:r>
            <a:endParaRPr lang="en-US" sz="1000" b="1">
              <a:solidFill>
                <a:srgbClr val="00279F"/>
              </a:solidFill>
              <a:latin typeface="Arial" charset="0"/>
            </a:endParaRPr>
          </a:p>
        </p:txBody>
      </p:sp>
      <p:pic>
        <p:nvPicPr>
          <p:cNvPr id="94212" name="Picture 4" descr="Sheet1 Chart 6"/>
          <p:cNvPicPr>
            <a:picLocks noChangeAspect="1" noChangeArrowheads="1"/>
          </p:cNvPicPr>
          <p:nvPr/>
        </p:nvPicPr>
        <p:blipFill>
          <a:blip r:embed="rId2" cstate="print"/>
          <a:srcRect/>
          <a:stretch>
            <a:fillRect/>
          </a:stretch>
        </p:blipFill>
        <p:spPr bwMode="auto">
          <a:xfrm>
            <a:off x="2667000" y="1752600"/>
            <a:ext cx="6219825" cy="3905250"/>
          </a:xfrm>
          <a:prstGeom prst="rect">
            <a:avLst/>
          </a:prstGeom>
          <a:noFill/>
        </p:spPr>
      </p:pic>
      <p:sp>
        <p:nvSpPr>
          <p:cNvPr id="94213" name="Text Box 5"/>
          <p:cNvSpPr txBox="1">
            <a:spLocks noChangeArrowheads="1"/>
          </p:cNvSpPr>
          <p:nvPr/>
        </p:nvSpPr>
        <p:spPr bwMode="auto">
          <a:xfrm>
            <a:off x="5181600" y="5791200"/>
            <a:ext cx="3581400" cy="457200"/>
          </a:xfrm>
          <a:prstGeom prst="rect">
            <a:avLst/>
          </a:prstGeom>
          <a:noFill/>
          <a:ln w="12700">
            <a:noFill/>
            <a:miter lim="800000"/>
            <a:headEnd/>
            <a:tailEnd/>
          </a:ln>
          <a:effectLst/>
        </p:spPr>
        <p:txBody>
          <a:bodyPr>
            <a:spAutoFit/>
          </a:bodyPr>
          <a:lstStyle/>
          <a:p>
            <a:r>
              <a:rPr lang="en-US" sz="1200" b="1">
                <a:solidFill>
                  <a:srgbClr val="730000"/>
                </a:solidFill>
                <a:latin typeface="Arial" charset="0"/>
              </a:rPr>
              <a:t>Most of the shift is caused by breaking of the salt bridge between Glu 113 and the PSB</a:t>
            </a:r>
            <a:endParaRPr lang="en-US" sz="1000" b="1">
              <a:solidFill>
                <a:srgbClr val="00279F"/>
              </a:solidFill>
              <a:latin typeface="Arial" charset="0"/>
            </a:endParaRPr>
          </a:p>
        </p:txBody>
      </p:sp>
      <p:sp>
        <p:nvSpPr>
          <p:cNvPr id="94214" name="Line 6"/>
          <p:cNvSpPr>
            <a:spLocks noChangeShapeType="1"/>
          </p:cNvSpPr>
          <p:nvPr/>
        </p:nvSpPr>
        <p:spPr bwMode="auto">
          <a:xfrm flipH="1" flipV="1">
            <a:off x="6553200" y="4648200"/>
            <a:ext cx="152400" cy="1066800"/>
          </a:xfrm>
          <a:prstGeom prst="line">
            <a:avLst/>
          </a:prstGeom>
          <a:noFill/>
          <a:ln w="12700">
            <a:solidFill>
              <a:srgbClr val="800000"/>
            </a:solidFill>
            <a:round/>
            <a:headEnd/>
            <a:tailEnd type="triangle" w="med" len="med"/>
          </a:ln>
          <a:effectLst/>
        </p:spPr>
        <p:txBody>
          <a:bodyPr/>
          <a:lstStyle/>
          <a:p>
            <a:endParaRPr lang="en-US"/>
          </a:p>
        </p:txBody>
      </p:sp>
      <p:pic>
        <p:nvPicPr>
          <p:cNvPr id="94215" name="Picture 7" descr="dark150"/>
          <p:cNvPicPr>
            <a:picLocks noChangeAspect="1" noChangeArrowheads="1"/>
          </p:cNvPicPr>
          <p:nvPr/>
        </p:nvPicPr>
        <p:blipFill>
          <a:blip r:embed="rId3" cstate="print"/>
          <a:srcRect/>
          <a:stretch>
            <a:fillRect/>
          </a:stretch>
        </p:blipFill>
        <p:spPr bwMode="auto">
          <a:xfrm>
            <a:off x="457200" y="3048000"/>
            <a:ext cx="1941513" cy="35814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Whole vesicle simulation</a:t>
            </a:r>
          </a:p>
        </p:txBody>
      </p:sp>
      <p:pic>
        <p:nvPicPr>
          <p:cNvPr id="104452" name="Picture 4" descr="sphere"/>
          <p:cNvPicPr>
            <a:picLocks noChangeAspect="1" noChangeArrowheads="1"/>
          </p:cNvPicPr>
          <p:nvPr/>
        </p:nvPicPr>
        <p:blipFill>
          <a:blip r:embed="rId2" cstate="print"/>
          <a:srcRect/>
          <a:stretch>
            <a:fillRect/>
          </a:stretch>
        </p:blipFill>
        <p:spPr bwMode="auto">
          <a:xfrm>
            <a:off x="838200" y="1828800"/>
            <a:ext cx="3048000" cy="3005138"/>
          </a:xfrm>
          <a:prstGeom prst="rect">
            <a:avLst/>
          </a:prstGeom>
          <a:noFill/>
        </p:spPr>
      </p:pic>
      <p:pic>
        <p:nvPicPr>
          <p:cNvPr id="104453" name="Picture 5" descr="snap"/>
          <p:cNvPicPr>
            <a:picLocks noChangeAspect="1" noChangeArrowheads="1"/>
          </p:cNvPicPr>
          <p:nvPr/>
        </p:nvPicPr>
        <p:blipFill>
          <a:blip r:embed="rId3" cstate="print"/>
          <a:srcRect/>
          <a:stretch>
            <a:fillRect/>
          </a:stretch>
        </p:blipFill>
        <p:spPr bwMode="auto">
          <a:xfrm>
            <a:off x="4800600" y="1828800"/>
            <a:ext cx="3581400" cy="3022600"/>
          </a:xfrm>
          <a:prstGeom prst="rect">
            <a:avLst/>
          </a:prstGeom>
          <a:noFill/>
        </p:spPr>
      </p:pic>
      <p:sp>
        <p:nvSpPr>
          <p:cNvPr id="104454" name="Text Box 6"/>
          <p:cNvSpPr txBox="1">
            <a:spLocks noChangeArrowheads="1"/>
          </p:cNvSpPr>
          <p:nvPr/>
        </p:nvSpPr>
        <p:spPr bwMode="auto">
          <a:xfrm>
            <a:off x="1143000" y="5029200"/>
            <a:ext cx="6492875" cy="1465263"/>
          </a:xfrm>
          <a:prstGeom prst="rect">
            <a:avLst/>
          </a:prstGeom>
          <a:noFill/>
          <a:ln w="12700">
            <a:noFill/>
            <a:miter lim="800000"/>
            <a:headEnd/>
            <a:tailEnd/>
          </a:ln>
          <a:effectLst/>
        </p:spPr>
        <p:txBody>
          <a:bodyPr>
            <a:spAutoFit/>
          </a:bodyPr>
          <a:lstStyle/>
          <a:p>
            <a:pPr>
              <a:buFontTx/>
              <a:buChar char="•"/>
            </a:pPr>
            <a:r>
              <a:rPr lang="en-US" sz="1800"/>
              <a:t> Enormous challenge due to sheer size of the system</a:t>
            </a:r>
          </a:p>
          <a:p>
            <a:pPr lvl="1"/>
            <a:r>
              <a:rPr lang="en-US" sz="1800"/>
              <a:t>5 million atoms prior to filling box with water</a:t>
            </a:r>
          </a:p>
          <a:p>
            <a:pPr lvl="1"/>
            <a:r>
              <a:rPr lang="en-US" sz="1800"/>
              <a:t>Estimate &gt; 100 million atoms total</a:t>
            </a:r>
          </a:p>
          <a:p>
            <a:pPr>
              <a:buFontTx/>
              <a:buChar char="•"/>
            </a:pPr>
            <a:r>
              <a:rPr lang="en-US" sz="1800"/>
              <a:t> Sphere of tris built using Cubit software, then triangular patches of DOPC lipid bilayers were cut and placed on sphere surface.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ext Box 2"/>
          <p:cNvSpPr txBox="1">
            <a:spLocks noChangeArrowheads="1"/>
          </p:cNvSpPr>
          <p:nvPr/>
        </p:nvSpPr>
        <p:spPr bwMode="auto">
          <a:xfrm>
            <a:off x="0" y="838200"/>
            <a:ext cx="9144000" cy="579438"/>
          </a:xfrm>
          <a:prstGeom prst="rect">
            <a:avLst/>
          </a:prstGeom>
          <a:noFill/>
          <a:ln w="12700">
            <a:noFill/>
            <a:miter lim="800000"/>
            <a:headEnd type="none" w="sm" len="sm"/>
            <a:tailEnd type="none" w="sm" len="sm"/>
          </a:ln>
          <a:effectLst/>
        </p:spPr>
        <p:txBody>
          <a:bodyPr>
            <a:spAutoFit/>
          </a:bodyPr>
          <a:lstStyle/>
          <a:p>
            <a:pPr algn="ctr"/>
            <a:r>
              <a:rPr lang="en-US" sz="3200" b="1" dirty="0" smtClean="0">
                <a:solidFill>
                  <a:srgbClr val="003399"/>
                </a:solidFill>
              </a:rPr>
              <a:t>Radiation </a:t>
            </a:r>
            <a:r>
              <a:rPr lang="en-US" sz="3200" b="1" dirty="0">
                <a:solidFill>
                  <a:srgbClr val="003399"/>
                </a:solidFill>
              </a:rPr>
              <a:t>damage simulations</a:t>
            </a:r>
          </a:p>
        </p:txBody>
      </p:sp>
      <p:sp>
        <p:nvSpPr>
          <p:cNvPr id="320515" name="Text Box 3"/>
          <p:cNvSpPr txBox="1">
            <a:spLocks noChangeArrowheads="1"/>
          </p:cNvSpPr>
          <p:nvPr/>
        </p:nvSpPr>
        <p:spPr bwMode="auto">
          <a:xfrm>
            <a:off x="228600" y="1676400"/>
            <a:ext cx="8763000" cy="5724644"/>
          </a:xfrm>
          <a:prstGeom prst="rect">
            <a:avLst/>
          </a:prstGeom>
          <a:noFill/>
          <a:ln w="12700">
            <a:noFill/>
            <a:miter lim="800000"/>
            <a:headEnd/>
            <a:tailEnd/>
          </a:ln>
          <a:effectLst/>
        </p:spPr>
        <p:txBody>
          <a:bodyPr wrap="square">
            <a:spAutoFit/>
          </a:bodyPr>
          <a:lstStyle/>
          <a:p>
            <a:pPr marL="457200" indent="-457200">
              <a:buClr>
                <a:schemeClr val="hlink"/>
              </a:buClr>
              <a:buFont typeface="Times New Roman" pitchFamily="18" charset="0"/>
              <a:buChar char="►"/>
            </a:pPr>
            <a:r>
              <a:rPr lang="en-US" dirty="0"/>
              <a:t>Radiation damage is directly relevant to several </a:t>
            </a:r>
            <a:r>
              <a:rPr lang="en-US" dirty="0" smtClean="0"/>
              <a:t>nuclear energy applications</a:t>
            </a:r>
            <a:endParaRPr lang="en-US" dirty="0"/>
          </a:p>
          <a:p>
            <a:pPr marL="1371600" lvl="2" indent="-457200">
              <a:buFont typeface="Wingdings" pitchFamily="2" charset="2"/>
              <a:buChar char="§"/>
            </a:pPr>
            <a:r>
              <a:rPr lang="en-US" sz="1800" dirty="0"/>
              <a:t>Reactor core materials</a:t>
            </a:r>
          </a:p>
          <a:p>
            <a:pPr marL="1371600" lvl="2" indent="-457200">
              <a:buFont typeface="Wingdings" pitchFamily="2" charset="2"/>
              <a:buChar char="§"/>
            </a:pPr>
            <a:r>
              <a:rPr lang="en-US" sz="1800" dirty="0"/>
              <a:t>Fuels and cladding</a:t>
            </a:r>
          </a:p>
          <a:p>
            <a:pPr marL="1371600" lvl="2" indent="-457200">
              <a:buFont typeface="Wingdings" pitchFamily="2" charset="2"/>
              <a:buChar char="§"/>
            </a:pPr>
            <a:r>
              <a:rPr lang="en-US" sz="1800" dirty="0"/>
              <a:t>Waste forms</a:t>
            </a:r>
          </a:p>
          <a:p>
            <a:pPr marL="1371600" lvl="2" indent="-457200">
              <a:buFontTx/>
              <a:buAutoNum type="arabicPeriod"/>
            </a:pPr>
            <a:endParaRPr lang="en-US" dirty="0"/>
          </a:p>
          <a:p>
            <a:pPr marL="457200" indent="-457200">
              <a:spcAft>
                <a:spcPct val="100000"/>
              </a:spcAft>
              <a:buClr>
                <a:schemeClr val="hlink"/>
              </a:buClr>
              <a:buFont typeface="Times New Roman" pitchFamily="18" charset="0"/>
              <a:buChar char="►"/>
            </a:pPr>
            <a:r>
              <a:rPr lang="en-US" dirty="0"/>
              <a:t>Experiments are not able to elucidate the mechanism involved in structural disorder following irradiation</a:t>
            </a:r>
          </a:p>
          <a:p>
            <a:pPr marL="457200" indent="-457200">
              <a:spcAft>
                <a:spcPct val="100000"/>
              </a:spcAft>
              <a:buClr>
                <a:schemeClr val="hlink"/>
              </a:buClr>
              <a:buFont typeface="Times New Roman" pitchFamily="18" charset="0"/>
              <a:buChar char="►"/>
            </a:pPr>
            <a:r>
              <a:rPr lang="en-US" dirty="0"/>
              <a:t>Classical simulations can help provide atomistic detail for relaxation processes involved</a:t>
            </a:r>
          </a:p>
          <a:p>
            <a:pPr marL="457200" indent="-457200">
              <a:spcAft>
                <a:spcPct val="100000"/>
              </a:spcAft>
              <a:buClr>
                <a:schemeClr val="hlink"/>
              </a:buClr>
              <a:buFont typeface="Times New Roman" pitchFamily="18" charset="0"/>
              <a:buChar char="►"/>
            </a:pPr>
            <a:r>
              <a:rPr lang="en-US" dirty="0"/>
              <a:t>Electronic effects have been successfully used in cascade simulations of metallic systems</a:t>
            </a:r>
            <a:endParaRPr lang="en-US" sz="3200" dirty="0"/>
          </a:p>
          <a:p>
            <a:pPr marL="1371600" lvl="2" indent="-457200"/>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0" y="228600"/>
            <a:ext cx="9144000" cy="523220"/>
          </a:xfrm>
          <a:prstGeom prst="rect">
            <a:avLst/>
          </a:prstGeom>
          <a:noFill/>
          <a:ln w="12700">
            <a:noFill/>
            <a:miter lim="800000"/>
            <a:headEnd type="none" w="sm" len="sm"/>
            <a:tailEnd type="none" w="sm" len="sm"/>
          </a:ln>
          <a:effectLst/>
        </p:spPr>
        <p:txBody>
          <a:bodyPr>
            <a:spAutoFit/>
          </a:bodyPr>
          <a:lstStyle/>
          <a:p>
            <a:pPr algn="r"/>
            <a:r>
              <a:rPr lang="en-US" sz="2800" b="1" dirty="0">
                <a:solidFill>
                  <a:srgbClr val="003399"/>
                </a:solidFill>
              </a:rPr>
              <a:t>MD </a:t>
            </a:r>
            <a:r>
              <a:rPr lang="en-US" sz="2800" b="1" dirty="0" smtClean="0">
                <a:solidFill>
                  <a:srgbClr val="003399"/>
                </a:solidFill>
              </a:rPr>
              <a:t>model for radiation damage simulations</a:t>
            </a:r>
            <a:endParaRPr lang="en-US" sz="2800" b="1" dirty="0">
              <a:solidFill>
                <a:srgbClr val="003399"/>
              </a:solidFill>
            </a:endParaRPr>
          </a:p>
        </p:txBody>
      </p:sp>
      <p:sp>
        <p:nvSpPr>
          <p:cNvPr id="330756" name="Rectangle 4"/>
          <p:cNvSpPr>
            <a:spLocks noChangeArrowheads="1"/>
          </p:cNvSpPr>
          <p:nvPr/>
        </p:nvSpPr>
        <p:spPr bwMode="auto">
          <a:xfrm>
            <a:off x="228600" y="990600"/>
            <a:ext cx="8534400" cy="2438400"/>
          </a:xfrm>
          <a:prstGeom prst="rect">
            <a:avLst/>
          </a:prstGeom>
          <a:solidFill>
            <a:schemeClr val="bg1"/>
          </a:solidFill>
          <a:ln w="12700">
            <a:noFill/>
            <a:miter lim="800000"/>
            <a:headEnd/>
            <a:tailEnd/>
          </a:ln>
          <a:effectLst/>
        </p:spPr>
        <p:txBody>
          <a:bodyPr lIns="90487" tIns="44450" rIns="90487" bIns="44450"/>
          <a:lstStyle/>
          <a:p>
            <a:pPr marL="520700" indent="-349250">
              <a:spcBef>
                <a:spcPct val="20000"/>
              </a:spcBef>
              <a:buClr>
                <a:schemeClr val="hlink"/>
              </a:buClr>
              <a:buSzPct val="100000"/>
              <a:buFont typeface="Times New Roman" pitchFamily="18" charset="0"/>
              <a:buChar char="►"/>
            </a:pPr>
            <a:r>
              <a:rPr lang="en-US" dirty="0"/>
              <a:t>Gadolinium </a:t>
            </a:r>
            <a:r>
              <a:rPr lang="en-US" dirty="0" err="1"/>
              <a:t>pyrochlore</a:t>
            </a:r>
            <a:r>
              <a:rPr lang="en-US" dirty="0"/>
              <a:t> waste form (Gd</a:t>
            </a:r>
            <a:r>
              <a:rPr lang="en-US" baseline="-25000" dirty="0"/>
              <a:t>2</a:t>
            </a:r>
            <a:r>
              <a:rPr lang="en-US" dirty="0"/>
              <a:t>Zr</a:t>
            </a:r>
            <a:r>
              <a:rPr lang="en-US" baseline="-25000" dirty="0"/>
              <a:t>2</a:t>
            </a:r>
            <a:r>
              <a:rPr lang="en-US" dirty="0"/>
              <a:t>O</a:t>
            </a:r>
            <a:r>
              <a:rPr lang="en-US" baseline="-25000" dirty="0"/>
              <a:t>7</a:t>
            </a:r>
            <a:r>
              <a:rPr lang="en-US" dirty="0"/>
              <a:t>)</a:t>
            </a:r>
          </a:p>
          <a:p>
            <a:pPr marL="520700" indent="-349250">
              <a:spcBef>
                <a:spcPct val="20000"/>
              </a:spcBef>
              <a:buClr>
                <a:schemeClr val="hlink"/>
              </a:buClr>
              <a:buSzPct val="100000"/>
              <a:buFont typeface="Times New Roman" pitchFamily="18" charset="0"/>
              <a:buChar char="►"/>
            </a:pPr>
            <a:r>
              <a:rPr lang="en-US" dirty="0"/>
              <a:t>Natural </a:t>
            </a:r>
            <a:r>
              <a:rPr lang="en-US" dirty="0" err="1"/>
              <a:t>pyrochlores</a:t>
            </a:r>
            <a:r>
              <a:rPr lang="en-US" dirty="0"/>
              <a:t> are stable over geologic times and shown to be resistant to irradiation </a:t>
            </a:r>
            <a:r>
              <a:rPr lang="en-US" sz="2000" dirty="0"/>
              <a:t>(Lumpkin, </a:t>
            </a:r>
            <a:r>
              <a:rPr lang="en-US" sz="2000" i="1" dirty="0"/>
              <a:t>Elements</a:t>
            </a:r>
            <a:r>
              <a:rPr lang="en-US" sz="2000" dirty="0"/>
              <a:t> </a:t>
            </a:r>
            <a:r>
              <a:rPr lang="en-US" sz="2000" b="1" dirty="0"/>
              <a:t>2006</a:t>
            </a:r>
            <a:r>
              <a:rPr lang="en-US" sz="2000" dirty="0"/>
              <a:t>)</a:t>
            </a:r>
            <a:r>
              <a:rPr lang="en-US" dirty="0"/>
              <a:t>.</a:t>
            </a:r>
          </a:p>
          <a:p>
            <a:pPr marL="520700" indent="-349250">
              <a:spcBef>
                <a:spcPct val="20000"/>
              </a:spcBef>
              <a:buClr>
                <a:schemeClr val="hlink"/>
              </a:buClr>
              <a:buSzPct val="100000"/>
              <a:buFont typeface="Times New Roman" pitchFamily="18" charset="0"/>
              <a:buChar char="►"/>
            </a:pPr>
            <a:r>
              <a:rPr lang="en-US" dirty="0"/>
              <a:t>Recent simulations (without electronic effects) exist for comparison </a:t>
            </a:r>
            <a:r>
              <a:rPr lang="en-US" sz="2000" dirty="0"/>
              <a:t>(</a:t>
            </a:r>
            <a:r>
              <a:rPr lang="en-US" sz="2000" dirty="0" err="1"/>
              <a:t>Todorov</a:t>
            </a:r>
            <a:r>
              <a:rPr lang="en-US" sz="2000" dirty="0"/>
              <a:t> et al, </a:t>
            </a:r>
            <a:r>
              <a:rPr lang="en-US" sz="2000" i="1" dirty="0"/>
              <a:t>J. Phys. </a:t>
            </a:r>
            <a:r>
              <a:rPr lang="en-US" sz="2000" i="1" dirty="0" err="1"/>
              <a:t>Condens</a:t>
            </a:r>
            <a:r>
              <a:rPr lang="en-US" sz="2000" i="1" dirty="0"/>
              <a:t>. Matter</a:t>
            </a:r>
            <a:r>
              <a:rPr lang="en-US" sz="2000" dirty="0"/>
              <a:t> </a:t>
            </a:r>
            <a:r>
              <a:rPr lang="en-US" sz="2000" b="1" dirty="0"/>
              <a:t>2006</a:t>
            </a:r>
            <a:r>
              <a:rPr lang="en-US" sz="2000" dirty="0"/>
              <a:t>).</a:t>
            </a:r>
          </a:p>
        </p:txBody>
      </p:sp>
      <p:pic>
        <p:nvPicPr>
          <p:cNvPr id="330757" name="Picture 5" descr="pyrochloro-Gd2Zr2O7"/>
          <p:cNvPicPr>
            <a:picLocks noChangeAspect="1" noChangeArrowheads="1"/>
          </p:cNvPicPr>
          <p:nvPr/>
        </p:nvPicPr>
        <p:blipFill>
          <a:blip r:embed="rId2" cstate="print"/>
          <a:srcRect/>
          <a:stretch>
            <a:fillRect/>
          </a:stretch>
        </p:blipFill>
        <p:spPr bwMode="auto">
          <a:xfrm>
            <a:off x="1066800" y="3657600"/>
            <a:ext cx="1928813" cy="1933575"/>
          </a:xfrm>
          <a:prstGeom prst="rect">
            <a:avLst/>
          </a:prstGeom>
          <a:noFill/>
        </p:spPr>
      </p:pic>
      <p:pic>
        <p:nvPicPr>
          <p:cNvPr id="330758" name="Picture 6" descr="Gd_atoms_postcascade"/>
          <p:cNvPicPr>
            <a:picLocks noChangeAspect="1" noChangeArrowheads="1"/>
          </p:cNvPicPr>
          <p:nvPr/>
        </p:nvPicPr>
        <p:blipFill>
          <a:blip r:embed="rId3" cstate="print"/>
          <a:srcRect/>
          <a:stretch>
            <a:fillRect/>
          </a:stretch>
        </p:blipFill>
        <p:spPr bwMode="auto">
          <a:xfrm>
            <a:off x="5105400" y="3048000"/>
            <a:ext cx="2508250" cy="2514600"/>
          </a:xfrm>
          <a:prstGeom prst="rect">
            <a:avLst/>
          </a:prstGeom>
          <a:noFill/>
        </p:spPr>
      </p:pic>
      <p:sp>
        <p:nvSpPr>
          <p:cNvPr id="330759" name="Text Box 7"/>
          <p:cNvSpPr txBox="1">
            <a:spLocks noChangeArrowheads="1"/>
          </p:cNvSpPr>
          <p:nvPr/>
        </p:nvSpPr>
        <p:spPr bwMode="auto">
          <a:xfrm>
            <a:off x="1676400" y="5562600"/>
            <a:ext cx="771525" cy="336550"/>
          </a:xfrm>
          <a:prstGeom prst="rect">
            <a:avLst/>
          </a:prstGeom>
          <a:noFill/>
          <a:ln w="12700">
            <a:noFill/>
            <a:miter lim="800000"/>
            <a:headEnd/>
            <a:tailEnd/>
          </a:ln>
          <a:effectLst/>
        </p:spPr>
        <p:txBody>
          <a:bodyPr wrap="none">
            <a:spAutoFit/>
          </a:bodyPr>
          <a:lstStyle/>
          <a:p>
            <a:r>
              <a:rPr lang="en-US" sz="1600"/>
              <a:t>10.8 </a:t>
            </a:r>
            <a:r>
              <a:rPr lang="en-US" sz="1600">
                <a:cs typeface="Arial" charset="0"/>
              </a:rPr>
              <a:t>Å</a:t>
            </a:r>
          </a:p>
        </p:txBody>
      </p:sp>
      <p:sp>
        <p:nvSpPr>
          <p:cNvPr id="330760" name="Text Box 8"/>
          <p:cNvSpPr txBox="1">
            <a:spLocks noChangeArrowheads="1"/>
          </p:cNvSpPr>
          <p:nvPr/>
        </p:nvSpPr>
        <p:spPr bwMode="auto">
          <a:xfrm>
            <a:off x="6096000" y="5486400"/>
            <a:ext cx="714375" cy="336550"/>
          </a:xfrm>
          <a:prstGeom prst="rect">
            <a:avLst/>
          </a:prstGeom>
          <a:noFill/>
          <a:ln w="12700">
            <a:noFill/>
            <a:miter lim="800000"/>
            <a:headEnd/>
            <a:tailEnd/>
          </a:ln>
          <a:effectLst/>
        </p:spPr>
        <p:txBody>
          <a:bodyPr wrap="none">
            <a:spAutoFit/>
          </a:bodyPr>
          <a:lstStyle/>
          <a:p>
            <a:r>
              <a:rPr lang="en-US" sz="1600"/>
              <a:t>162 </a:t>
            </a:r>
            <a:r>
              <a:rPr lang="en-US" sz="1600">
                <a:cs typeface="Arial" charset="0"/>
              </a:rPr>
              <a:t>Å</a:t>
            </a:r>
          </a:p>
        </p:txBody>
      </p:sp>
      <p:sp>
        <p:nvSpPr>
          <p:cNvPr id="330761" name="Text Box 9"/>
          <p:cNvSpPr txBox="1">
            <a:spLocks noChangeArrowheads="1"/>
          </p:cNvSpPr>
          <p:nvPr/>
        </p:nvSpPr>
        <p:spPr bwMode="auto">
          <a:xfrm>
            <a:off x="836613" y="5915025"/>
            <a:ext cx="2439987" cy="396875"/>
          </a:xfrm>
          <a:prstGeom prst="rect">
            <a:avLst/>
          </a:prstGeom>
          <a:noFill/>
          <a:ln w="12700">
            <a:noFill/>
            <a:miter lim="800000"/>
            <a:headEnd/>
            <a:tailEnd/>
          </a:ln>
          <a:effectLst/>
        </p:spPr>
        <p:txBody>
          <a:bodyPr wrap="none">
            <a:spAutoFit/>
          </a:bodyPr>
          <a:lstStyle/>
          <a:p>
            <a:r>
              <a:rPr lang="en-US" sz="2000"/>
              <a:t>1 unit cell, 88 atoms</a:t>
            </a:r>
          </a:p>
        </p:txBody>
      </p:sp>
      <p:sp>
        <p:nvSpPr>
          <p:cNvPr id="330762" name="Text Box 10"/>
          <p:cNvSpPr txBox="1">
            <a:spLocks noChangeArrowheads="1"/>
          </p:cNvSpPr>
          <p:nvPr/>
        </p:nvSpPr>
        <p:spPr bwMode="auto">
          <a:xfrm>
            <a:off x="4495800" y="5915025"/>
            <a:ext cx="4103688" cy="701675"/>
          </a:xfrm>
          <a:prstGeom prst="rect">
            <a:avLst/>
          </a:prstGeom>
          <a:noFill/>
          <a:ln w="12700">
            <a:noFill/>
            <a:miter lim="800000"/>
            <a:headEnd/>
            <a:tailEnd/>
          </a:ln>
          <a:effectLst/>
        </p:spPr>
        <p:txBody>
          <a:bodyPr wrap="none">
            <a:spAutoFit/>
          </a:bodyPr>
          <a:lstStyle/>
          <a:p>
            <a:r>
              <a:rPr lang="en-US" sz="2000"/>
              <a:t>15 x 15 x 15 supercell, 297k atoms</a:t>
            </a:r>
          </a:p>
          <a:p>
            <a:r>
              <a:rPr lang="en-US" sz="2000"/>
              <a:t>(only Gd atoms shown)</a:t>
            </a:r>
          </a:p>
        </p:txBody>
      </p:sp>
      <p:sp>
        <p:nvSpPr>
          <p:cNvPr id="330763" name="Line 11"/>
          <p:cNvSpPr>
            <a:spLocks noChangeShapeType="1"/>
          </p:cNvSpPr>
          <p:nvPr/>
        </p:nvSpPr>
        <p:spPr bwMode="auto">
          <a:xfrm flipH="1" flipV="1">
            <a:off x="3048000" y="3810000"/>
            <a:ext cx="2819400" cy="457200"/>
          </a:xfrm>
          <a:prstGeom prst="line">
            <a:avLst/>
          </a:prstGeom>
          <a:noFill/>
          <a:ln w="25400">
            <a:solidFill>
              <a:schemeClr val="tx1"/>
            </a:solidFill>
            <a:round/>
            <a:headEnd/>
            <a:tailEnd type="triangle" w="med" len="med"/>
          </a:ln>
          <a:effectLst/>
        </p:spPr>
        <p:txBody>
          <a:bodyPr/>
          <a:lstStyle/>
          <a:p>
            <a:endParaRPr lang="en-US"/>
          </a:p>
        </p:txBody>
      </p:sp>
      <p:sp>
        <p:nvSpPr>
          <p:cNvPr id="330764" name="Line 12"/>
          <p:cNvSpPr>
            <a:spLocks noChangeShapeType="1"/>
          </p:cNvSpPr>
          <p:nvPr/>
        </p:nvSpPr>
        <p:spPr bwMode="auto">
          <a:xfrm flipH="1">
            <a:off x="3048000" y="4267200"/>
            <a:ext cx="2819400" cy="1219200"/>
          </a:xfrm>
          <a:prstGeom prst="line">
            <a:avLst/>
          </a:prstGeom>
          <a:noFill/>
          <a:ln w="254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0" y="228600"/>
            <a:ext cx="9144000" cy="579438"/>
          </a:xfrm>
          <a:prstGeom prst="rect">
            <a:avLst/>
          </a:prstGeom>
          <a:noFill/>
          <a:ln w="12700">
            <a:noFill/>
            <a:miter lim="800000"/>
            <a:headEnd type="none" w="sm" len="sm"/>
            <a:tailEnd type="none" w="sm" len="sm"/>
          </a:ln>
        </p:spPr>
        <p:txBody>
          <a:bodyPr>
            <a:spAutoFit/>
          </a:bodyPr>
          <a:lstStyle/>
          <a:p>
            <a:pPr algn="ctr" eaLnBrk="1" hangingPunct="1"/>
            <a:r>
              <a:rPr lang="en-US" sz="3200" b="1">
                <a:solidFill>
                  <a:srgbClr val="003399"/>
                </a:solidFill>
                <a:latin typeface="Calibri" pitchFamily="34" charset="0"/>
              </a:rPr>
              <a:t>Defect analysis</a:t>
            </a:r>
          </a:p>
        </p:txBody>
      </p:sp>
      <p:pic>
        <p:nvPicPr>
          <p:cNvPr id="344067" name="Picture 4" descr="Gd-Gd_rdf.jpg"/>
          <p:cNvPicPr>
            <a:picLocks noChangeAspect="1"/>
          </p:cNvPicPr>
          <p:nvPr/>
        </p:nvPicPr>
        <p:blipFill>
          <a:blip r:embed="rId2" cstate="print"/>
          <a:srcRect/>
          <a:stretch>
            <a:fillRect/>
          </a:stretch>
        </p:blipFill>
        <p:spPr bwMode="auto">
          <a:xfrm>
            <a:off x="5334000" y="1295400"/>
            <a:ext cx="3556000" cy="2667000"/>
          </a:xfrm>
          <a:prstGeom prst="rect">
            <a:avLst/>
          </a:prstGeom>
          <a:noFill/>
          <a:ln w="9525">
            <a:noFill/>
            <a:miter lim="800000"/>
            <a:headEnd/>
            <a:tailEnd/>
          </a:ln>
        </p:spPr>
      </p:pic>
      <p:pic>
        <p:nvPicPr>
          <p:cNvPr id="344068" name="Picture 6" descr="cascade20.gif"/>
          <p:cNvPicPr>
            <a:picLocks noChangeAspect="1"/>
          </p:cNvPicPr>
          <p:nvPr/>
        </p:nvPicPr>
        <p:blipFill>
          <a:blip r:embed="rId3" cstate="print"/>
          <a:srcRect/>
          <a:stretch>
            <a:fillRect/>
          </a:stretch>
        </p:blipFill>
        <p:spPr bwMode="auto">
          <a:xfrm>
            <a:off x="5943600" y="4038600"/>
            <a:ext cx="1720850" cy="2438400"/>
          </a:xfrm>
          <a:prstGeom prst="rect">
            <a:avLst/>
          </a:prstGeom>
          <a:noFill/>
          <a:ln w="9525">
            <a:noFill/>
            <a:miter lim="800000"/>
            <a:headEnd/>
            <a:tailEnd/>
          </a:ln>
        </p:spPr>
      </p:pic>
      <p:sp>
        <p:nvSpPr>
          <p:cNvPr id="344069" name="Text Box 3"/>
          <p:cNvSpPr txBox="1">
            <a:spLocks noChangeArrowheads="1"/>
          </p:cNvSpPr>
          <p:nvPr/>
        </p:nvSpPr>
        <p:spPr bwMode="auto">
          <a:xfrm>
            <a:off x="381000" y="1066800"/>
            <a:ext cx="4953000" cy="4376738"/>
          </a:xfrm>
          <a:prstGeom prst="rect">
            <a:avLst/>
          </a:prstGeom>
          <a:solidFill>
            <a:schemeClr val="bg1"/>
          </a:solidFill>
          <a:ln w="12700">
            <a:noFill/>
            <a:miter lim="800000"/>
            <a:headEnd/>
            <a:tailEnd/>
          </a:ln>
        </p:spPr>
        <p:txBody>
          <a:bodyPr wrap="square">
            <a:spAutoFit/>
          </a:bodyPr>
          <a:lstStyle/>
          <a:p>
            <a:pPr eaLnBrk="1" hangingPunct="1">
              <a:buClr>
                <a:srgbClr val="FF0000"/>
              </a:buClr>
              <a:buFont typeface="Arial" charset="0"/>
              <a:buChar char="►"/>
            </a:pPr>
            <a:r>
              <a:rPr lang="en-US" sz="1800" dirty="0">
                <a:latin typeface="Calibri" pitchFamily="34" charset="0"/>
              </a:rPr>
              <a:t> How the defect analysis works:</a:t>
            </a:r>
          </a:p>
          <a:p>
            <a:pPr marL="914400" lvl="1" indent="-457200" eaLnBrk="1" hangingPunct="1">
              <a:buFont typeface="Calibri" pitchFamily="34" charset="0"/>
              <a:buAutoNum type="arabicPeriod"/>
            </a:pPr>
            <a:r>
              <a:rPr lang="en-US" sz="1800" dirty="0">
                <a:latin typeface="Calibri" pitchFamily="34" charset="0"/>
              </a:rPr>
              <a:t>Shape matching algorithm was used.*</a:t>
            </a:r>
          </a:p>
          <a:p>
            <a:pPr marL="914400" lvl="1" indent="-457200" eaLnBrk="1" hangingPunct="1">
              <a:buFont typeface="Calibri" pitchFamily="34" charset="0"/>
              <a:buAutoNum type="arabicPeriod"/>
            </a:pPr>
            <a:r>
              <a:rPr lang="en-US" sz="1800" dirty="0">
                <a:latin typeface="Calibri" pitchFamily="34" charset="0"/>
              </a:rPr>
              <a:t>Nearest neighbors defined as those atoms in the first RDF peak.</a:t>
            </a:r>
          </a:p>
          <a:p>
            <a:pPr marL="914400" lvl="1" indent="-457200" eaLnBrk="1" hangingPunct="1">
              <a:buFont typeface="Calibri" pitchFamily="34" charset="0"/>
              <a:buAutoNum type="arabicPeriod"/>
            </a:pPr>
            <a:r>
              <a:rPr lang="en-US" sz="1800" dirty="0">
                <a:latin typeface="Calibri" pitchFamily="34" charset="0"/>
              </a:rPr>
              <a:t>Clusters formed by each </a:t>
            </a:r>
            <a:r>
              <a:rPr lang="en-US" sz="1800" dirty="0" err="1">
                <a:latin typeface="Calibri" pitchFamily="34" charset="0"/>
              </a:rPr>
              <a:t>Gd</a:t>
            </a:r>
            <a:r>
              <a:rPr lang="en-US" sz="1800" dirty="0">
                <a:latin typeface="Calibri" pitchFamily="34" charset="0"/>
              </a:rPr>
              <a:t> atom and its nearest </a:t>
            </a:r>
            <a:r>
              <a:rPr lang="en-US" sz="1800" dirty="0" err="1">
                <a:latin typeface="Calibri" pitchFamily="34" charset="0"/>
              </a:rPr>
              <a:t>Gd</a:t>
            </a:r>
            <a:r>
              <a:rPr lang="en-US" sz="1800" dirty="0">
                <a:latin typeface="Calibri" pitchFamily="34" charset="0"/>
              </a:rPr>
              <a:t> neighbors are compared with clusters formed by those neighbors and their nearest </a:t>
            </a:r>
            <a:r>
              <a:rPr lang="en-US" sz="1800" dirty="0" err="1">
                <a:latin typeface="Calibri" pitchFamily="34" charset="0"/>
              </a:rPr>
              <a:t>Gd</a:t>
            </a:r>
            <a:r>
              <a:rPr lang="en-US" sz="1800" dirty="0">
                <a:latin typeface="Calibri" pitchFamily="34" charset="0"/>
              </a:rPr>
              <a:t> neighbors.</a:t>
            </a:r>
          </a:p>
          <a:p>
            <a:pPr marL="914400" lvl="1" indent="-457200" eaLnBrk="1" hangingPunct="1">
              <a:buFont typeface="Calibri" pitchFamily="34" charset="0"/>
              <a:buAutoNum type="arabicPeriod"/>
            </a:pPr>
            <a:r>
              <a:rPr lang="en-US" sz="1800" dirty="0">
                <a:latin typeface="Calibri" pitchFamily="34" charset="0"/>
              </a:rPr>
              <a:t>If the cluster shapes match, the atom is considered “crystalline”; otherwise, it is considered “amorphous.”</a:t>
            </a:r>
          </a:p>
          <a:p>
            <a:pPr eaLnBrk="1" hangingPunct="1">
              <a:spcBef>
                <a:spcPct val="60000"/>
              </a:spcBef>
              <a:buClr>
                <a:srgbClr val="FF0000"/>
              </a:buClr>
              <a:buFont typeface="Arial" charset="0"/>
              <a:buChar char="►"/>
            </a:pPr>
            <a:r>
              <a:rPr lang="en-US" sz="1800" dirty="0">
                <a:latin typeface="Calibri" pitchFamily="34" charset="0"/>
              </a:rPr>
              <a:t> Why only </a:t>
            </a:r>
            <a:r>
              <a:rPr lang="en-US" sz="1800" dirty="0" err="1">
                <a:latin typeface="Calibri" pitchFamily="34" charset="0"/>
              </a:rPr>
              <a:t>Gd</a:t>
            </a:r>
            <a:r>
              <a:rPr lang="en-US" sz="1800" dirty="0">
                <a:latin typeface="Calibri" pitchFamily="34" charset="0"/>
              </a:rPr>
              <a:t> atoms were used:</a:t>
            </a:r>
          </a:p>
          <a:p>
            <a:pPr marL="914400" lvl="1" indent="-457200" eaLnBrk="1" hangingPunct="1">
              <a:buFont typeface="Calibri" pitchFamily="34" charset="0"/>
              <a:buAutoNum type="arabicPeriod"/>
            </a:pPr>
            <a:r>
              <a:rPr lang="en-US" sz="1800" dirty="0">
                <a:latin typeface="Calibri" pitchFamily="34" charset="0"/>
              </a:rPr>
              <a:t>RDF analysis produces clear picture of crystal structure.</a:t>
            </a:r>
          </a:p>
          <a:p>
            <a:pPr marL="914400" lvl="1" indent="-457200" eaLnBrk="1" hangingPunct="1">
              <a:buFont typeface="Calibri" pitchFamily="34" charset="0"/>
              <a:buAutoNum type="arabicPeriod"/>
            </a:pPr>
            <a:r>
              <a:rPr lang="en-US" sz="1800" dirty="0">
                <a:latin typeface="Calibri" pitchFamily="34" charset="0"/>
              </a:rPr>
              <a:t>Clearly shows the cascade damage.</a:t>
            </a:r>
          </a:p>
        </p:txBody>
      </p:sp>
      <p:sp>
        <p:nvSpPr>
          <p:cNvPr id="344070" name="Text Box 6"/>
          <p:cNvSpPr txBox="1">
            <a:spLocks noChangeArrowheads="1"/>
          </p:cNvSpPr>
          <p:nvPr/>
        </p:nvSpPr>
        <p:spPr bwMode="auto">
          <a:xfrm>
            <a:off x="1143000" y="5819775"/>
            <a:ext cx="3455988" cy="581025"/>
          </a:xfrm>
          <a:prstGeom prst="rect">
            <a:avLst/>
          </a:prstGeom>
          <a:noFill/>
          <a:ln w="12700">
            <a:noFill/>
            <a:miter lim="800000"/>
            <a:headEnd/>
            <a:tailEnd/>
          </a:ln>
          <a:effectLst/>
        </p:spPr>
        <p:txBody>
          <a:bodyPr wrap="none">
            <a:spAutoFit/>
          </a:bodyPr>
          <a:lstStyle/>
          <a:p>
            <a:pPr marL="114300" indent="-114300"/>
            <a:r>
              <a:rPr lang="en-US" sz="1600">
                <a:latin typeface="Calibri" pitchFamily="34" charset="0"/>
              </a:rPr>
              <a:t>* Auer and Frenkel, </a:t>
            </a:r>
            <a:r>
              <a:rPr lang="en-US" sz="1600" i="1">
                <a:latin typeface="Calibri" pitchFamily="34" charset="0"/>
              </a:rPr>
              <a:t>J. Chem. Phys.</a:t>
            </a:r>
            <a:r>
              <a:rPr lang="en-US" sz="1600">
                <a:latin typeface="Calibri" pitchFamily="34" charset="0"/>
              </a:rPr>
              <a:t> </a:t>
            </a:r>
            <a:r>
              <a:rPr lang="en-US" sz="1600" b="1">
                <a:latin typeface="Calibri" pitchFamily="34" charset="0"/>
              </a:rPr>
              <a:t>2004</a:t>
            </a:r>
          </a:p>
          <a:p>
            <a:pPr marL="114300" indent="-114300"/>
            <a:r>
              <a:rPr lang="en-US" sz="1600">
                <a:latin typeface="Calibri" pitchFamily="34" charset="0"/>
              </a:rPr>
              <a:t>	Ten et al, </a:t>
            </a:r>
            <a:r>
              <a:rPr lang="en-US" sz="1600" i="1">
                <a:latin typeface="Calibri" pitchFamily="34" charset="0"/>
              </a:rPr>
              <a:t>J. Chem. Phys.</a:t>
            </a:r>
            <a:r>
              <a:rPr lang="en-US" sz="1600">
                <a:latin typeface="Calibri" pitchFamily="34" charset="0"/>
              </a:rPr>
              <a:t> </a:t>
            </a:r>
            <a:r>
              <a:rPr lang="en-US" sz="1600" b="1">
                <a:latin typeface="Calibri" pitchFamily="34" charset="0"/>
              </a:rPr>
              <a:t>1996</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outline</a:t>
            </a:r>
            <a:endParaRPr lang="en-US" dirty="0"/>
          </a:p>
        </p:txBody>
      </p:sp>
      <p:sp>
        <p:nvSpPr>
          <p:cNvPr id="3" name="Content Placeholder 2"/>
          <p:cNvSpPr>
            <a:spLocks noGrp="1"/>
          </p:cNvSpPr>
          <p:nvPr>
            <p:ph idx="1"/>
          </p:nvPr>
        </p:nvSpPr>
        <p:spPr/>
        <p:txBody>
          <a:bodyPr/>
          <a:lstStyle/>
          <a:p>
            <a:pPr marL="628650" lvl="0" indent="-457200">
              <a:buFont typeface="+mj-lt"/>
              <a:buAutoNum type="arabicPeriod"/>
            </a:pPr>
            <a:r>
              <a:rPr lang="en-US" sz="2000" dirty="0" smtClean="0"/>
              <a:t>MD basics</a:t>
            </a:r>
          </a:p>
          <a:p>
            <a:pPr marL="628650" lvl="0" indent="-457200">
              <a:buFont typeface="+mj-lt"/>
              <a:buAutoNum type="arabicPeriod"/>
            </a:pPr>
            <a:r>
              <a:rPr lang="en-US" sz="2000" dirty="0" smtClean="0"/>
              <a:t>Why use LAMMPS?</a:t>
            </a:r>
          </a:p>
          <a:p>
            <a:pPr marL="628650" lvl="0" indent="-457200">
              <a:buFont typeface="+mj-lt"/>
              <a:buAutoNum type="arabicPeriod"/>
            </a:pPr>
            <a:r>
              <a:rPr lang="en-US" sz="2000" dirty="0" smtClean="0"/>
              <a:t>Live demo #1</a:t>
            </a:r>
          </a:p>
          <a:p>
            <a:pPr marL="628650" lvl="0" indent="-457200">
              <a:buFont typeface="+mj-lt"/>
              <a:buAutoNum type="arabicPeriod"/>
            </a:pPr>
            <a:r>
              <a:rPr lang="en-US" sz="2000" dirty="0" smtClean="0"/>
              <a:t>Basic information about LAMMPS</a:t>
            </a:r>
          </a:p>
          <a:p>
            <a:pPr marL="628650" lvl="0" indent="-457200">
              <a:buFont typeface="+mj-lt"/>
              <a:buAutoNum type="arabicPeriod"/>
            </a:pPr>
            <a:r>
              <a:rPr lang="en-US" sz="2000" dirty="0" smtClean="0"/>
              <a:t>Live demo #2</a:t>
            </a:r>
          </a:p>
          <a:p>
            <a:pPr marL="628650" lvl="0" indent="-457200">
              <a:buFont typeface="+mj-lt"/>
              <a:buAutoNum type="arabicPeriod"/>
            </a:pPr>
            <a:r>
              <a:rPr lang="en-US" sz="2000" dirty="0" smtClean="0"/>
              <a:t>Six very useful LAMMPS commands</a:t>
            </a:r>
          </a:p>
          <a:p>
            <a:pPr marL="628650" lvl="0" indent="-457200">
              <a:buFont typeface="+mj-lt"/>
              <a:buAutoNum type="arabicPeriod"/>
            </a:pPr>
            <a:r>
              <a:rPr lang="en-US" sz="2000" dirty="0" smtClean="0"/>
              <a:t>Live demo #3</a:t>
            </a:r>
          </a:p>
          <a:p>
            <a:pPr marL="628650" lvl="0" indent="-457200">
              <a:buFont typeface="+mj-lt"/>
              <a:buAutoNum type="arabicPeriod"/>
            </a:pPr>
            <a:r>
              <a:rPr lang="en-US" sz="2000" dirty="0" smtClean="0"/>
              <a:t>Vignettes of some LAMMPS research</a:t>
            </a:r>
          </a:p>
          <a:p>
            <a:pPr marL="628650" lvl="0" indent="-457200">
              <a:buFont typeface="+mj-lt"/>
              <a:buAutoNum type="arabicPeriod"/>
            </a:pPr>
            <a:r>
              <a:rPr lang="en-US" sz="2000" dirty="0" smtClean="0">
                <a:solidFill>
                  <a:srgbClr val="037F02"/>
                </a:solidFill>
              </a:rPr>
              <a:t>Future areas of LAMMPS development</a:t>
            </a:r>
          </a:p>
          <a:p>
            <a:pPr marL="628650" lvl="0" indent="-457200">
              <a:buFont typeface="+mj-lt"/>
              <a:buAutoNum type="arabicPeriod"/>
            </a:pPr>
            <a:r>
              <a:rPr lang="en-US" sz="2000" dirty="0" smtClean="0"/>
              <a:t>How to add a new feature to LAMMPS</a:t>
            </a:r>
          </a:p>
          <a:p>
            <a:pPr marL="628650" lvl="0" indent="-457200">
              <a:buFont typeface="+mj-lt"/>
              <a:buAutoNum type="arabicPeriod"/>
            </a:pPr>
            <a:r>
              <a:rPr lang="en-US" sz="2000" dirty="0" smtClean="0"/>
              <a:t>Homework assignment</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areas of LAMMPS development</a:t>
            </a:r>
            <a:endParaRPr lang="en-US" dirty="0"/>
          </a:p>
        </p:txBody>
      </p:sp>
      <p:sp>
        <p:nvSpPr>
          <p:cNvPr id="3" name="Content Placeholder 2"/>
          <p:cNvSpPr>
            <a:spLocks noGrp="1"/>
          </p:cNvSpPr>
          <p:nvPr>
            <p:ph idx="1"/>
          </p:nvPr>
        </p:nvSpPr>
        <p:spPr>
          <a:xfrm>
            <a:off x="304800" y="1981200"/>
            <a:ext cx="8763000" cy="4114800"/>
          </a:xfrm>
        </p:spPr>
        <p:txBody>
          <a:bodyPr/>
          <a:lstStyle/>
          <a:p>
            <a:r>
              <a:rPr lang="en-US" dirty="0" smtClean="0"/>
              <a:t>Alleviations of time-scale and spatial-scale limitations</a:t>
            </a:r>
          </a:p>
          <a:p>
            <a:r>
              <a:rPr lang="en-US" dirty="0" smtClean="0"/>
              <a:t>Improved force fields for better molecular physics</a:t>
            </a:r>
          </a:p>
          <a:p>
            <a:r>
              <a:rPr lang="en-US" dirty="0" smtClean="0"/>
              <a:t>New features for the convenience of users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Algorithmic Issues in MD</a:t>
            </a:r>
          </a:p>
        </p:txBody>
      </p:sp>
      <p:sp>
        <p:nvSpPr>
          <p:cNvPr id="20483" name="Rectangle 3"/>
          <p:cNvSpPr>
            <a:spLocks noGrp="1" noChangeArrowheads="1"/>
          </p:cNvSpPr>
          <p:nvPr>
            <p:ph type="body" idx="1"/>
          </p:nvPr>
        </p:nvSpPr>
        <p:spPr>
          <a:xfrm>
            <a:off x="685800" y="1676400"/>
            <a:ext cx="7772400" cy="4114800"/>
          </a:xfrm>
        </p:spPr>
        <p:txBody>
          <a:bodyPr/>
          <a:lstStyle/>
          <a:p>
            <a:endParaRPr lang="en-US" sz="2000"/>
          </a:p>
          <a:p>
            <a:r>
              <a:rPr lang="en-US" sz="2000"/>
              <a:t>Speed</a:t>
            </a:r>
          </a:p>
          <a:p>
            <a:pPr lvl="1"/>
            <a:r>
              <a:rPr lang="en-US" sz="2000"/>
              <a:t>parallel implementation </a:t>
            </a:r>
          </a:p>
          <a:p>
            <a:pPr lvl="1"/>
            <a:endParaRPr lang="en-US" sz="2000"/>
          </a:p>
          <a:p>
            <a:r>
              <a:rPr lang="en-US" sz="2000"/>
              <a:t>Accuracy</a:t>
            </a:r>
          </a:p>
          <a:p>
            <a:pPr lvl="1"/>
            <a:r>
              <a:rPr lang="en-US" sz="2000"/>
              <a:t>long-range Coulombics</a:t>
            </a:r>
          </a:p>
          <a:p>
            <a:endParaRPr lang="en-US" sz="2000"/>
          </a:p>
          <a:p>
            <a:r>
              <a:rPr lang="en-US" sz="2000"/>
              <a:t>Time scale</a:t>
            </a:r>
          </a:p>
          <a:p>
            <a:pPr lvl="1"/>
            <a:r>
              <a:rPr lang="en-US" sz="2000"/>
              <a:t>slow versus fast degrees of freedom</a:t>
            </a:r>
          </a:p>
          <a:p>
            <a:pPr lvl="1"/>
            <a:endParaRPr lang="en-US" sz="2000"/>
          </a:p>
          <a:p>
            <a:r>
              <a:rPr lang="en-US" sz="2000"/>
              <a:t>Length scale</a:t>
            </a:r>
          </a:p>
          <a:p>
            <a:pPr lvl="1"/>
            <a:r>
              <a:rPr lang="en-US" sz="2000"/>
              <a:t>coarse-graining</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4" name="Organization Chart 6"/>
          <p:cNvGraphicFramePr>
            <a:graphicFrameLocks/>
          </p:cNvGraphicFramePr>
          <p:nvPr>
            <p:ph idx="1"/>
          </p:nvPr>
        </p:nvGraphicFramePr>
        <p:xfrm>
          <a:off x="-14288" y="0"/>
          <a:ext cx="9158288" cy="6858000"/>
        </p:xfrm>
        <a:graphic>
          <a:graphicData uri="http://schemas.openxmlformats.org/drawingml/2006/compatibility">
            <com:legacyDrawing xmlns:com="http://schemas.openxmlformats.org/drawingml/2006/compatibility" spid="_x0000_s287746"/>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add a new feature to LAMMPS</a:t>
            </a:r>
            <a:endParaRPr lang="en-US" dirty="0"/>
          </a:p>
        </p:txBody>
      </p:sp>
      <p:sp>
        <p:nvSpPr>
          <p:cNvPr id="4" name="TextBox 3"/>
          <p:cNvSpPr txBox="1"/>
          <p:nvPr/>
        </p:nvSpPr>
        <p:spPr>
          <a:xfrm>
            <a:off x="144420" y="2209800"/>
            <a:ext cx="8999580" cy="461665"/>
          </a:xfrm>
          <a:prstGeom prst="rect">
            <a:avLst/>
          </a:prstGeom>
          <a:noFill/>
        </p:spPr>
        <p:txBody>
          <a:bodyPr wrap="none" rtlCol="0">
            <a:spAutoFit/>
          </a:bodyPr>
          <a:lstStyle/>
          <a:p>
            <a:r>
              <a:rPr lang="en-US" dirty="0" smtClean="0">
                <a:latin typeface="+mn-lt"/>
              </a:rPr>
              <a:t>Case study: simulation of gas uptake into microporous materials.</a:t>
            </a:r>
            <a:endParaRPr lang="en-US" dirty="0">
              <a:latin typeface="+mn-l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219200"/>
          </a:xfrm>
        </p:spPr>
        <p:txBody>
          <a:bodyPr/>
          <a:lstStyle/>
          <a:p>
            <a:r>
              <a:rPr lang="en-US" sz="2000" dirty="0" smtClean="0"/>
              <a:t>What are microporous materials and what are their uses?</a:t>
            </a:r>
            <a:endParaRPr lang="en-US" sz="2000" dirty="0"/>
          </a:p>
        </p:txBody>
      </p:sp>
      <p:sp>
        <p:nvSpPr>
          <p:cNvPr id="3" name="Content Placeholder 2"/>
          <p:cNvSpPr>
            <a:spLocks noGrp="1"/>
          </p:cNvSpPr>
          <p:nvPr>
            <p:ph idx="1"/>
          </p:nvPr>
        </p:nvSpPr>
        <p:spPr>
          <a:xfrm>
            <a:off x="685800" y="1676400"/>
            <a:ext cx="7772400" cy="4648200"/>
          </a:xfrm>
        </p:spPr>
        <p:txBody>
          <a:bodyPr/>
          <a:lstStyle/>
          <a:p>
            <a:pPr>
              <a:buNone/>
            </a:pPr>
            <a:r>
              <a:rPr lang="en-US" sz="1600" b="0" dirty="0" smtClean="0"/>
              <a:t>“</a:t>
            </a:r>
            <a:r>
              <a:rPr lang="en-US" sz="1600" dirty="0" smtClean="0">
                <a:solidFill>
                  <a:srgbClr val="C00000"/>
                </a:solidFill>
              </a:rPr>
              <a:t>A microporous material is a material containing pores with diameters less than 2 nm.  </a:t>
            </a:r>
            <a:r>
              <a:rPr lang="en-US" sz="1600" b="0" dirty="0" smtClean="0">
                <a:solidFill>
                  <a:schemeClr val="tx1"/>
                </a:solidFill>
              </a:rPr>
              <a:t>Porous materials are classified into several kinds by their size.”</a:t>
            </a:r>
          </a:p>
          <a:p>
            <a:pPr>
              <a:buNone/>
            </a:pPr>
            <a:r>
              <a:rPr lang="en-US" sz="1600" b="0" dirty="0" smtClean="0">
                <a:solidFill>
                  <a:schemeClr val="tx1"/>
                </a:solidFill>
              </a:rPr>
              <a:t>“Microporous materials have pore diameters of less than 2 nm, </a:t>
            </a:r>
            <a:r>
              <a:rPr lang="en-US" sz="1600" b="0" dirty="0" err="1" smtClean="0">
                <a:solidFill>
                  <a:schemeClr val="tx1"/>
                </a:solidFill>
              </a:rPr>
              <a:t>mesoporous</a:t>
            </a:r>
            <a:r>
              <a:rPr lang="en-US" sz="1600" b="0" dirty="0" smtClean="0">
                <a:solidFill>
                  <a:schemeClr val="tx1"/>
                </a:solidFill>
              </a:rPr>
              <a:t> materials have pore diameters between 2 nm and 50 nm and macroporous materials have pore diameters of greater than 50 nm.”</a:t>
            </a:r>
          </a:p>
          <a:p>
            <a:pPr>
              <a:buNone/>
            </a:pPr>
            <a:endParaRPr lang="en-US" sz="1600" b="0" dirty="0" smtClean="0">
              <a:solidFill>
                <a:schemeClr val="tx1"/>
              </a:solidFill>
            </a:endParaRPr>
          </a:p>
          <a:p>
            <a:r>
              <a:rPr lang="en-US" sz="1600" dirty="0" smtClean="0">
                <a:solidFill>
                  <a:srgbClr val="C00000"/>
                </a:solidFill>
              </a:rPr>
              <a:t>Facilitate contaminant-free exchange of gases. </a:t>
            </a:r>
            <a:r>
              <a:rPr lang="en-US" sz="1600" b="0" dirty="0" smtClean="0"/>
              <a:t>Mold spores, bacteria, and other airborne contaminants will become trapped, while allowing gases to pass through the material. </a:t>
            </a:r>
          </a:p>
          <a:p>
            <a:r>
              <a:rPr lang="en-US" sz="1600" dirty="0" smtClean="0">
                <a:solidFill>
                  <a:srgbClr val="C00000"/>
                </a:solidFill>
              </a:rPr>
              <a:t>Microporous materials are also used in first aid.</a:t>
            </a:r>
          </a:p>
          <a:p>
            <a:pPr>
              <a:buNone/>
            </a:pPr>
            <a:endParaRPr lang="en-US" sz="1600" dirty="0" smtClean="0">
              <a:solidFill>
                <a:schemeClr val="tx1"/>
              </a:solidFill>
            </a:endParaRPr>
          </a:p>
          <a:p>
            <a:pPr>
              <a:buNone/>
            </a:pPr>
            <a:r>
              <a:rPr lang="en-US" sz="1600" dirty="0" smtClean="0">
                <a:solidFill>
                  <a:schemeClr val="tx1"/>
                </a:solidFill>
              </a:rPr>
              <a:t>			http://en.wikipedia.org/wiki/Microporous_material </a:t>
            </a:r>
          </a:p>
          <a:p>
            <a:pPr>
              <a:buNone/>
            </a:pPr>
            <a:endParaRPr lang="en-US" sz="1600" dirty="0" smtClean="0">
              <a:solidFill>
                <a:schemeClr val="tx1"/>
              </a:solidFill>
            </a:endParaRPr>
          </a:p>
          <a:p>
            <a:r>
              <a:rPr lang="en-US" sz="1600" dirty="0" smtClean="0">
                <a:solidFill>
                  <a:srgbClr val="C00000"/>
                </a:solidFill>
              </a:rPr>
              <a:t>Radioactive materials separation or storage.</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ZIFs?</a:t>
            </a:r>
            <a:endParaRPr lang="en-US" dirty="0"/>
          </a:p>
        </p:txBody>
      </p:sp>
      <p:sp>
        <p:nvSpPr>
          <p:cNvPr id="3" name="Content Placeholder 2"/>
          <p:cNvSpPr>
            <a:spLocks noGrp="1"/>
          </p:cNvSpPr>
          <p:nvPr>
            <p:ph idx="1"/>
          </p:nvPr>
        </p:nvSpPr>
        <p:spPr>
          <a:xfrm>
            <a:off x="685800" y="1752600"/>
            <a:ext cx="7772400" cy="4114800"/>
          </a:xfrm>
        </p:spPr>
        <p:txBody>
          <a:bodyPr/>
          <a:lstStyle/>
          <a:p>
            <a:pPr>
              <a:buNone/>
            </a:pPr>
            <a:r>
              <a:rPr lang="en-US" dirty="0" smtClean="0"/>
              <a:t>ZIF = </a:t>
            </a:r>
            <a:r>
              <a:rPr lang="en-US" dirty="0" err="1" smtClean="0"/>
              <a:t>zeolitic</a:t>
            </a:r>
            <a:r>
              <a:rPr lang="en-US" dirty="0" smtClean="0"/>
              <a:t> </a:t>
            </a:r>
            <a:r>
              <a:rPr lang="en-US" dirty="0" err="1" smtClean="0"/>
              <a:t>imidazolate</a:t>
            </a:r>
            <a:r>
              <a:rPr lang="en-US" dirty="0" smtClean="0"/>
              <a:t> framework</a:t>
            </a:r>
          </a:p>
          <a:p>
            <a:pPr>
              <a:buNone/>
            </a:pPr>
            <a:endParaRPr lang="en-US" dirty="0" smtClean="0"/>
          </a:p>
          <a:p>
            <a:pPr>
              <a:buNone/>
            </a:pPr>
            <a:r>
              <a:rPr lang="en-US" sz="1400" b="0" dirty="0" smtClean="0"/>
              <a:t>“ZIFs are one kind of metal-organic frameworks' subsidiaries which could be used to keep industrial emissions of carbon dioxide out of the atmosphere. One </a:t>
            </a:r>
            <a:r>
              <a:rPr lang="en-US" sz="1400" b="0" dirty="0" err="1" smtClean="0"/>
              <a:t>litre</a:t>
            </a:r>
            <a:r>
              <a:rPr lang="en-US" sz="1400" b="0" dirty="0" smtClean="0"/>
              <a:t> of the crystals could store about 83 </a:t>
            </a:r>
            <a:r>
              <a:rPr lang="en-US" sz="1400" b="0" dirty="0" err="1" smtClean="0"/>
              <a:t>litres</a:t>
            </a:r>
            <a:r>
              <a:rPr lang="en-US" sz="1400" b="0" dirty="0" smtClean="0"/>
              <a:t> of CO2. </a:t>
            </a:r>
            <a:r>
              <a:rPr lang="en-US" sz="1400" dirty="0" smtClean="0">
                <a:solidFill>
                  <a:srgbClr val="C00000"/>
                </a:solidFill>
              </a:rPr>
              <a:t>The crystals are non-toxic and require little energy to create</a:t>
            </a:r>
            <a:r>
              <a:rPr lang="en-US" sz="1400" b="0" dirty="0" smtClean="0"/>
              <a:t>, making them an attractive possibility for carbon capture and storage. </a:t>
            </a:r>
            <a:r>
              <a:rPr lang="en-US" sz="1400" dirty="0" smtClean="0">
                <a:solidFill>
                  <a:srgbClr val="C00000"/>
                </a:solidFill>
              </a:rPr>
              <a:t>The porous structures can be heated to high temperatures without decomposing </a:t>
            </a:r>
            <a:r>
              <a:rPr lang="en-US" sz="1400" b="0" dirty="0" smtClean="0"/>
              <a:t>and can be boiled in water or solvents for a week and remain stable, making them suitable for use in hot, energy-producing environments like power plants.”</a:t>
            </a:r>
          </a:p>
          <a:p>
            <a:pPr>
              <a:buNone/>
            </a:pPr>
            <a:endParaRPr lang="en-US" sz="1400" b="0" dirty="0" smtClean="0"/>
          </a:p>
          <a:p>
            <a:pPr>
              <a:buNone/>
            </a:pPr>
            <a:r>
              <a:rPr lang="en-US" sz="1400" b="0" dirty="0" smtClean="0"/>
              <a:t>“Like </a:t>
            </a:r>
            <a:r>
              <a:rPr lang="en-US" sz="1400" b="0" dirty="0" err="1" smtClean="0"/>
              <a:t>zeolites</a:t>
            </a:r>
            <a:r>
              <a:rPr lang="en-US" sz="1400" b="0" dirty="0" smtClean="0"/>
              <a:t> and other porous materials, </a:t>
            </a:r>
            <a:r>
              <a:rPr lang="en-US" sz="1400" b="0" dirty="0" err="1" smtClean="0"/>
              <a:t>zeolitic</a:t>
            </a:r>
            <a:r>
              <a:rPr lang="en-US" sz="1400" b="0" dirty="0" smtClean="0"/>
              <a:t> </a:t>
            </a:r>
            <a:r>
              <a:rPr lang="en-US" sz="1400" b="0" dirty="0" err="1" smtClean="0"/>
              <a:t>imidazolate</a:t>
            </a:r>
            <a:r>
              <a:rPr lang="en-US" sz="1400" b="0" dirty="0" smtClean="0"/>
              <a:t> framework membranes can be used for the </a:t>
            </a:r>
            <a:r>
              <a:rPr lang="en-US" sz="1400" dirty="0" smtClean="0">
                <a:solidFill>
                  <a:srgbClr val="C00000"/>
                </a:solidFill>
              </a:rPr>
              <a:t>separation of gases </a:t>
            </a:r>
            <a:r>
              <a:rPr lang="en-US" sz="1400" b="0" dirty="0" smtClean="0"/>
              <a:t>because of its highly porous structure, large accessible pore volume with fully exposed edges and faces of the organic links, pore apertures in the range of the kinetic diameter of several gas molecules, and high CO</a:t>
            </a:r>
            <a:r>
              <a:rPr lang="en-US" sz="1400" b="0" baseline="-25000" dirty="0" smtClean="0"/>
              <a:t>2</a:t>
            </a:r>
            <a:r>
              <a:rPr lang="en-US" sz="1400" b="0" dirty="0" smtClean="0"/>
              <a:t> adsorption capacity.”</a:t>
            </a:r>
          </a:p>
          <a:p>
            <a:pPr>
              <a:buNone/>
            </a:pPr>
            <a:endParaRPr lang="en-US" sz="1600" dirty="0" smtClean="0"/>
          </a:p>
          <a:p>
            <a:pPr>
              <a:buNone/>
            </a:pPr>
            <a:r>
              <a:rPr lang="en-US" sz="1600" dirty="0" smtClean="0"/>
              <a:t>http://en.wikipedia.org/wiki/Zeolitic_imidazolate_frameworks</a:t>
            </a:r>
            <a:endParaRPr lang="en-US" sz="16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ZIF-8</a:t>
            </a:r>
            <a:endParaRPr lang="en-US" dirty="0"/>
          </a:p>
        </p:txBody>
      </p:sp>
      <p:sp>
        <p:nvSpPr>
          <p:cNvPr id="5" name="Rectangle 4"/>
          <p:cNvSpPr/>
          <p:nvPr/>
        </p:nvSpPr>
        <p:spPr>
          <a:xfrm>
            <a:off x="4267200" y="4267200"/>
            <a:ext cx="4876800" cy="738664"/>
          </a:xfrm>
          <a:prstGeom prst="rect">
            <a:avLst/>
          </a:prstGeom>
        </p:spPr>
        <p:txBody>
          <a:bodyPr wrap="square">
            <a:spAutoFit/>
          </a:bodyPr>
          <a:lstStyle/>
          <a:p>
            <a:r>
              <a:rPr lang="en-US" sz="1400" dirty="0" smtClean="0">
                <a:latin typeface="+mn-lt"/>
              </a:rPr>
              <a:t>Crystal structure of ZIF-8 with void space shown in yellow.</a:t>
            </a:r>
            <a:br>
              <a:rPr lang="en-US" sz="1400" dirty="0" smtClean="0">
                <a:latin typeface="+mn-lt"/>
              </a:rPr>
            </a:br>
            <a:r>
              <a:rPr lang="en-US" sz="1400" dirty="0" smtClean="0">
                <a:latin typeface="+mn-lt"/>
              </a:rPr>
              <a:t>                </a:t>
            </a:r>
            <a:br>
              <a:rPr lang="en-US" sz="1400" dirty="0" smtClean="0">
                <a:latin typeface="+mn-lt"/>
              </a:rPr>
            </a:br>
            <a:r>
              <a:rPr lang="en-US" sz="1400" i="1" dirty="0" smtClean="0">
                <a:latin typeface="+mn-lt"/>
              </a:rPr>
              <a:t>Figure credit: Praveen K. Thallapally</a:t>
            </a:r>
            <a:endParaRPr lang="en-US" sz="1400" dirty="0">
              <a:latin typeface="+mn-lt"/>
            </a:endParaRPr>
          </a:p>
        </p:txBody>
      </p:sp>
      <p:pic>
        <p:nvPicPr>
          <p:cNvPr id="6" name="Picture 5" descr="ZIF8C.jpg"/>
          <p:cNvPicPr>
            <a:picLocks noChangeAspect="1"/>
          </p:cNvPicPr>
          <p:nvPr/>
        </p:nvPicPr>
        <p:blipFill>
          <a:blip r:embed="rId2" cstate="print"/>
          <a:stretch>
            <a:fillRect/>
          </a:stretch>
        </p:blipFill>
        <p:spPr>
          <a:xfrm>
            <a:off x="990600" y="2971800"/>
            <a:ext cx="3200400" cy="3073400"/>
          </a:xfrm>
          <a:prstGeom prst="rect">
            <a:avLst/>
          </a:prstGeom>
        </p:spPr>
      </p:pic>
      <p:graphicFrame>
        <p:nvGraphicFramePr>
          <p:cNvPr id="7" name="Table 6"/>
          <p:cNvGraphicFramePr>
            <a:graphicFrameLocks noGrp="1"/>
          </p:cNvGraphicFramePr>
          <p:nvPr/>
        </p:nvGraphicFramePr>
        <p:xfrm>
          <a:off x="1066800" y="1676400"/>
          <a:ext cx="7239000" cy="1097280"/>
        </p:xfrm>
        <a:graphic>
          <a:graphicData uri="http://schemas.openxmlformats.org/drawingml/2006/table">
            <a:tbl>
              <a:tblPr/>
              <a:tblGrid>
                <a:gridCol w="3699933"/>
                <a:gridCol w="3539067"/>
              </a:tblGrid>
              <a:tr h="0">
                <a:tc>
                  <a:txBody>
                    <a:bodyPr/>
                    <a:lstStyle/>
                    <a:p>
                      <a:r>
                        <a:rPr lang="en-US" dirty="0"/>
                        <a:t>Synonym:</a:t>
                      </a:r>
                    </a:p>
                  </a:txBody>
                  <a:tcPr marL="0" marR="0" marT="0" marB="0" anchor="ctr">
                    <a:lnL>
                      <a:noFill/>
                    </a:lnL>
                    <a:lnR>
                      <a:noFill/>
                    </a:lnR>
                    <a:lnT>
                      <a:noFill/>
                    </a:lnT>
                    <a:lnB>
                      <a:noFill/>
                    </a:lnB>
                  </a:tcPr>
                </a:tc>
                <a:tc>
                  <a:txBody>
                    <a:bodyPr/>
                    <a:lstStyle/>
                    <a:p>
                      <a:r>
                        <a:rPr lang="en-US" dirty="0"/>
                        <a:t>2-Methylimidazole zinc salt, ZIF 8</a:t>
                      </a:r>
                    </a:p>
                  </a:txBody>
                  <a:tcPr marL="0" marR="0" marT="0" marB="0" anchor="ctr">
                    <a:lnL>
                      <a:noFill/>
                    </a:lnL>
                    <a:lnR>
                      <a:noFill/>
                    </a:lnR>
                    <a:lnT>
                      <a:noFill/>
                    </a:lnT>
                    <a:lnB>
                      <a:noFill/>
                    </a:lnB>
                  </a:tcPr>
                </a:tc>
              </a:tr>
              <a:tr h="0">
                <a:tc>
                  <a:txBody>
                    <a:bodyPr/>
                    <a:lstStyle/>
                    <a:p>
                      <a:r>
                        <a:rPr lang="en-US"/>
                        <a:t>CAS Number:</a:t>
                      </a:r>
                    </a:p>
                  </a:txBody>
                  <a:tcPr marL="0" marR="0" marT="0" marB="0" anchor="ctr">
                    <a:lnL>
                      <a:noFill/>
                    </a:lnL>
                    <a:lnR>
                      <a:noFill/>
                    </a:lnR>
                    <a:lnT>
                      <a:noFill/>
                    </a:lnT>
                    <a:lnB>
                      <a:noFill/>
                    </a:lnB>
                  </a:tcPr>
                </a:tc>
                <a:tc>
                  <a:txBody>
                    <a:bodyPr/>
                    <a:lstStyle/>
                    <a:p>
                      <a:r>
                        <a:rPr lang="en-US" dirty="0"/>
                        <a:t>59061-53-9</a:t>
                      </a:r>
                    </a:p>
                  </a:txBody>
                  <a:tcPr marL="0" marR="0" marT="0" marB="0" anchor="ctr">
                    <a:lnL>
                      <a:noFill/>
                    </a:lnL>
                    <a:lnR>
                      <a:noFill/>
                    </a:lnR>
                    <a:lnT>
                      <a:noFill/>
                    </a:lnT>
                    <a:lnB>
                      <a:noFill/>
                    </a:lnB>
                  </a:tcPr>
                </a:tc>
              </a:tr>
              <a:tr h="0">
                <a:tc>
                  <a:txBody>
                    <a:bodyPr/>
                    <a:lstStyle/>
                    <a:p>
                      <a:r>
                        <a:rPr lang="en-US" dirty="0"/>
                        <a:t>Empirical Formula (Hill Notation):</a:t>
                      </a:r>
                    </a:p>
                  </a:txBody>
                  <a:tcPr marL="0" marR="0" marT="0" marB="0" anchor="ctr">
                    <a:lnL>
                      <a:noFill/>
                    </a:lnL>
                    <a:lnR>
                      <a:noFill/>
                    </a:lnR>
                    <a:lnT>
                      <a:noFill/>
                    </a:lnT>
                    <a:lnB>
                      <a:noFill/>
                    </a:lnB>
                  </a:tcPr>
                </a:tc>
                <a:tc>
                  <a:txBody>
                    <a:bodyPr/>
                    <a:lstStyle/>
                    <a:p>
                      <a:r>
                        <a:rPr lang="en-US" dirty="0"/>
                        <a:t>C</a:t>
                      </a:r>
                      <a:r>
                        <a:rPr lang="en-US" baseline="-25000" dirty="0"/>
                        <a:t>8</a:t>
                      </a:r>
                      <a:r>
                        <a:rPr lang="en-US" dirty="0"/>
                        <a:t>H</a:t>
                      </a:r>
                      <a:r>
                        <a:rPr lang="en-US" baseline="-25000" dirty="0"/>
                        <a:t>12</a:t>
                      </a:r>
                      <a:r>
                        <a:rPr lang="en-US" dirty="0"/>
                        <a:t>N</a:t>
                      </a:r>
                      <a:r>
                        <a:rPr lang="en-US" baseline="-25000" dirty="0"/>
                        <a:t>4</a:t>
                      </a:r>
                      <a:r>
                        <a:rPr lang="en-US" dirty="0"/>
                        <a:t>Zn</a:t>
                      </a:r>
                    </a:p>
                  </a:txBody>
                  <a:tcPr marL="0" marR="0" marT="0" marB="0" anchor="ctr">
                    <a:lnL>
                      <a:noFill/>
                    </a:lnL>
                    <a:lnR>
                      <a:noFill/>
                    </a:lnR>
                    <a:lnT>
                      <a:noFill/>
                    </a:lnT>
                    <a:lnB>
                      <a:noFill/>
                    </a:lnB>
                  </a:tcPr>
                </a:tc>
              </a:tr>
              <a:tr h="0">
                <a:tc>
                  <a:txBody>
                    <a:bodyPr/>
                    <a:lstStyle/>
                    <a:p>
                      <a:r>
                        <a:rPr lang="en-US"/>
                        <a:t>Molecular Weight:</a:t>
                      </a:r>
                    </a:p>
                  </a:txBody>
                  <a:tcPr marL="0" marR="0" marT="0" marB="0" anchor="ctr">
                    <a:lnL>
                      <a:noFill/>
                    </a:lnL>
                    <a:lnR>
                      <a:noFill/>
                    </a:lnR>
                    <a:lnT>
                      <a:noFill/>
                    </a:lnT>
                    <a:lnB>
                      <a:noFill/>
                    </a:lnB>
                  </a:tcPr>
                </a:tc>
                <a:tc>
                  <a:txBody>
                    <a:bodyPr/>
                    <a:lstStyle/>
                    <a:p>
                      <a:r>
                        <a:rPr lang="en-US" dirty="0"/>
                        <a:t>229.60</a:t>
                      </a: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6629400" cy="1600200"/>
          </a:xfrm>
        </p:spPr>
        <p:txBody>
          <a:bodyPr/>
          <a:lstStyle/>
          <a:p>
            <a:r>
              <a:rPr lang="en-US" dirty="0" smtClean="0"/>
              <a:t>What questions about iodine uptake in ZIF-8 might we hope to address with molecular simulation?</a:t>
            </a:r>
            <a:endParaRPr lang="en-US" dirty="0"/>
          </a:p>
        </p:txBody>
      </p:sp>
      <p:sp>
        <p:nvSpPr>
          <p:cNvPr id="3" name="Content Placeholder 2"/>
          <p:cNvSpPr>
            <a:spLocks noGrp="1"/>
          </p:cNvSpPr>
          <p:nvPr>
            <p:ph idx="1"/>
          </p:nvPr>
        </p:nvSpPr>
        <p:spPr>
          <a:xfrm>
            <a:off x="685800" y="1981200"/>
            <a:ext cx="8077200" cy="4114800"/>
          </a:xfrm>
        </p:spPr>
        <p:txBody>
          <a:bodyPr/>
          <a:lstStyle/>
          <a:p>
            <a:pPr marL="628650" indent="-457200">
              <a:buFont typeface="+mj-lt"/>
              <a:buAutoNum type="arabicPeriod"/>
            </a:pPr>
            <a:r>
              <a:rPr lang="en-US" sz="1800" b="0" dirty="0" smtClean="0"/>
              <a:t>How much I</a:t>
            </a:r>
            <a:r>
              <a:rPr lang="en-US" sz="1800" b="0" baseline="-25000" dirty="0" smtClean="0"/>
              <a:t>2</a:t>
            </a:r>
            <a:r>
              <a:rPr lang="en-US" sz="1800" b="0" dirty="0" smtClean="0"/>
              <a:t> can ZIF-8 hold? (What is the loading </a:t>
            </a:r>
            <a:r>
              <a:rPr lang="en-US" sz="1800" b="0" dirty="0" err="1" smtClean="0"/>
              <a:t>vs</a:t>
            </a:r>
            <a:r>
              <a:rPr lang="en-US" sz="1800" b="0" dirty="0" smtClean="0"/>
              <a:t> pressure relationship? Can we compute a loading </a:t>
            </a:r>
            <a:r>
              <a:rPr lang="en-US" sz="1800" b="0" dirty="0" err="1" smtClean="0"/>
              <a:t>iostherm</a:t>
            </a:r>
            <a:r>
              <a:rPr lang="en-US" sz="1800" b="0" dirty="0" smtClean="0"/>
              <a:t>?)</a:t>
            </a:r>
          </a:p>
          <a:p>
            <a:pPr marL="628650" indent="-457200">
              <a:buFont typeface="+mj-lt"/>
              <a:buAutoNum type="arabicPeriod"/>
            </a:pPr>
            <a:endParaRPr lang="en-US" sz="1800" b="0" dirty="0" smtClean="0"/>
          </a:p>
          <a:p>
            <a:pPr marL="628650" indent="-457200">
              <a:buFont typeface="+mj-lt"/>
              <a:buAutoNum type="arabicPeriod"/>
            </a:pPr>
            <a:r>
              <a:rPr lang="en-US" sz="1800" b="0" dirty="0" smtClean="0"/>
              <a:t>How mobile is I</a:t>
            </a:r>
            <a:r>
              <a:rPr lang="en-US" sz="1800" b="0" baseline="-25000" dirty="0" smtClean="0"/>
              <a:t>2</a:t>
            </a:r>
            <a:r>
              <a:rPr lang="en-US" sz="1800" b="0" dirty="0" smtClean="0"/>
              <a:t> once it is adsorbed within the ZIF-8 framework?</a:t>
            </a:r>
          </a:p>
          <a:p>
            <a:pPr marL="628650" indent="-457200">
              <a:buFont typeface="+mj-lt"/>
              <a:buAutoNum type="arabicPeriod"/>
            </a:pPr>
            <a:endParaRPr lang="en-US" sz="1800" b="0" dirty="0" smtClean="0"/>
          </a:p>
          <a:p>
            <a:pPr marL="628650" indent="-457200">
              <a:buFont typeface="+mj-lt"/>
              <a:buAutoNum type="arabicPeriod"/>
            </a:pPr>
            <a:r>
              <a:rPr lang="en-US" sz="1800" b="0" dirty="0" smtClean="0"/>
              <a:t>What is the structure of I</a:t>
            </a:r>
            <a:r>
              <a:rPr lang="en-US" sz="1800" b="0" baseline="-25000" dirty="0" smtClean="0"/>
              <a:t>2</a:t>
            </a:r>
            <a:r>
              <a:rPr lang="en-US" sz="1800" b="0" dirty="0" smtClean="0"/>
              <a:t>-loaded ZIF-8 and where are the main binding locations?</a:t>
            </a:r>
          </a:p>
          <a:p>
            <a:pPr marL="628650" indent="-457200">
              <a:buFont typeface="+mj-lt"/>
              <a:buAutoNum type="arabicPeriod"/>
            </a:pPr>
            <a:endParaRPr lang="en-US" sz="1800" b="0" dirty="0" smtClean="0"/>
          </a:p>
          <a:p>
            <a:pPr marL="628650" indent="-457200">
              <a:buFont typeface="+mj-lt"/>
              <a:buAutoNum type="arabicPeriod"/>
            </a:pPr>
            <a:r>
              <a:rPr lang="en-US" sz="1800" b="0" dirty="0" smtClean="0"/>
              <a:t>How well do simulation results compare with available experimental measurements?</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6172200" cy="1219200"/>
          </a:xfrm>
        </p:spPr>
        <p:txBody>
          <a:bodyPr/>
          <a:lstStyle/>
          <a:p>
            <a:r>
              <a:rPr lang="en-US" dirty="0" smtClean="0"/>
              <a:t>What simulation tools might we use to address our questions?</a:t>
            </a:r>
            <a:endParaRPr lang="en-US" dirty="0"/>
          </a:p>
        </p:txBody>
      </p:sp>
      <p:sp>
        <p:nvSpPr>
          <p:cNvPr id="4" name="Content Placeholder 2"/>
          <p:cNvSpPr txBox="1">
            <a:spLocks/>
          </p:cNvSpPr>
          <p:nvPr/>
        </p:nvSpPr>
        <p:spPr bwMode="auto">
          <a:xfrm>
            <a:off x="381000" y="1600200"/>
            <a:ext cx="8458200" cy="5257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a:spcBef>
                <a:spcPct val="20000"/>
              </a:spcBef>
              <a:buSzPct val="100000"/>
            </a:pPr>
            <a:r>
              <a:rPr kumimoji="0" lang="en-US" sz="1600" b="1" i="0" u="none" strike="noStrike" kern="0" cap="none" spc="0" normalizeH="0" baseline="0" noProof="0" dirty="0" smtClean="0">
                <a:ln>
                  <a:noFill/>
                </a:ln>
                <a:solidFill>
                  <a:srgbClr val="000000"/>
                </a:solidFill>
                <a:effectLst/>
                <a:uLnTx/>
                <a:uFillTx/>
                <a:latin typeface="+mn-lt"/>
                <a:ea typeface="+mn-ea"/>
                <a:cs typeface="+mn-cs"/>
              </a:rPr>
              <a:t>Molecular</a:t>
            </a:r>
            <a:r>
              <a:rPr kumimoji="0" lang="en-US" sz="1600" b="1" i="0" u="none" strike="noStrike" kern="0" cap="none" spc="0" normalizeH="0" noProof="0" dirty="0" smtClean="0">
                <a:ln>
                  <a:noFill/>
                </a:ln>
                <a:solidFill>
                  <a:srgbClr val="000000"/>
                </a:solidFill>
                <a:effectLst/>
                <a:uLnTx/>
                <a:uFillTx/>
                <a:latin typeface="+mn-lt"/>
                <a:ea typeface="+mn-ea"/>
                <a:cs typeface="+mn-cs"/>
              </a:rPr>
              <a:t> dynamics (MD): </a:t>
            </a:r>
            <a:r>
              <a:rPr lang="en-US" sz="1200" dirty="0" smtClean="0"/>
              <a:t>is computer simulation of physical movements by atoms and molecules. http://en.wikipedia.org/wiki/Molecular_dynamics</a:t>
            </a: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a:spcBef>
                <a:spcPct val="20000"/>
              </a:spcBef>
              <a:buSzPct val="100000"/>
            </a:pPr>
            <a:r>
              <a:rPr kumimoji="0" lang="en-US" sz="1600" b="1" i="0" u="none" strike="noStrike" kern="0" cap="none" spc="0" normalizeH="0" noProof="0" dirty="0" smtClean="0">
                <a:ln>
                  <a:noFill/>
                </a:ln>
                <a:solidFill>
                  <a:srgbClr val="000000"/>
                </a:solidFill>
                <a:effectLst/>
                <a:uLnTx/>
                <a:uFillTx/>
                <a:latin typeface="+mn-lt"/>
                <a:ea typeface="+mn-ea"/>
                <a:cs typeface="+mn-cs"/>
              </a:rPr>
              <a:t>Monte </a:t>
            </a:r>
            <a:r>
              <a:rPr lang="en-US" sz="1600" b="1" kern="0" dirty="0" smtClean="0">
                <a:solidFill>
                  <a:srgbClr val="000000"/>
                </a:solidFill>
                <a:latin typeface="+mn-lt"/>
              </a:rPr>
              <a:t>C</a:t>
            </a:r>
            <a:r>
              <a:rPr kumimoji="0" lang="en-US" sz="1600" b="1" i="0" u="none" strike="noStrike" kern="0" cap="none" spc="0" normalizeH="0" noProof="0" dirty="0" err="1" smtClean="0">
                <a:ln>
                  <a:noFill/>
                </a:ln>
                <a:solidFill>
                  <a:srgbClr val="000000"/>
                </a:solidFill>
                <a:effectLst/>
                <a:uLnTx/>
                <a:uFillTx/>
                <a:latin typeface="+mn-lt"/>
                <a:ea typeface="+mn-ea"/>
                <a:cs typeface="+mn-cs"/>
              </a:rPr>
              <a:t>arlo</a:t>
            </a:r>
            <a:r>
              <a:rPr kumimoji="0" lang="en-US" sz="1600" b="1" i="0" u="none" strike="noStrike" kern="0" cap="none" spc="0" normalizeH="0" noProof="0" dirty="0" smtClean="0">
                <a:ln>
                  <a:noFill/>
                </a:ln>
                <a:solidFill>
                  <a:srgbClr val="000000"/>
                </a:solidFill>
                <a:effectLst/>
                <a:uLnTx/>
                <a:uFillTx/>
                <a:latin typeface="+mn-lt"/>
                <a:ea typeface="+mn-ea"/>
                <a:cs typeface="+mn-cs"/>
              </a:rPr>
              <a:t> (MC): </a:t>
            </a:r>
            <a:r>
              <a:rPr lang="en-US" sz="1200" dirty="0" smtClean="0"/>
              <a:t>This approach relies on statistical mechanics rather than molecular dynamics. Instead of trying to reproduce the dynamics of a system, it generates states according to appropriate Boltzmann probabilities.  (http://en.wikipedia.org/wiki/Monte_Carlo_molecular_modeling)</a:t>
            </a: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a:spcBef>
                <a:spcPct val="20000"/>
              </a:spcBef>
              <a:buSzPct val="100000"/>
            </a:pPr>
            <a:r>
              <a:rPr kumimoji="0" lang="en-US" sz="1600" b="1" i="0" u="none" strike="noStrike" kern="0" cap="none" spc="0" normalizeH="0" baseline="0" noProof="0" dirty="0" smtClean="0">
                <a:ln>
                  <a:noFill/>
                </a:ln>
                <a:solidFill>
                  <a:srgbClr val="000000"/>
                </a:solidFill>
                <a:effectLst/>
                <a:uLnTx/>
                <a:uFillTx/>
                <a:latin typeface="+mn-lt"/>
                <a:ea typeface="+mn-ea"/>
                <a:cs typeface="+mn-cs"/>
              </a:rPr>
              <a:t>Grand canonical</a:t>
            </a:r>
            <a:r>
              <a:rPr kumimoji="0" lang="en-US" sz="1600" b="1" i="0" u="none" strike="noStrike" kern="0" cap="none" spc="0" normalizeH="0" noProof="0" dirty="0" smtClean="0">
                <a:ln>
                  <a:noFill/>
                </a:ln>
                <a:solidFill>
                  <a:srgbClr val="000000"/>
                </a:solidFill>
                <a:effectLst/>
                <a:uLnTx/>
                <a:uFillTx/>
                <a:latin typeface="+mn-lt"/>
                <a:ea typeface="+mn-ea"/>
                <a:cs typeface="+mn-cs"/>
              </a:rPr>
              <a:t> Monte Carlo (GCMC): </a:t>
            </a:r>
            <a:r>
              <a:rPr lang="en-US" sz="1200" dirty="0" smtClean="0"/>
              <a:t>a very versatile and powerful Monte Carlo technique that explicitly accounts for </a:t>
            </a:r>
            <a:r>
              <a:rPr lang="en-US" sz="1200" b="1" dirty="0" smtClean="0"/>
              <a:t>density fluctuations at fixed volume and temperature</a:t>
            </a:r>
            <a:r>
              <a:rPr lang="en-US" sz="1200" dirty="0" smtClean="0"/>
              <a:t>. This is achieved by means of </a:t>
            </a:r>
            <a:r>
              <a:rPr lang="en-US" sz="1200" b="1" dirty="0" smtClean="0"/>
              <a:t>trial insertion and deletion of molecules</a:t>
            </a:r>
            <a:r>
              <a:rPr lang="en-US" sz="1200" dirty="0" smtClean="0"/>
              <a:t>. Although this feature has made it the preferred choice for the study of interfacial phenomena, in the last decade grand-canonical ensemble simulations have also found widespread applications in the study of bulk properties. Such applications had been hitherto limited by the very low particle insertion and deletion probabilities, but the development of the </a:t>
            </a:r>
            <a:r>
              <a:rPr lang="en-US" sz="1200" dirty="0" err="1" smtClean="0"/>
              <a:t>configurational</a:t>
            </a:r>
            <a:r>
              <a:rPr lang="en-US" sz="1200" dirty="0" smtClean="0"/>
              <a:t> bias grand canonical technique has very much improved the situation.   (http://www.sklogwiki.org)</a:t>
            </a:r>
            <a:endParaRPr lang="en-US" sz="1600"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a:spcBef>
                <a:spcPct val="20000"/>
              </a:spcBef>
              <a:buSzPct val="100000"/>
            </a:pPr>
            <a:r>
              <a:rPr kumimoji="0" lang="en-US" sz="1600" b="1" i="0" u="none" strike="noStrike" kern="0" cap="none" spc="0" normalizeH="0" noProof="0" dirty="0" smtClean="0">
                <a:ln>
                  <a:noFill/>
                </a:ln>
                <a:solidFill>
                  <a:srgbClr val="000000"/>
                </a:solidFill>
                <a:effectLst/>
                <a:uLnTx/>
                <a:uFillTx/>
                <a:latin typeface="+mn-lt"/>
                <a:ea typeface="+mn-ea"/>
                <a:cs typeface="+mn-cs"/>
              </a:rPr>
              <a:t>Gibbs ensemble Monte Carlo (GEMC): </a:t>
            </a:r>
            <a:r>
              <a:rPr lang="en-US" sz="1200" dirty="0" smtClean="0"/>
              <a:t>The Gibbs ensemble Monte Carlo method has been specifically designed to </a:t>
            </a:r>
            <a:r>
              <a:rPr lang="en-US" sz="1200" b="1" dirty="0" smtClean="0"/>
              <a:t>characterize phase transitions</a:t>
            </a:r>
            <a:r>
              <a:rPr lang="en-US" sz="1200" dirty="0" smtClean="0"/>
              <a:t>. It was mainly developed by </a:t>
            </a:r>
            <a:r>
              <a:rPr lang="en-US" sz="1200" dirty="0" err="1" smtClean="0"/>
              <a:t>Panagiotopoulos</a:t>
            </a:r>
            <a:r>
              <a:rPr lang="en-US" sz="1200" dirty="0" smtClean="0"/>
              <a:t> (Refs. 1 and 2) to avoid the problem of finite size interfacial effects. </a:t>
            </a:r>
            <a:r>
              <a:rPr lang="en-US" sz="1200" b="1" dirty="0" smtClean="0"/>
              <a:t>In this method, an NVT (or </a:t>
            </a:r>
            <a:r>
              <a:rPr lang="en-US" sz="1200" b="1" dirty="0" err="1" smtClean="0"/>
              <a:t>NpT</a:t>
            </a:r>
            <a:r>
              <a:rPr lang="en-US" sz="1200" b="1" dirty="0" smtClean="0"/>
              <a:t>) ensemble containing two (or more) species is divided into two (or more) boxes. </a:t>
            </a:r>
            <a:r>
              <a:rPr lang="en-US" sz="1200" dirty="0" smtClean="0"/>
              <a:t>In addition to the usual particle moves in each one of the boxes, the algorithm includes moves steps to change the volume and composition of the boxes at mechanical and chemical equilibrium. Transferring a chain molecule from a box to the other requires the use of an efficient method to insert chains. The </a:t>
            </a:r>
            <a:r>
              <a:rPr lang="en-US" sz="1200" dirty="0" err="1" smtClean="0"/>
              <a:t>configurational</a:t>
            </a:r>
            <a:r>
              <a:rPr lang="en-US" sz="1200" dirty="0" smtClean="0"/>
              <a:t> bias method is specially recommended for this purpose.  (http://www.sklogwiki.org)</a:t>
            </a:r>
            <a:endParaRPr kumimoji="0" lang="en-US" sz="1200" b="1"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171450" algn="l" defTabSz="914400" rtl="0" eaLnBrk="0" fontAlgn="base" latinLnBrk="0" hangingPunct="0">
              <a:lnSpc>
                <a:spcPct val="100000"/>
              </a:lnSpc>
              <a:spcBef>
                <a:spcPct val="20000"/>
              </a:spcBef>
              <a:spcAft>
                <a:spcPct val="0"/>
              </a:spcAft>
              <a:buClrTx/>
              <a:buSzPct val="100000"/>
              <a:buFontTx/>
              <a:buNone/>
              <a:tabLst/>
              <a:defRPr/>
            </a:pPr>
            <a:endParaRPr kumimoji="0" lang="en-US" sz="1600" b="1"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553200" cy="1219200"/>
          </a:xfrm>
        </p:spPr>
        <p:txBody>
          <a:bodyPr/>
          <a:lstStyle/>
          <a:p>
            <a:r>
              <a:rPr lang="en-US" dirty="0" smtClean="0"/>
              <a:t>Which molecular simulation tool is best suited for each task?</a:t>
            </a:r>
            <a:endParaRPr lang="en-US" dirty="0"/>
          </a:p>
        </p:txBody>
      </p:sp>
      <p:sp>
        <p:nvSpPr>
          <p:cNvPr id="5" name="Content Placeholder 2"/>
          <p:cNvSpPr>
            <a:spLocks noGrp="1"/>
          </p:cNvSpPr>
          <p:nvPr>
            <p:ph idx="1"/>
          </p:nvPr>
        </p:nvSpPr>
        <p:spPr>
          <a:xfrm>
            <a:off x="228600" y="1905000"/>
            <a:ext cx="3657600" cy="4114800"/>
          </a:xfrm>
        </p:spPr>
        <p:txBody>
          <a:bodyPr/>
          <a:lstStyle/>
          <a:p>
            <a:pPr marL="0" indent="0">
              <a:buNone/>
            </a:pPr>
            <a:endParaRPr lang="en-US" sz="1600" dirty="0" smtClean="0"/>
          </a:p>
          <a:p>
            <a:pPr marL="0" indent="0">
              <a:buNone/>
            </a:pPr>
            <a:r>
              <a:rPr lang="en-US" sz="1600" dirty="0" smtClean="0"/>
              <a:t>How much I</a:t>
            </a:r>
            <a:r>
              <a:rPr lang="en-US" sz="1600" baseline="-25000" dirty="0" smtClean="0"/>
              <a:t>2</a:t>
            </a:r>
            <a:r>
              <a:rPr lang="en-US" sz="1600" dirty="0" smtClean="0"/>
              <a:t> can ZIF-8 hold?  </a:t>
            </a:r>
          </a:p>
          <a:p>
            <a:pPr marL="628650" indent="0">
              <a:buNone/>
            </a:pPr>
            <a:endParaRPr lang="en-US" sz="1600" dirty="0" smtClean="0"/>
          </a:p>
          <a:p>
            <a:pPr marL="628650" indent="0">
              <a:buNone/>
            </a:pPr>
            <a:endParaRPr lang="en-US" sz="1600" dirty="0" smtClean="0"/>
          </a:p>
          <a:p>
            <a:pPr marL="628650" indent="0">
              <a:buNone/>
            </a:pPr>
            <a:endParaRPr lang="en-US" sz="1600" dirty="0" smtClean="0"/>
          </a:p>
          <a:p>
            <a:pPr marL="0" indent="0">
              <a:buNone/>
            </a:pPr>
            <a:r>
              <a:rPr lang="en-US" sz="1600" dirty="0" smtClean="0"/>
              <a:t>How mobile is I</a:t>
            </a:r>
            <a:r>
              <a:rPr lang="en-US" sz="1600" baseline="-25000" dirty="0" smtClean="0"/>
              <a:t>2</a:t>
            </a:r>
            <a:r>
              <a:rPr lang="en-US" sz="1600" dirty="0" smtClean="0"/>
              <a:t> once it is adsorbed within the ZIF-8 framework?   </a:t>
            </a:r>
          </a:p>
          <a:p>
            <a:pPr marL="628650" indent="0">
              <a:buNone/>
            </a:pPr>
            <a:endParaRPr lang="en-US" sz="1600" dirty="0" smtClean="0"/>
          </a:p>
          <a:p>
            <a:pPr marL="628650" indent="0">
              <a:buNone/>
            </a:pPr>
            <a:endParaRPr lang="en-US" sz="1600" dirty="0" smtClean="0"/>
          </a:p>
          <a:p>
            <a:pPr marL="628650" indent="0">
              <a:buNone/>
            </a:pPr>
            <a:endParaRPr lang="en-US" sz="1600" dirty="0" smtClean="0"/>
          </a:p>
          <a:p>
            <a:pPr marL="0" indent="0">
              <a:buNone/>
            </a:pPr>
            <a:r>
              <a:rPr lang="en-US" sz="1600" dirty="0" smtClean="0"/>
              <a:t>What is the structure of I</a:t>
            </a:r>
            <a:r>
              <a:rPr lang="en-US" sz="1600" baseline="-25000" dirty="0" smtClean="0"/>
              <a:t>2</a:t>
            </a:r>
            <a:r>
              <a:rPr lang="en-US" sz="1600" dirty="0" smtClean="0"/>
              <a:t>-loaded ZIF-8 and where are the main binding locations?</a:t>
            </a:r>
          </a:p>
          <a:p>
            <a:pPr>
              <a:buNone/>
            </a:pPr>
            <a:endParaRPr lang="en-US" sz="1600" dirty="0"/>
          </a:p>
        </p:txBody>
      </p:sp>
      <p:sp>
        <p:nvSpPr>
          <p:cNvPr id="6" name="TextBox 5"/>
          <p:cNvSpPr txBox="1"/>
          <p:nvPr/>
        </p:nvSpPr>
        <p:spPr>
          <a:xfrm>
            <a:off x="5257800" y="2438400"/>
            <a:ext cx="184731" cy="461665"/>
          </a:xfrm>
          <a:prstGeom prst="rect">
            <a:avLst/>
          </a:prstGeom>
          <a:noFill/>
        </p:spPr>
        <p:txBody>
          <a:bodyPr wrap="none" rtlCol="0">
            <a:spAutoFit/>
          </a:bodyPr>
          <a:lstStyle/>
          <a:p>
            <a:endParaRPr lang="en-US" dirty="0"/>
          </a:p>
        </p:txBody>
      </p:sp>
      <p:sp>
        <p:nvSpPr>
          <p:cNvPr id="7" name="Content Placeholder 2"/>
          <p:cNvSpPr txBox="1">
            <a:spLocks/>
          </p:cNvSpPr>
          <p:nvPr/>
        </p:nvSpPr>
        <p:spPr bwMode="auto">
          <a:xfrm>
            <a:off x="5029200" y="1905000"/>
            <a:ext cx="41148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Pct val="100000"/>
              <a:buFontTx/>
              <a:buNone/>
              <a:tabLst/>
              <a:defRPr/>
            </a:pPr>
            <a:r>
              <a:rPr kumimoji="0" lang="en-US" sz="1600" b="1" i="0" u="none" strike="noStrike" kern="0" cap="none" spc="0" normalizeH="0" baseline="0" noProof="0" dirty="0" smtClean="0">
                <a:ln>
                  <a:noFill/>
                </a:ln>
                <a:solidFill>
                  <a:srgbClr val="000000"/>
                </a:solidFill>
                <a:effectLst/>
                <a:uLnTx/>
                <a:uFillTx/>
                <a:latin typeface="+mn-lt"/>
                <a:ea typeface="+mn-ea"/>
                <a:cs typeface="+mn-cs"/>
              </a:rPr>
              <a:t>Molecular</a:t>
            </a:r>
            <a:r>
              <a:rPr kumimoji="0" lang="en-US" sz="1600" b="1" i="0" u="none" strike="noStrike" kern="0" cap="none" spc="0" normalizeH="0" noProof="0" dirty="0" smtClean="0">
                <a:ln>
                  <a:noFill/>
                </a:ln>
                <a:solidFill>
                  <a:srgbClr val="000000"/>
                </a:solidFill>
                <a:effectLst/>
                <a:uLnTx/>
                <a:uFillTx/>
                <a:latin typeface="+mn-lt"/>
                <a:ea typeface="+mn-ea"/>
                <a:cs typeface="+mn-cs"/>
              </a:rPr>
              <a:t> dynamics (MD)</a:t>
            </a: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lvl="0">
              <a:spcBef>
                <a:spcPct val="20000"/>
              </a:spcBef>
              <a:buSzPct val="100000"/>
            </a:pPr>
            <a:r>
              <a:rPr kumimoji="0" lang="en-US" sz="1600" b="1" i="0" u="none" strike="noStrike" kern="0" cap="none" spc="0" normalizeH="0" noProof="0" dirty="0" smtClean="0">
                <a:ln>
                  <a:noFill/>
                </a:ln>
                <a:solidFill>
                  <a:srgbClr val="000000"/>
                </a:solidFill>
                <a:effectLst/>
                <a:uLnTx/>
                <a:uFillTx/>
                <a:latin typeface="+mn-lt"/>
                <a:ea typeface="+mn-ea"/>
                <a:cs typeface="+mn-cs"/>
              </a:rPr>
              <a:t>Monte </a:t>
            </a:r>
            <a:r>
              <a:rPr lang="en-US" sz="1600" b="1" kern="0" dirty="0" smtClean="0">
                <a:solidFill>
                  <a:srgbClr val="000000"/>
                </a:solidFill>
                <a:latin typeface="+mn-lt"/>
              </a:rPr>
              <a:t>C</a:t>
            </a:r>
            <a:r>
              <a:rPr kumimoji="0" lang="en-US" sz="1600" b="1" i="0" u="none" strike="noStrike" kern="0" cap="none" spc="0" normalizeH="0" noProof="0" dirty="0" err="1" smtClean="0">
                <a:ln>
                  <a:noFill/>
                </a:ln>
                <a:solidFill>
                  <a:srgbClr val="000000"/>
                </a:solidFill>
                <a:effectLst/>
                <a:uLnTx/>
                <a:uFillTx/>
                <a:latin typeface="+mn-lt"/>
                <a:ea typeface="+mn-ea"/>
                <a:cs typeface="+mn-cs"/>
              </a:rPr>
              <a:t>arlo</a:t>
            </a:r>
            <a:r>
              <a:rPr kumimoji="0" lang="en-US" sz="1600" b="1" i="0" u="none" strike="noStrike" kern="0" cap="none" spc="0" normalizeH="0" noProof="0" dirty="0" smtClean="0">
                <a:ln>
                  <a:noFill/>
                </a:ln>
                <a:solidFill>
                  <a:srgbClr val="000000"/>
                </a:solidFill>
                <a:effectLst/>
                <a:uLnTx/>
                <a:uFillTx/>
                <a:latin typeface="+mn-lt"/>
                <a:ea typeface="+mn-ea"/>
                <a:cs typeface="+mn-cs"/>
              </a:rPr>
              <a:t> </a:t>
            </a:r>
            <a:r>
              <a:rPr lang="en-US" sz="1600" b="1" kern="0" dirty="0" smtClean="0">
                <a:solidFill>
                  <a:srgbClr val="000000"/>
                </a:solidFill>
                <a:latin typeface="+mn-lt"/>
              </a:rPr>
              <a:t>(micro-canonical)</a:t>
            </a:r>
            <a:r>
              <a:rPr kumimoji="0" lang="en-US" sz="1600" b="1" i="0" u="none" strike="noStrike" kern="0" cap="none" spc="0" normalizeH="0" noProof="0" dirty="0" smtClean="0">
                <a:ln>
                  <a:noFill/>
                </a:ln>
                <a:solidFill>
                  <a:srgbClr val="000000"/>
                </a:solidFill>
                <a:effectLst/>
                <a:uLnTx/>
                <a:uFillTx/>
                <a:latin typeface="+mn-lt"/>
                <a:ea typeface="+mn-ea"/>
                <a:cs typeface="+mn-cs"/>
              </a:rPr>
              <a:t> (MC) </a:t>
            </a: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r>
              <a:rPr kumimoji="0" lang="en-US" sz="1600" b="1" i="0" u="none" strike="noStrike" kern="0" cap="none" spc="0" normalizeH="0" baseline="0" noProof="0" dirty="0" smtClean="0">
                <a:ln>
                  <a:noFill/>
                </a:ln>
                <a:solidFill>
                  <a:srgbClr val="000000"/>
                </a:solidFill>
                <a:effectLst/>
                <a:uLnTx/>
                <a:uFillTx/>
                <a:latin typeface="+mn-lt"/>
                <a:ea typeface="+mn-ea"/>
                <a:cs typeface="+mn-cs"/>
              </a:rPr>
              <a:t>Grand canonical</a:t>
            </a:r>
            <a:r>
              <a:rPr kumimoji="0" lang="en-US" sz="1600" b="1" i="0" u="none" strike="noStrike" kern="0" cap="none" spc="0" normalizeH="0" noProof="0" dirty="0" smtClean="0">
                <a:ln>
                  <a:noFill/>
                </a:ln>
                <a:solidFill>
                  <a:srgbClr val="000000"/>
                </a:solidFill>
                <a:effectLst/>
                <a:uLnTx/>
                <a:uFillTx/>
                <a:latin typeface="+mn-lt"/>
                <a:ea typeface="+mn-ea"/>
                <a:cs typeface="+mn-cs"/>
              </a:rPr>
              <a:t> Monte Carlo (GCMC)</a:t>
            </a: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r>
              <a:rPr kumimoji="0" lang="en-US" sz="1600" b="1" i="0" u="none" strike="noStrike" kern="0" cap="none" spc="0" normalizeH="0" noProof="0" dirty="0" smtClean="0">
                <a:ln>
                  <a:noFill/>
                </a:ln>
                <a:solidFill>
                  <a:srgbClr val="000000"/>
                </a:solidFill>
                <a:effectLst/>
                <a:uLnTx/>
                <a:uFillTx/>
                <a:latin typeface="+mn-lt"/>
                <a:ea typeface="+mn-ea"/>
                <a:cs typeface="+mn-cs"/>
              </a:rPr>
              <a:t>Gibbs ensemble Monte Carlo (GEMC)</a:t>
            </a:r>
            <a:endParaRPr kumimoji="0" lang="en-US" sz="1600" b="1"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171450" algn="l" defTabSz="914400" rtl="0" eaLnBrk="0" fontAlgn="base" latinLnBrk="0" hangingPunct="0">
              <a:lnSpc>
                <a:spcPct val="100000"/>
              </a:lnSpc>
              <a:spcBef>
                <a:spcPct val="20000"/>
              </a:spcBef>
              <a:spcAft>
                <a:spcPct val="0"/>
              </a:spcAft>
              <a:buClrTx/>
              <a:buSzPct val="100000"/>
              <a:buFontTx/>
              <a:buNone/>
              <a:tabLst/>
              <a:defRPr/>
            </a:pPr>
            <a:endParaRPr kumimoji="0" lang="en-US" sz="1600" b="1"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553200" cy="1219200"/>
          </a:xfrm>
        </p:spPr>
        <p:txBody>
          <a:bodyPr/>
          <a:lstStyle/>
          <a:p>
            <a:r>
              <a:rPr lang="en-US" dirty="0" smtClean="0"/>
              <a:t>Which molecular simulation tool is best suited for each task?</a:t>
            </a:r>
            <a:endParaRPr lang="en-US" dirty="0"/>
          </a:p>
        </p:txBody>
      </p:sp>
      <p:sp>
        <p:nvSpPr>
          <p:cNvPr id="5" name="Content Placeholder 2"/>
          <p:cNvSpPr>
            <a:spLocks noGrp="1"/>
          </p:cNvSpPr>
          <p:nvPr>
            <p:ph idx="1"/>
          </p:nvPr>
        </p:nvSpPr>
        <p:spPr>
          <a:xfrm>
            <a:off x="228600" y="1905000"/>
            <a:ext cx="3657600" cy="4114800"/>
          </a:xfrm>
        </p:spPr>
        <p:txBody>
          <a:bodyPr/>
          <a:lstStyle/>
          <a:p>
            <a:pPr marL="0" indent="0">
              <a:buNone/>
            </a:pPr>
            <a:endParaRPr lang="en-US" sz="1600" dirty="0" smtClean="0"/>
          </a:p>
          <a:p>
            <a:pPr marL="0" indent="0">
              <a:buNone/>
            </a:pPr>
            <a:r>
              <a:rPr lang="en-US" sz="1600" dirty="0" smtClean="0"/>
              <a:t>How much I</a:t>
            </a:r>
            <a:r>
              <a:rPr lang="en-US" sz="1600" baseline="-25000" dirty="0" smtClean="0"/>
              <a:t>2</a:t>
            </a:r>
            <a:r>
              <a:rPr lang="en-US" sz="1600" dirty="0" smtClean="0"/>
              <a:t> can ZIF-8 hold?  </a:t>
            </a:r>
          </a:p>
          <a:p>
            <a:pPr marL="628650" indent="0">
              <a:buNone/>
            </a:pPr>
            <a:endParaRPr lang="en-US" sz="1600" dirty="0" smtClean="0"/>
          </a:p>
          <a:p>
            <a:pPr marL="628650" indent="0">
              <a:buNone/>
            </a:pPr>
            <a:endParaRPr lang="en-US" sz="1600" dirty="0" smtClean="0"/>
          </a:p>
          <a:p>
            <a:pPr marL="628650" indent="0">
              <a:buNone/>
            </a:pPr>
            <a:endParaRPr lang="en-US" sz="1600" dirty="0" smtClean="0"/>
          </a:p>
          <a:p>
            <a:pPr marL="0" indent="0">
              <a:buNone/>
            </a:pPr>
            <a:r>
              <a:rPr lang="en-US" sz="1600" dirty="0" smtClean="0"/>
              <a:t>How mobile is I</a:t>
            </a:r>
            <a:r>
              <a:rPr lang="en-US" sz="1600" baseline="-25000" dirty="0" smtClean="0"/>
              <a:t>2</a:t>
            </a:r>
            <a:r>
              <a:rPr lang="en-US" sz="1600" dirty="0" smtClean="0"/>
              <a:t> once it is adsorbed within the ZIF-8 framework?   </a:t>
            </a:r>
          </a:p>
          <a:p>
            <a:pPr marL="628650" indent="0">
              <a:buNone/>
            </a:pPr>
            <a:endParaRPr lang="en-US" sz="1600" dirty="0" smtClean="0"/>
          </a:p>
          <a:p>
            <a:pPr marL="628650" indent="0">
              <a:buNone/>
            </a:pPr>
            <a:endParaRPr lang="en-US" sz="1600" dirty="0" smtClean="0"/>
          </a:p>
          <a:p>
            <a:pPr marL="628650" indent="0">
              <a:buNone/>
            </a:pPr>
            <a:endParaRPr lang="en-US" sz="1600" dirty="0" smtClean="0"/>
          </a:p>
          <a:p>
            <a:pPr marL="0" indent="0">
              <a:buNone/>
            </a:pPr>
            <a:r>
              <a:rPr lang="en-US" sz="1600" dirty="0" smtClean="0"/>
              <a:t>What is the structure of I</a:t>
            </a:r>
            <a:r>
              <a:rPr lang="en-US" sz="1600" baseline="-25000" dirty="0" smtClean="0"/>
              <a:t>2</a:t>
            </a:r>
            <a:r>
              <a:rPr lang="en-US" sz="1600" dirty="0" smtClean="0"/>
              <a:t>-loaded ZIF-8 and where are the main binding locations?</a:t>
            </a:r>
          </a:p>
          <a:p>
            <a:pPr>
              <a:buNone/>
            </a:pPr>
            <a:endParaRPr lang="en-US" sz="1600" dirty="0"/>
          </a:p>
        </p:txBody>
      </p:sp>
      <p:sp>
        <p:nvSpPr>
          <p:cNvPr id="6" name="TextBox 5"/>
          <p:cNvSpPr txBox="1"/>
          <p:nvPr/>
        </p:nvSpPr>
        <p:spPr>
          <a:xfrm>
            <a:off x="5257800" y="2438400"/>
            <a:ext cx="184731" cy="461665"/>
          </a:xfrm>
          <a:prstGeom prst="rect">
            <a:avLst/>
          </a:prstGeom>
          <a:noFill/>
        </p:spPr>
        <p:txBody>
          <a:bodyPr wrap="none" rtlCol="0">
            <a:spAutoFit/>
          </a:bodyPr>
          <a:lstStyle/>
          <a:p>
            <a:endParaRPr lang="en-US" dirty="0"/>
          </a:p>
        </p:txBody>
      </p:sp>
      <p:sp>
        <p:nvSpPr>
          <p:cNvPr id="7" name="Content Placeholder 2"/>
          <p:cNvSpPr txBox="1">
            <a:spLocks/>
          </p:cNvSpPr>
          <p:nvPr/>
        </p:nvSpPr>
        <p:spPr bwMode="auto">
          <a:xfrm>
            <a:off x="5029200" y="1905000"/>
            <a:ext cx="41148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Pct val="100000"/>
              <a:buFontTx/>
              <a:buNone/>
              <a:tabLst/>
              <a:defRPr/>
            </a:pPr>
            <a:r>
              <a:rPr kumimoji="0" lang="en-US" sz="1600" b="1" i="0" u="none" strike="noStrike" kern="0" cap="none" spc="0" normalizeH="0" baseline="0" noProof="0" dirty="0" smtClean="0">
                <a:ln>
                  <a:noFill/>
                </a:ln>
                <a:solidFill>
                  <a:srgbClr val="000000"/>
                </a:solidFill>
                <a:effectLst/>
                <a:uLnTx/>
                <a:uFillTx/>
                <a:latin typeface="+mn-lt"/>
                <a:ea typeface="+mn-ea"/>
                <a:cs typeface="+mn-cs"/>
              </a:rPr>
              <a:t>Molecular</a:t>
            </a:r>
            <a:r>
              <a:rPr kumimoji="0" lang="en-US" sz="1600" b="1" i="0" u="none" strike="noStrike" kern="0" cap="none" spc="0" normalizeH="0" noProof="0" dirty="0" smtClean="0">
                <a:ln>
                  <a:noFill/>
                </a:ln>
                <a:solidFill>
                  <a:srgbClr val="000000"/>
                </a:solidFill>
                <a:effectLst/>
                <a:uLnTx/>
                <a:uFillTx/>
                <a:latin typeface="+mn-lt"/>
                <a:ea typeface="+mn-ea"/>
                <a:cs typeface="+mn-cs"/>
              </a:rPr>
              <a:t> dynamics (MD)</a:t>
            </a: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r>
              <a:rPr kumimoji="0" lang="en-US" sz="1600" b="1" i="0" u="none" strike="noStrike" kern="0" cap="none" spc="0" normalizeH="0" noProof="0" dirty="0" smtClean="0">
                <a:ln>
                  <a:noFill/>
                </a:ln>
                <a:solidFill>
                  <a:srgbClr val="000000"/>
                </a:solidFill>
                <a:effectLst/>
                <a:uLnTx/>
                <a:uFillTx/>
                <a:latin typeface="+mn-lt"/>
                <a:ea typeface="+mn-ea"/>
                <a:cs typeface="+mn-cs"/>
              </a:rPr>
              <a:t>Monte </a:t>
            </a:r>
            <a:r>
              <a:rPr lang="en-US" sz="1600" b="1" kern="0" dirty="0" smtClean="0">
                <a:solidFill>
                  <a:srgbClr val="000000"/>
                </a:solidFill>
                <a:latin typeface="+mn-lt"/>
              </a:rPr>
              <a:t>C</a:t>
            </a:r>
            <a:r>
              <a:rPr kumimoji="0" lang="en-US" sz="1600" b="1" i="0" u="none" strike="noStrike" kern="0" cap="none" spc="0" normalizeH="0" noProof="0" dirty="0" err="1" smtClean="0">
                <a:ln>
                  <a:noFill/>
                </a:ln>
                <a:solidFill>
                  <a:srgbClr val="000000"/>
                </a:solidFill>
                <a:effectLst/>
                <a:uLnTx/>
                <a:uFillTx/>
                <a:latin typeface="+mn-lt"/>
                <a:ea typeface="+mn-ea"/>
                <a:cs typeface="+mn-cs"/>
              </a:rPr>
              <a:t>arlo</a:t>
            </a:r>
            <a:r>
              <a:rPr kumimoji="0" lang="en-US" sz="1600" b="1" i="0" u="none" strike="noStrike" kern="0" cap="none" spc="0" normalizeH="0" noProof="0" dirty="0" smtClean="0">
                <a:ln>
                  <a:noFill/>
                </a:ln>
                <a:solidFill>
                  <a:srgbClr val="000000"/>
                </a:solidFill>
                <a:effectLst/>
                <a:uLnTx/>
                <a:uFillTx/>
                <a:latin typeface="+mn-lt"/>
                <a:ea typeface="+mn-ea"/>
                <a:cs typeface="+mn-cs"/>
              </a:rPr>
              <a:t> (micro-canonical) (MC)</a:t>
            </a: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r>
              <a:rPr kumimoji="0" lang="en-US" sz="1600" b="1" i="0" u="none" strike="noStrike" kern="0" cap="none" spc="0" normalizeH="0" baseline="0" noProof="0" dirty="0" smtClean="0">
                <a:ln>
                  <a:noFill/>
                </a:ln>
                <a:solidFill>
                  <a:srgbClr val="000000"/>
                </a:solidFill>
                <a:effectLst/>
                <a:uLnTx/>
                <a:uFillTx/>
                <a:latin typeface="+mn-lt"/>
                <a:ea typeface="+mn-ea"/>
                <a:cs typeface="+mn-cs"/>
              </a:rPr>
              <a:t>Grand canonical</a:t>
            </a:r>
            <a:r>
              <a:rPr kumimoji="0" lang="en-US" sz="1600" b="1" i="0" u="none" strike="noStrike" kern="0" cap="none" spc="0" normalizeH="0" noProof="0" dirty="0" smtClean="0">
                <a:ln>
                  <a:noFill/>
                </a:ln>
                <a:solidFill>
                  <a:srgbClr val="000000"/>
                </a:solidFill>
                <a:effectLst/>
                <a:uLnTx/>
                <a:uFillTx/>
                <a:latin typeface="+mn-lt"/>
                <a:ea typeface="+mn-ea"/>
                <a:cs typeface="+mn-cs"/>
              </a:rPr>
              <a:t> Monte Carlo (GCMC)</a:t>
            </a: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endParaRPr lang="en-US" sz="1600" b="1" kern="0" baseline="0" dirty="0" smtClean="0">
              <a:solidFill>
                <a:srgbClr val="000000"/>
              </a:solidFill>
              <a:latin typeface="+mn-lt"/>
            </a:endParaRPr>
          </a:p>
          <a:p>
            <a:pPr marL="0" marR="0" lvl="0" indent="0" algn="l" defTabSz="914400" rtl="0" eaLnBrk="0" fontAlgn="base" latinLnBrk="0" hangingPunct="0">
              <a:lnSpc>
                <a:spcPct val="100000"/>
              </a:lnSpc>
              <a:spcBef>
                <a:spcPct val="20000"/>
              </a:spcBef>
              <a:spcAft>
                <a:spcPct val="0"/>
              </a:spcAft>
              <a:buClrTx/>
              <a:buSzPct val="100000"/>
              <a:buFontTx/>
              <a:buNone/>
              <a:tabLst/>
              <a:defRPr/>
            </a:pPr>
            <a:r>
              <a:rPr kumimoji="0" lang="en-US" sz="1600" b="1" i="0" u="none" strike="noStrike" kern="0" cap="none" spc="0" normalizeH="0" noProof="0" dirty="0" smtClean="0">
                <a:ln>
                  <a:noFill/>
                </a:ln>
                <a:solidFill>
                  <a:srgbClr val="000000"/>
                </a:solidFill>
                <a:effectLst/>
                <a:uLnTx/>
                <a:uFillTx/>
                <a:latin typeface="+mn-lt"/>
                <a:ea typeface="+mn-ea"/>
                <a:cs typeface="+mn-cs"/>
              </a:rPr>
              <a:t>Gibbs ensemble Monte Carlo (GEMC)</a:t>
            </a:r>
            <a:endParaRPr kumimoji="0" lang="en-US" sz="1600" b="1"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171450" algn="l" defTabSz="914400" rtl="0" eaLnBrk="0" fontAlgn="base" latinLnBrk="0" hangingPunct="0">
              <a:lnSpc>
                <a:spcPct val="100000"/>
              </a:lnSpc>
              <a:spcBef>
                <a:spcPct val="20000"/>
              </a:spcBef>
              <a:spcAft>
                <a:spcPct val="0"/>
              </a:spcAft>
              <a:buClrTx/>
              <a:buSzPct val="100000"/>
              <a:buFontTx/>
              <a:buNone/>
              <a:tabLst/>
              <a:defRPr/>
            </a:pPr>
            <a:endParaRPr kumimoji="0" lang="en-US" sz="1600" b="1" i="0" u="none" strike="noStrike" kern="0" cap="none" spc="0" normalizeH="0" baseline="0" noProof="0" dirty="0">
              <a:ln>
                <a:noFill/>
              </a:ln>
              <a:solidFill>
                <a:srgbClr val="000000"/>
              </a:solidFill>
              <a:effectLst/>
              <a:uLnTx/>
              <a:uFillTx/>
              <a:latin typeface="+mn-lt"/>
              <a:ea typeface="+mn-ea"/>
              <a:cs typeface="+mn-cs"/>
            </a:endParaRPr>
          </a:p>
        </p:txBody>
      </p:sp>
      <p:cxnSp>
        <p:nvCxnSpPr>
          <p:cNvPr id="9" name="Straight Connector 8"/>
          <p:cNvCxnSpPr/>
          <p:nvPr/>
        </p:nvCxnSpPr>
        <p:spPr bwMode="auto">
          <a:xfrm rot="16200000" flipH="1">
            <a:off x="3086100" y="2476500"/>
            <a:ext cx="1981200" cy="19050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rot="5400000" flipH="1" flipV="1">
            <a:off x="3733800" y="2209800"/>
            <a:ext cx="1371600" cy="12192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rot="5400000" flipH="1" flipV="1">
            <a:off x="2895600" y="2819400"/>
            <a:ext cx="2819400" cy="14478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019800" cy="1524000"/>
          </a:xfrm>
        </p:spPr>
        <p:txBody>
          <a:bodyPr/>
          <a:lstStyle/>
          <a:p>
            <a:r>
              <a:rPr lang="en-US" sz="2400" dirty="0" smtClean="0"/>
              <a:t>Why would we want to use LAMMPS to perform molecular simulation of gas uptake into a ZIF?</a:t>
            </a:r>
            <a:endParaRPr lang="en-US" sz="2400" dirty="0"/>
          </a:p>
        </p:txBody>
      </p:sp>
      <p:sp>
        <p:nvSpPr>
          <p:cNvPr id="3" name="Content Placeholder 2"/>
          <p:cNvSpPr>
            <a:spLocks noGrp="1"/>
          </p:cNvSpPr>
          <p:nvPr>
            <p:ph idx="1"/>
          </p:nvPr>
        </p:nvSpPr>
        <p:spPr>
          <a:xfrm>
            <a:off x="685800" y="1981200"/>
            <a:ext cx="7772400" cy="3886200"/>
          </a:xfrm>
        </p:spPr>
        <p:txBody>
          <a:bodyPr/>
          <a:lstStyle/>
          <a:p>
            <a:pPr>
              <a:buNone/>
            </a:pPr>
            <a:r>
              <a:rPr lang="en-US" dirty="0" smtClean="0"/>
              <a:t>Can already do the following for free:</a:t>
            </a:r>
          </a:p>
          <a:p>
            <a:pPr lvl="1"/>
            <a:r>
              <a:rPr lang="en-US" sz="1400" dirty="0" smtClean="0"/>
              <a:t>Molecular dynamics</a:t>
            </a:r>
          </a:p>
          <a:p>
            <a:pPr lvl="1"/>
            <a:r>
              <a:rPr lang="en-US" sz="1400" dirty="0" smtClean="0"/>
              <a:t>Model ZIF-8 force fields we’d like to use</a:t>
            </a:r>
          </a:p>
          <a:p>
            <a:pPr lvl="1"/>
            <a:r>
              <a:rPr lang="en-US" sz="1400" dirty="0" smtClean="0"/>
              <a:t>I/O: we already know how to work with LAMMPS input, output, versatile scripting options, etc.</a:t>
            </a:r>
          </a:p>
          <a:p>
            <a:pPr lvl="1"/>
            <a:r>
              <a:rPr lang="en-US" sz="1400" dirty="0" smtClean="0"/>
              <a:t>Many useful computes, fixes, available.</a:t>
            </a:r>
          </a:p>
          <a:p>
            <a:pPr lvl="1"/>
            <a:r>
              <a:rPr lang="en-US" sz="1400" dirty="0" smtClean="0"/>
              <a:t>Combine features in new useful combinations.</a:t>
            </a:r>
          </a:p>
          <a:p>
            <a:pPr lvl="1"/>
            <a:r>
              <a:rPr lang="en-US" sz="1400" dirty="0" smtClean="0"/>
              <a:t>Runs efficiently on available HPC resources.</a:t>
            </a:r>
          </a:p>
          <a:p>
            <a:pPr lvl="1"/>
            <a:r>
              <a:rPr lang="en-US" sz="1400" dirty="0" smtClean="0"/>
              <a:t>Great user support.</a:t>
            </a:r>
          </a:p>
          <a:p>
            <a:pPr lvl="1"/>
            <a:r>
              <a:rPr lang="en-US" sz="1400" dirty="0" smtClean="0"/>
              <a:t>New features can be donated to the community.</a:t>
            </a:r>
          </a:p>
          <a:p>
            <a:pPr>
              <a:buNone/>
            </a:pPr>
            <a:endParaRPr lang="en-US" dirty="0" smtClean="0"/>
          </a:p>
          <a:p>
            <a:pPr>
              <a:buNone/>
            </a:pPr>
            <a:r>
              <a:rPr lang="en-US" dirty="0" smtClean="0"/>
              <a:t>Can’t do (yet):  GCMC</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Classical MD in Parallel</a:t>
            </a:r>
          </a:p>
        </p:txBody>
      </p:sp>
      <p:sp>
        <p:nvSpPr>
          <p:cNvPr id="22531" name="Rectangle 3"/>
          <p:cNvSpPr>
            <a:spLocks noGrp="1" noChangeArrowheads="1"/>
          </p:cNvSpPr>
          <p:nvPr>
            <p:ph type="body" idx="1"/>
          </p:nvPr>
        </p:nvSpPr>
        <p:spPr>
          <a:xfrm>
            <a:off x="457200" y="1371600"/>
            <a:ext cx="7772400" cy="4114800"/>
          </a:xfrm>
        </p:spPr>
        <p:txBody>
          <a:bodyPr/>
          <a:lstStyle/>
          <a:p>
            <a:pPr marL="222250" indent="-222250" defTabSz="222250"/>
            <a:endParaRPr lang="en-US" sz="1800"/>
          </a:p>
          <a:p>
            <a:pPr marL="222250" indent="-222250" defTabSz="222250"/>
            <a:r>
              <a:rPr lang="en-US" sz="1800"/>
              <a:t>MD is inherently parallel</a:t>
            </a:r>
          </a:p>
          <a:p>
            <a:pPr marL="915988" lvl="1" indent="-233363" defTabSz="222250"/>
            <a:r>
              <a:rPr lang="en-US" sz="1800"/>
              <a:t>forces on each atom can be computed simultaneously</a:t>
            </a:r>
          </a:p>
          <a:p>
            <a:pPr marL="915988" lvl="1" indent="-233363" defTabSz="222250"/>
            <a:r>
              <a:rPr lang="en-US" sz="1800"/>
              <a:t>X and V can be updated simultaneously</a:t>
            </a:r>
          </a:p>
          <a:p>
            <a:pPr marL="915988" lvl="1" indent="-233363" defTabSz="222250"/>
            <a:endParaRPr lang="en-US" sz="1800"/>
          </a:p>
          <a:p>
            <a:pPr marL="222250" indent="-222250" defTabSz="222250"/>
            <a:r>
              <a:rPr lang="en-US" sz="1800"/>
              <a:t>Most MD codes are parallel</a:t>
            </a:r>
          </a:p>
          <a:p>
            <a:pPr marL="915988" lvl="1" indent="-233363" defTabSz="222250"/>
            <a:r>
              <a:rPr lang="en-US" sz="1800"/>
              <a:t>via distributed-memory message-passing paradigm (MPI)</a:t>
            </a:r>
          </a:p>
          <a:p>
            <a:pPr marL="222250" indent="-222250" defTabSz="222250"/>
            <a:endParaRPr lang="en-US" sz="1800"/>
          </a:p>
          <a:p>
            <a:pPr marL="222250" indent="-222250" defTabSz="222250"/>
            <a:r>
              <a:rPr lang="en-US" sz="1800"/>
              <a:t>Computation scales as N = number of atoms</a:t>
            </a:r>
          </a:p>
          <a:p>
            <a:pPr marL="915988" lvl="1" indent="-233363" defTabSz="222250"/>
            <a:r>
              <a:rPr lang="en-US" sz="1800"/>
              <a:t>ideally would scale as  N/P  in parallel</a:t>
            </a:r>
          </a:p>
          <a:p>
            <a:pPr marL="222250" indent="-222250" defTabSz="222250"/>
            <a:endParaRPr lang="en-US" sz="1800"/>
          </a:p>
          <a:p>
            <a:pPr marL="222250" indent="-222250" defTabSz="222250"/>
            <a:r>
              <a:rPr lang="en-US" sz="1800"/>
              <a:t>Can distribute:</a:t>
            </a:r>
          </a:p>
          <a:p>
            <a:pPr marL="915988" lvl="1" indent="-233363" defTabSz="222250"/>
            <a:r>
              <a:rPr lang="en-US" sz="1800"/>
              <a:t>atoms				communication = scales as  N</a:t>
            </a:r>
          </a:p>
          <a:p>
            <a:pPr marL="915988" lvl="1" indent="-233363" defTabSz="222250"/>
            <a:r>
              <a:rPr lang="en-US" sz="1800"/>
              <a:t>forces				communication = scales as  N/sqrt(P)</a:t>
            </a:r>
          </a:p>
          <a:p>
            <a:pPr marL="915988" lvl="1" indent="-233363" defTabSz="222250"/>
            <a:r>
              <a:rPr lang="en-US" sz="1800"/>
              <a:t>space				communication = scales as  N/P  or  (N/P)</a:t>
            </a:r>
            <a:r>
              <a:rPr lang="en-US" sz="1800" baseline="30000"/>
              <a:t>2/3</a:t>
            </a:r>
            <a:endParaRPr lang="en-US" sz="18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6477000" cy="1219200"/>
          </a:xfrm>
        </p:spPr>
        <p:txBody>
          <a:bodyPr/>
          <a:lstStyle/>
          <a:p>
            <a:r>
              <a:rPr lang="en-US" sz="2400" dirty="0" smtClean="0"/>
              <a:t>What would we have to add to LAMMPS to be able to do GCMC simulations?</a:t>
            </a:r>
            <a:endParaRPr lang="en-US" sz="2400" dirty="0"/>
          </a:p>
        </p:txBody>
      </p:sp>
      <p:sp>
        <p:nvSpPr>
          <p:cNvPr id="3" name="Content Placeholder 2"/>
          <p:cNvSpPr>
            <a:spLocks noGrp="1"/>
          </p:cNvSpPr>
          <p:nvPr>
            <p:ph idx="1"/>
          </p:nvPr>
        </p:nvSpPr>
        <p:spPr>
          <a:xfrm>
            <a:off x="762000" y="1828800"/>
            <a:ext cx="8382000" cy="4495800"/>
          </a:xfrm>
        </p:spPr>
        <p:txBody>
          <a:bodyPr/>
          <a:lstStyle/>
          <a:p>
            <a:pPr marL="0"/>
            <a:r>
              <a:rPr lang="en-US" sz="1800" dirty="0" smtClean="0"/>
              <a:t>A new “fix” (i.e. BC, constraint, mid-step instruction). </a:t>
            </a:r>
          </a:p>
          <a:p>
            <a:pPr marL="0"/>
            <a:endParaRPr lang="en-US" sz="1800" dirty="0" smtClean="0"/>
          </a:p>
          <a:p>
            <a:pPr marL="0"/>
            <a:r>
              <a:rPr lang="en-US" sz="1800" dirty="0" smtClean="0"/>
              <a:t>Let’s call it “fix GCMC.” </a:t>
            </a:r>
          </a:p>
          <a:p>
            <a:pPr marL="0"/>
            <a:endParaRPr lang="en-US" sz="1800" dirty="0" smtClean="0"/>
          </a:p>
          <a:p>
            <a:pPr marL="0"/>
            <a:r>
              <a:rPr lang="en-US" sz="1800" dirty="0" smtClean="0"/>
              <a:t>Need to find a textbook GCMC algorithm to implement. </a:t>
            </a:r>
          </a:p>
          <a:p>
            <a:pPr marL="0"/>
            <a:endParaRPr lang="en-US" sz="1800" dirty="0" smtClean="0"/>
          </a:p>
          <a:p>
            <a:pPr marL="0"/>
            <a:r>
              <a:rPr lang="en-US" sz="1800" dirty="0" smtClean="0"/>
              <a:t>Should include the following features:</a:t>
            </a:r>
          </a:p>
          <a:p>
            <a:pPr marL="617220" lvl="1"/>
            <a:r>
              <a:rPr lang="en-US" sz="1400" dirty="0" smtClean="0"/>
              <a:t>Support particle creation/destruction.</a:t>
            </a:r>
          </a:p>
          <a:p>
            <a:pPr marL="617220" lvl="1"/>
            <a:r>
              <a:rPr lang="en-US" sz="1400" dirty="0" smtClean="0"/>
              <a:t>Compute pre- and post-creation/deletion potential energies.</a:t>
            </a:r>
          </a:p>
          <a:p>
            <a:pPr marL="617220" lvl="1"/>
            <a:r>
              <a:rPr lang="en-US" sz="1400" dirty="0" smtClean="0"/>
              <a:t>Work efficiently, and in parallel on multiple processors.</a:t>
            </a:r>
          </a:p>
          <a:p>
            <a:pPr marL="617220" lvl="1"/>
            <a:r>
              <a:rPr lang="en-US" sz="1400" dirty="0" smtClean="0"/>
              <a:t>Written in LAMMPS coding style and include documentation so that it can be shared.</a:t>
            </a:r>
          </a:p>
          <a:p>
            <a:pPr marL="617220" lvl="1"/>
            <a:r>
              <a:rPr lang="en-US" sz="1400" dirty="0" smtClean="0"/>
              <a:t>Be compatible with other LAMMPS features (MD, ensembles, force fields, computes, etc.)</a:t>
            </a:r>
          </a:p>
          <a:p>
            <a:pPr marL="617220" lvl="1"/>
            <a:r>
              <a:rPr lang="en-US" sz="1400" dirty="0" smtClean="0"/>
              <a:t>Allow creation/deletion of molecules.</a:t>
            </a:r>
          </a:p>
          <a:p>
            <a:pPr marL="617220" lvl="1"/>
            <a:r>
              <a:rPr lang="en-US" sz="1400" dirty="0" smtClean="0"/>
              <a:t>Report relevant statistics to users.</a:t>
            </a:r>
          </a:p>
          <a:p>
            <a:endParaRPr lang="en-US" dirty="0" smtClean="0"/>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GCMC algorithm by </a:t>
            </a:r>
            <a:r>
              <a:rPr lang="en-US" dirty="0" err="1" smtClean="0"/>
              <a:t>Frenkel</a:t>
            </a:r>
            <a:r>
              <a:rPr lang="en-US" dirty="0" smtClean="0"/>
              <a:t> and </a:t>
            </a:r>
            <a:r>
              <a:rPr lang="en-US" dirty="0" err="1" smtClean="0"/>
              <a:t>Smit</a:t>
            </a:r>
            <a:r>
              <a:rPr lang="en-US" dirty="0" smtClean="0"/>
              <a:t> </a:t>
            </a:r>
            <a:r>
              <a:rPr lang="en-US" baseline="30000" dirty="0" smtClean="0"/>
              <a:t>*</a:t>
            </a:r>
            <a:endParaRPr lang="en-US" baseline="30000" dirty="0"/>
          </a:p>
        </p:txBody>
      </p:sp>
      <p:sp>
        <p:nvSpPr>
          <p:cNvPr id="4" name="Rectangle 3"/>
          <p:cNvSpPr/>
          <p:nvPr/>
        </p:nvSpPr>
        <p:spPr>
          <a:xfrm>
            <a:off x="381000" y="6400800"/>
            <a:ext cx="7086600" cy="307777"/>
          </a:xfrm>
          <a:prstGeom prst="rect">
            <a:avLst/>
          </a:prstGeom>
        </p:spPr>
        <p:txBody>
          <a:bodyPr wrap="square">
            <a:spAutoFit/>
          </a:bodyPr>
          <a:lstStyle/>
          <a:p>
            <a:r>
              <a:rPr lang="en-US" sz="1400" dirty="0" smtClean="0"/>
              <a:t>* </a:t>
            </a:r>
            <a:r>
              <a:rPr lang="en-US" sz="1400" dirty="0" err="1" smtClean="0"/>
              <a:t>Frenkel</a:t>
            </a:r>
            <a:r>
              <a:rPr lang="en-US" sz="1400" dirty="0" smtClean="0"/>
              <a:t> and </a:t>
            </a:r>
            <a:r>
              <a:rPr lang="en-US" sz="1400" dirty="0" err="1" smtClean="0"/>
              <a:t>Smit</a:t>
            </a:r>
            <a:r>
              <a:rPr lang="en-US" sz="1400" dirty="0" smtClean="0"/>
              <a:t>, “</a:t>
            </a:r>
            <a:r>
              <a:rPr lang="en-US" sz="1400" i="1" dirty="0" smtClean="0"/>
              <a:t>Understanding Molecular Simulation</a:t>
            </a:r>
            <a:r>
              <a:rPr lang="en-US" sz="1400" dirty="0" smtClean="0"/>
              <a:t>,” Academic Press, London, 2002.</a:t>
            </a:r>
            <a:endParaRPr lang="en-US" sz="1400" dirty="0"/>
          </a:p>
        </p:txBody>
      </p:sp>
      <p:pic>
        <p:nvPicPr>
          <p:cNvPr id="185346" name="Picture 2"/>
          <p:cNvPicPr>
            <a:picLocks noChangeAspect="1" noChangeArrowheads="1"/>
          </p:cNvPicPr>
          <p:nvPr/>
        </p:nvPicPr>
        <p:blipFill>
          <a:blip r:embed="rId2" cstate="print"/>
          <a:srcRect/>
          <a:stretch>
            <a:fillRect/>
          </a:stretch>
        </p:blipFill>
        <p:spPr bwMode="auto">
          <a:xfrm>
            <a:off x="838200" y="1524000"/>
            <a:ext cx="5562600" cy="4726991"/>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219200"/>
          </a:xfrm>
        </p:spPr>
        <p:txBody>
          <a:bodyPr/>
          <a:lstStyle/>
          <a:p>
            <a:r>
              <a:rPr lang="en-US" dirty="0" smtClean="0"/>
              <a:t>Excerpts from LAMMPS’s new fix GCMC</a:t>
            </a:r>
            <a:br>
              <a:rPr lang="en-US" dirty="0" smtClean="0"/>
            </a:br>
            <a:r>
              <a:rPr lang="en-US" dirty="0" smtClean="0"/>
              <a:t/>
            </a:r>
            <a:br>
              <a:rPr lang="en-US" dirty="0" smtClean="0"/>
            </a:br>
            <a:r>
              <a:rPr lang="en-US" sz="2000" dirty="0" smtClean="0"/>
              <a:t>(GCMC algorithm: select move, deletion, or insertion) </a:t>
            </a:r>
            <a:endParaRPr lang="en-US" sz="2000" dirty="0"/>
          </a:p>
        </p:txBody>
      </p:sp>
      <p:pic>
        <p:nvPicPr>
          <p:cNvPr id="5" name="Picture 3"/>
          <p:cNvPicPr>
            <a:picLocks noChangeAspect="1" noChangeArrowheads="1"/>
          </p:cNvPicPr>
          <p:nvPr/>
        </p:nvPicPr>
        <p:blipFill>
          <a:blip r:embed="rId2" cstate="print"/>
          <a:srcRect/>
          <a:stretch>
            <a:fillRect/>
          </a:stretch>
        </p:blipFill>
        <p:spPr bwMode="auto">
          <a:xfrm>
            <a:off x="533400" y="2667000"/>
            <a:ext cx="8285638" cy="3429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219200"/>
          </a:xfrm>
        </p:spPr>
        <p:txBody>
          <a:bodyPr/>
          <a:lstStyle/>
          <a:p>
            <a:r>
              <a:rPr lang="en-US" dirty="0" smtClean="0"/>
              <a:t>Excerpts from LAMMPS’s new fix GCMC</a:t>
            </a:r>
            <a:br>
              <a:rPr lang="en-US" dirty="0" smtClean="0"/>
            </a:br>
            <a:r>
              <a:rPr lang="en-US" dirty="0" smtClean="0"/>
              <a:t/>
            </a:r>
            <a:br>
              <a:rPr lang="en-US" dirty="0" smtClean="0"/>
            </a:br>
            <a:r>
              <a:rPr lang="en-US" sz="2000" dirty="0" smtClean="0"/>
              <a:t>(move algorithm) </a:t>
            </a:r>
            <a:endParaRPr lang="en-US" sz="2000" dirty="0"/>
          </a:p>
        </p:txBody>
      </p:sp>
      <p:pic>
        <p:nvPicPr>
          <p:cNvPr id="186372" name="Picture 4"/>
          <p:cNvPicPr>
            <a:picLocks noChangeAspect="1" noChangeArrowheads="1"/>
          </p:cNvPicPr>
          <p:nvPr/>
        </p:nvPicPr>
        <p:blipFill>
          <a:blip r:embed="rId2" cstate="print"/>
          <a:srcRect/>
          <a:stretch>
            <a:fillRect/>
          </a:stretch>
        </p:blipFill>
        <p:spPr bwMode="auto">
          <a:xfrm>
            <a:off x="457200" y="2286000"/>
            <a:ext cx="8306287" cy="38862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219200"/>
          </a:xfrm>
        </p:spPr>
        <p:txBody>
          <a:bodyPr/>
          <a:lstStyle/>
          <a:p>
            <a:r>
              <a:rPr lang="en-US" dirty="0" smtClean="0"/>
              <a:t>Excerpts from LAMMPS’s new fix GCMC</a:t>
            </a:r>
            <a:br>
              <a:rPr lang="en-US" dirty="0" smtClean="0"/>
            </a:br>
            <a:r>
              <a:rPr lang="en-US" dirty="0" smtClean="0"/>
              <a:t/>
            </a:r>
            <a:br>
              <a:rPr lang="en-US" dirty="0" smtClean="0"/>
            </a:br>
            <a:r>
              <a:rPr lang="en-US" sz="2000" dirty="0" smtClean="0"/>
              <a:t>(deletion algorithm) </a:t>
            </a:r>
            <a:endParaRPr lang="en-US" sz="2000" dirty="0"/>
          </a:p>
        </p:txBody>
      </p:sp>
      <p:pic>
        <p:nvPicPr>
          <p:cNvPr id="187394" name="Picture 2"/>
          <p:cNvPicPr>
            <a:picLocks noChangeAspect="1" noChangeArrowheads="1"/>
          </p:cNvPicPr>
          <p:nvPr/>
        </p:nvPicPr>
        <p:blipFill>
          <a:blip r:embed="rId2" cstate="print"/>
          <a:srcRect/>
          <a:stretch>
            <a:fillRect/>
          </a:stretch>
        </p:blipFill>
        <p:spPr bwMode="auto">
          <a:xfrm>
            <a:off x="457200" y="2283141"/>
            <a:ext cx="8610600" cy="3889059"/>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9" name="Picture 3"/>
          <p:cNvPicPr>
            <a:picLocks noChangeAspect="1" noChangeArrowheads="1"/>
          </p:cNvPicPr>
          <p:nvPr/>
        </p:nvPicPr>
        <p:blipFill>
          <a:blip r:embed="rId2" cstate="print"/>
          <a:srcRect/>
          <a:stretch>
            <a:fillRect/>
          </a:stretch>
        </p:blipFill>
        <p:spPr bwMode="auto">
          <a:xfrm>
            <a:off x="990600" y="1962150"/>
            <a:ext cx="8048625" cy="4895850"/>
          </a:xfrm>
          <a:prstGeom prst="rect">
            <a:avLst/>
          </a:prstGeom>
          <a:noFill/>
          <a:ln w="9525">
            <a:noFill/>
            <a:miter lim="800000"/>
            <a:headEnd/>
            <a:tailEnd/>
          </a:ln>
        </p:spPr>
      </p:pic>
      <p:sp>
        <p:nvSpPr>
          <p:cNvPr id="2" name="Title 1"/>
          <p:cNvSpPr>
            <a:spLocks noGrp="1"/>
          </p:cNvSpPr>
          <p:nvPr>
            <p:ph type="title"/>
          </p:nvPr>
        </p:nvSpPr>
        <p:spPr>
          <a:xfrm>
            <a:off x="685800" y="914400"/>
            <a:ext cx="7772400" cy="1219200"/>
          </a:xfrm>
        </p:spPr>
        <p:txBody>
          <a:bodyPr/>
          <a:lstStyle/>
          <a:p>
            <a:r>
              <a:rPr lang="en-US" dirty="0" smtClean="0"/>
              <a:t>Excerpts from LAMMPS’s new fix GCMC</a:t>
            </a:r>
            <a:br>
              <a:rPr lang="en-US" dirty="0" smtClean="0"/>
            </a:br>
            <a:r>
              <a:rPr lang="en-US" dirty="0" smtClean="0"/>
              <a:t/>
            </a:r>
            <a:br>
              <a:rPr lang="en-US" dirty="0" smtClean="0"/>
            </a:br>
            <a:r>
              <a:rPr lang="en-US" sz="2000" dirty="0" smtClean="0"/>
              <a:t>(insertion algorithm) </a:t>
            </a:r>
            <a:endParaRPr lang="en-US" sz="2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219200"/>
          </a:xfrm>
        </p:spPr>
        <p:txBody>
          <a:bodyPr/>
          <a:lstStyle/>
          <a:p>
            <a:r>
              <a:rPr lang="en-US" dirty="0" smtClean="0"/>
              <a:t>How do we know that we’ve </a:t>
            </a:r>
            <a:br>
              <a:rPr lang="en-US" dirty="0" smtClean="0"/>
            </a:br>
            <a:r>
              <a:rPr lang="en-US" dirty="0" smtClean="0"/>
              <a:t>implemented the algorithm correctly?</a:t>
            </a:r>
            <a:endParaRPr lang="en-US" dirty="0"/>
          </a:p>
        </p:txBody>
      </p:sp>
      <p:sp>
        <p:nvSpPr>
          <p:cNvPr id="3" name="Content Placeholder 2"/>
          <p:cNvSpPr>
            <a:spLocks noGrp="1"/>
          </p:cNvSpPr>
          <p:nvPr>
            <p:ph idx="1"/>
          </p:nvPr>
        </p:nvSpPr>
        <p:spPr>
          <a:xfrm>
            <a:off x="533400" y="1676400"/>
            <a:ext cx="7924800" cy="2514600"/>
          </a:xfrm>
        </p:spPr>
        <p:txBody>
          <a:bodyPr/>
          <a:lstStyle/>
          <a:p>
            <a:pPr>
              <a:buNone/>
            </a:pPr>
            <a:r>
              <a:rPr lang="en-US" sz="2000" dirty="0" smtClean="0"/>
              <a:t>Verification exercise: code-to-code comparison versus an established Monte Carlo code (Towhee).</a:t>
            </a:r>
          </a:p>
          <a:p>
            <a:pPr>
              <a:buNone/>
            </a:pPr>
            <a:endParaRPr lang="en-US" dirty="0" smtClean="0"/>
          </a:p>
          <a:p>
            <a:pPr>
              <a:buNone/>
            </a:pPr>
            <a:r>
              <a:rPr lang="en-US" sz="1600" dirty="0" smtClean="0"/>
              <a:t>Gas = Kr 	(with LJ parameters from </a:t>
            </a:r>
            <a:r>
              <a:rPr lang="en-US" sz="1600" dirty="0" err="1" smtClean="0"/>
              <a:t>Pellenq</a:t>
            </a:r>
            <a:r>
              <a:rPr lang="en-US" sz="1600" dirty="0" smtClean="0"/>
              <a:t> and Levitz)</a:t>
            </a:r>
          </a:p>
          <a:p>
            <a:pPr>
              <a:buNone/>
            </a:pPr>
            <a:r>
              <a:rPr lang="en-US" sz="1600" dirty="0" smtClean="0"/>
              <a:t>T = 300 K</a:t>
            </a:r>
          </a:p>
          <a:p>
            <a:pPr>
              <a:buFont typeface="Symbol" pitchFamily="18" charset="2"/>
              <a:buChar char="m"/>
            </a:pPr>
            <a:r>
              <a:rPr lang="en-US" sz="1600" dirty="0" smtClean="0"/>
              <a:t> = -10.284 kcal/mol</a:t>
            </a:r>
          </a:p>
          <a:p>
            <a:pPr>
              <a:buNone/>
            </a:pPr>
            <a:r>
              <a:rPr lang="en-US" sz="1600" dirty="0" smtClean="0"/>
              <a:t>P = ?</a:t>
            </a:r>
          </a:p>
        </p:txBody>
      </p:sp>
      <p:grpSp>
        <p:nvGrpSpPr>
          <p:cNvPr id="9" name="Group 8"/>
          <p:cNvGrpSpPr/>
          <p:nvPr/>
        </p:nvGrpSpPr>
        <p:grpSpPr>
          <a:xfrm>
            <a:off x="1828800" y="3962400"/>
            <a:ext cx="6243638" cy="990600"/>
            <a:chOff x="1447800" y="3886200"/>
            <a:chExt cx="6243638" cy="990600"/>
          </a:xfrm>
        </p:grpSpPr>
        <p:grpSp>
          <p:nvGrpSpPr>
            <p:cNvPr id="6" name="Group 5"/>
            <p:cNvGrpSpPr/>
            <p:nvPr/>
          </p:nvGrpSpPr>
          <p:grpSpPr>
            <a:xfrm>
              <a:off x="2971800" y="3886200"/>
              <a:ext cx="4719638" cy="990600"/>
              <a:chOff x="757237" y="5257800"/>
              <a:chExt cx="4719638" cy="990600"/>
            </a:xfrm>
          </p:grpSpPr>
          <p:pic>
            <p:nvPicPr>
              <p:cNvPr id="4" name="Picture 4"/>
              <p:cNvPicPr>
                <a:picLocks noChangeAspect="1" noChangeArrowheads="1"/>
              </p:cNvPicPr>
              <p:nvPr/>
            </p:nvPicPr>
            <p:blipFill>
              <a:blip r:embed="rId2" cstate="print"/>
              <a:srcRect/>
              <a:stretch>
                <a:fillRect/>
              </a:stretch>
            </p:blipFill>
            <p:spPr bwMode="auto">
              <a:xfrm>
                <a:off x="1676400" y="5257800"/>
                <a:ext cx="3800475" cy="9906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757237" y="5448300"/>
                <a:ext cx="809625" cy="561975"/>
              </a:xfrm>
              <a:prstGeom prst="rect">
                <a:avLst/>
              </a:prstGeom>
              <a:noFill/>
              <a:ln w="9525">
                <a:noFill/>
                <a:miter lim="800000"/>
                <a:headEnd/>
                <a:tailEnd/>
              </a:ln>
            </p:spPr>
          </p:pic>
        </p:grpSp>
        <p:sp>
          <p:nvSpPr>
            <p:cNvPr id="7" name="TextBox 6"/>
            <p:cNvSpPr txBox="1"/>
            <p:nvPr/>
          </p:nvSpPr>
          <p:spPr>
            <a:xfrm>
              <a:off x="1447800" y="4191000"/>
              <a:ext cx="1316386" cy="338554"/>
            </a:xfrm>
            <a:prstGeom prst="rect">
              <a:avLst/>
            </a:prstGeom>
            <a:noFill/>
          </p:spPr>
          <p:txBody>
            <a:bodyPr wrap="none" rtlCol="0">
              <a:spAutoFit/>
            </a:bodyPr>
            <a:lstStyle/>
            <a:p>
              <a:r>
                <a:rPr lang="en-US" sz="1600" b="1" dirty="0" smtClean="0">
                  <a:latin typeface="Arial" pitchFamily="34" charset="0"/>
                  <a:cs typeface="Arial" pitchFamily="34" charset="0"/>
                </a:rPr>
                <a:t>If ideal gas:</a:t>
              </a:r>
              <a:endParaRPr lang="en-US" sz="1600" b="1" dirty="0">
                <a:latin typeface="Arial" pitchFamily="34" charset="0"/>
                <a:cs typeface="Arial" pitchFamily="34" charset="0"/>
              </a:endParaRPr>
            </a:p>
          </p:txBody>
        </p:sp>
      </p:grpSp>
      <p:sp>
        <p:nvSpPr>
          <p:cNvPr id="8" name="Rectangle 7"/>
          <p:cNvSpPr/>
          <p:nvPr/>
        </p:nvSpPr>
        <p:spPr>
          <a:xfrm>
            <a:off x="381000" y="4876800"/>
            <a:ext cx="8534400" cy="1815882"/>
          </a:xfrm>
          <a:prstGeom prst="rect">
            <a:avLst/>
          </a:prstGeom>
        </p:spPr>
        <p:txBody>
          <a:bodyPr wrap="square">
            <a:spAutoFit/>
          </a:bodyPr>
          <a:lstStyle/>
          <a:p>
            <a:pPr>
              <a:buFont typeface="Wingdings" pitchFamily="2" charset="2"/>
              <a:buChar char="ü"/>
            </a:pPr>
            <a:r>
              <a:rPr lang="en-US" sz="1600" b="1" dirty="0" smtClean="0">
                <a:latin typeface="Arial" pitchFamily="34" charset="0"/>
                <a:cs typeface="Arial" pitchFamily="34" charset="0"/>
              </a:rPr>
              <a:t>P</a:t>
            </a:r>
            <a:r>
              <a:rPr lang="en-US" sz="1600" b="1" baseline="-25000" dirty="0" smtClean="0">
                <a:latin typeface="Arial" pitchFamily="34" charset="0"/>
                <a:cs typeface="Arial" pitchFamily="34" charset="0"/>
              </a:rPr>
              <a:t>(ideal gas)</a:t>
            </a:r>
            <a:r>
              <a:rPr lang="en-US" sz="1600" b="1" dirty="0" smtClean="0">
                <a:latin typeface="Arial" pitchFamily="34" charset="0"/>
                <a:cs typeface="Arial" pitchFamily="34" charset="0"/>
              </a:rPr>
              <a:t> = 1 bar</a:t>
            </a:r>
          </a:p>
          <a:p>
            <a:pPr>
              <a:buFont typeface="Wingdings" pitchFamily="2" charset="2"/>
              <a:buChar char="ü"/>
            </a:pPr>
            <a:endParaRPr lang="en-US" sz="1600" b="1" dirty="0" smtClean="0">
              <a:latin typeface="Arial" pitchFamily="34" charset="0"/>
              <a:cs typeface="Arial" pitchFamily="34" charset="0"/>
            </a:endParaRPr>
          </a:p>
          <a:p>
            <a:pPr>
              <a:buFont typeface="Wingdings" pitchFamily="2" charset="2"/>
              <a:buChar char="ü"/>
            </a:pPr>
            <a:r>
              <a:rPr lang="en-US" sz="1600" b="1" dirty="0" smtClean="0">
                <a:latin typeface="Arial" pitchFamily="34" charset="0"/>
                <a:cs typeface="Arial" pitchFamily="34" charset="0"/>
              </a:rPr>
              <a:t>Also, from Towhee calculation:  P</a:t>
            </a:r>
            <a:r>
              <a:rPr lang="en-US" sz="1600" b="1" baseline="-25000" dirty="0" smtClean="0">
                <a:latin typeface="Arial" pitchFamily="34" charset="0"/>
                <a:cs typeface="Arial" pitchFamily="34" charset="0"/>
              </a:rPr>
              <a:t>(Towhee) </a:t>
            </a:r>
            <a:r>
              <a:rPr lang="en-US" sz="1600" b="1" dirty="0" smtClean="0">
                <a:latin typeface="Arial" pitchFamily="34" charset="0"/>
                <a:cs typeface="Arial" pitchFamily="34" charset="0"/>
              </a:rPr>
              <a:t>= 1 bar</a:t>
            </a:r>
          </a:p>
          <a:p>
            <a:pPr>
              <a:buFont typeface="Wingdings" pitchFamily="2" charset="2"/>
              <a:buChar char="ü"/>
            </a:pPr>
            <a:endParaRPr lang="en-US" sz="1600" b="1" dirty="0" smtClean="0">
              <a:latin typeface="Arial" pitchFamily="34" charset="0"/>
              <a:cs typeface="Arial" pitchFamily="34" charset="0"/>
            </a:endParaRPr>
          </a:p>
          <a:p>
            <a:pPr>
              <a:buFont typeface="Wingdings" pitchFamily="2" charset="2"/>
              <a:buChar char="ü"/>
            </a:pPr>
            <a:r>
              <a:rPr lang="en-US" sz="1600" b="1" dirty="0" smtClean="0">
                <a:latin typeface="Arial" pitchFamily="34" charset="0"/>
                <a:cs typeface="Arial" pitchFamily="34" charset="0"/>
              </a:rPr>
              <a:t>Corrected a sign error in the new code that caused a slight discrepancy</a:t>
            </a:r>
          </a:p>
          <a:p>
            <a:pPr>
              <a:buFont typeface="Wingdings" pitchFamily="2" charset="2"/>
              <a:buChar char="ü"/>
            </a:pPr>
            <a:endParaRPr lang="en-US" sz="1600" b="1" dirty="0" smtClean="0">
              <a:latin typeface="Arial" pitchFamily="34" charset="0"/>
              <a:cs typeface="Arial" pitchFamily="34" charset="0"/>
            </a:endParaRPr>
          </a:p>
          <a:p>
            <a:pPr>
              <a:buFont typeface="Wingdings" pitchFamily="2" charset="2"/>
              <a:buChar char="ü"/>
            </a:pPr>
            <a:r>
              <a:rPr lang="en-US" sz="1600" b="1" dirty="0" smtClean="0">
                <a:latin typeface="Arial" pitchFamily="34" charset="0"/>
                <a:cs typeface="Arial" pitchFamily="34" charset="0"/>
              </a:rPr>
              <a:t>Now, with our new fix GCMC for LAMMPS, we have: P</a:t>
            </a:r>
            <a:r>
              <a:rPr lang="en-US" sz="1600" b="1" baseline="-25000" dirty="0" smtClean="0">
                <a:latin typeface="Arial" pitchFamily="34" charset="0"/>
                <a:cs typeface="Arial" pitchFamily="34" charset="0"/>
              </a:rPr>
              <a:t>(LAMMPS) </a:t>
            </a:r>
            <a:r>
              <a:rPr lang="en-US" sz="1600" b="1" dirty="0" smtClean="0">
                <a:latin typeface="Arial" pitchFamily="34" charset="0"/>
                <a:cs typeface="Arial" pitchFamily="34" charset="0"/>
              </a:rPr>
              <a:t>= 1 bar</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219200"/>
          </a:xfrm>
        </p:spPr>
        <p:txBody>
          <a:bodyPr/>
          <a:lstStyle/>
          <a:p>
            <a:r>
              <a:rPr lang="en-US" dirty="0" smtClean="0"/>
              <a:t>Results of GCMC simulations </a:t>
            </a:r>
            <a:br>
              <a:rPr lang="en-US" dirty="0" smtClean="0"/>
            </a:br>
            <a:r>
              <a:rPr lang="en-US" dirty="0" smtClean="0"/>
              <a:t>of I</a:t>
            </a:r>
            <a:r>
              <a:rPr lang="en-US" baseline="-25000" dirty="0" smtClean="0"/>
              <a:t>2</a:t>
            </a:r>
            <a:r>
              <a:rPr lang="en-US" dirty="0" smtClean="0"/>
              <a:t> loading of ZIF-8 structure</a:t>
            </a:r>
            <a:endParaRPr lang="en-US" dirty="0"/>
          </a:p>
        </p:txBody>
      </p:sp>
      <p:pic>
        <p:nvPicPr>
          <p:cNvPr id="4" name="Picture 3" descr="ZIF8C.jpg"/>
          <p:cNvPicPr>
            <a:picLocks noChangeAspect="1"/>
          </p:cNvPicPr>
          <p:nvPr/>
        </p:nvPicPr>
        <p:blipFill>
          <a:blip r:embed="rId2" cstate="print"/>
          <a:stretch>
            <a:fillRect/>
          </a:stretch>
        </p:blipFill>
        <p:spPr>
          <a:xfrm>
            <a:off x="2971800" y="2057400"/>
            <a:ext cx="3200400" cy="307340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685800" y="0"/>
            <a:ext cx="7772400" cy="1219200"/>
          </a:xfrm>
        </p:spPr>
        <p:txBody>
          <a:bodyPr/>
          <a:lstStyle/>
          <a:p>
            <a:r>
              <a:rPr lang="en-US" dirty="0" smtClean="0"/>
              <a:t>GCMC loading movie</a:t>
            </a:r>
            <a:endParaRPr lang="en-US" dirty="0"/>
          </a:p>
        </p:txBody>
      </p:sp>
      <p:pic>
        <p:nvPicPr>
          <p:cNvPr id="4" name="popcorn.wmv">
            <a:hlinkClick r:id="" action="ppaction://media"/>
          </p:cNvPr>
          <p:cNvPicPr>
            <a:picLocks noGrp="1" noRot="1" noChangeAspect="1"/>
          </p:cNvPicPr>
          <p:nvPr>
            <p:ph idx="1"/>
            <a:videoFile r:link="rId1"/>
          </p:nvPr>
        </p:nvPicPr>
        <p:blipFill>
          <a:blip r:embed="rId3" cstate="print"/>
          <a:stretch>
            <a:fillRect/>
          </a:stretch>
        </p:blipFill>
        <p:spPr>
          <a:xfrm>
            <a:off x="838200" y="1143000"/>
            <a:ext cx="7315200" cy="548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72400" cy="1219200"/>
          </a:xfrm>
        </p:spPr>
        <p:txBody>
          <a:bodyPr/>
          <a:lstStyle/>
          <a:p>
            <a:r>
              <a:rPr lang="en-US" dirty="0" smtClean="0"/>
              <a:t>Time-lapse image of MC loading simulation</a:t>
            </a:r>
            <a:endParaRPr lang="en-US" dirty="0"/>
          </a:p>
        </p:txBody>
      </p:sp>
      <p:pic>
        <p:nvPicPr>
          <p:cNvPr id="4" name="Content Placeholder 3" descr="all_frames.bmp"/>
          <p:cNvPicPr>
            <a:picLocks noGrp="1" noChangeAspect="1"/>
          </p:cNvPicPr>
          <p:nvPr>
            <p:ph idx="1"/>
          </p:nvPr>
        </p:nvPicPr>
        <p:blipFill>
          <a:blip r:embed="rId2" cstate="print"/>
          <a:stretch>
            <a:fillRect/>
          </a:stretch>
        </p:blipFill>
        <p:spPr>
          <a:xfrm>
            <a:off x="-1" y="1219200"/>
            <a:ext cx="9199025" cy="5638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outline</a:t>
            </a:r>
            <a:endParaRPr lang="en-US" dirty="0"/>
          </a:p>
        </p:txBody>
      </p:sp>
      <p:sp>
        <p:nvSpPr>
          <p:cNvPr id="3" name="Content Placeholder 2"/>
          <p:cNvSpPr>
            <a:spLocks noGrp="1"/>
          </p:cNvSpPr>
          <p:nvPr>
            <p:ph idx="1"/>
          </p:nvPr>
        </p:nvSpPr>
        <p:spPr/>
        <p:txBody>
          <a:bodyPr/>
          <a:lstStyle/>
          <a:p>
            <a:pPr marL="628650" lvl="0" indent="-457200">
              <a:buFont typeface="+mj-lt"/>
              <a:buAutoNum type="arabicPeriod"/>
            </a:pPr>
            <a:r>
              <a:rPr lang="en-US" sz="2000" dirty="0" smtClean="0"/>
              <a:t>MD basics</a:t>
            </a:r>
          </a:p>
          <a:p>
            <a:pPr marL="628650" lvl="0" indent="-457200">
              <a:buFont typeface="+mj-lt"/>
              <a:buAutoNum type="arabicPeriod"/>
            </a:pPr>
            <a:r>
              <a:rPr lang="en-US" sz="2000" dirty="0" smtClean="0">
                <a:solidFill>
                  <a:srgbClr val="037F02"/>
                </a:solidFill>
              </a:rPr>
              <a:t>Why use LAMMPS?</a:t>
            </a:r>
          </a:p>
          <a:p>
            <a:pPr marL="628650" lvl="0" indent="-457200">
              <a:buFont typeface="+mj-lt"/>
              <a:buAutoNum type="arabicPeriod"/>
            </a:pPr>
            <a:r>
              <a:rPr lang="en-US" sz="2000" dirty="0" smtClean="0"/>
              <a:t>Live demo #1</a:t>
            </a:r>
          </a:p>
          <a:p>
            <a:pPr marL="628650" lvl="0" indent="-457200">
              <a:buFont typeface="+mj-lt"/>
              <a:buAutoNum type="arabicPeriod"/>
            </a:pPr>
            <a:r>
              <a:rPr lang="en-US" sz="2000" dirty="0" smtClean="0"/>
              <a:t>Basic information about LAMMPS</a:t>
            </a:r>
          </a:p>
          <a:p>
            <a:pPr marL="628650" lvl="0" indent="-457200">
              <a:buFont typeface="+mj-lt"/>
              <a:buAutoNum type="arabicPeriod"/>
            </a:pPr>
            <a:r>
              <a:rPr lang="en-US" sz="2000" dirty="0" smtClean="0"/>
              <a:t>Live demo #2</a:t>
            </a:r>
          </a:p>
          <a:p>
            <a:pPr marL="628650" lvl="0" indent="-457200">
              <a:buFont typeface="+mj-lt"/>
              <a:buAutoNum type="arabicPeriod"/>
            </a:pPr>
            <a:r>
              <a:rPr lang="en-US" sz="2000" dirty="0" smtClean="0"/>
              <a:t>Six very useful LAMMPS commands</a:t>
            </a:r>
          </a:p>
          <a:p>
            <a:pPr marL="628650" lvl="0" indent="-457200">
              <a:buFont typeface="+mj-lt"/>
              <a:buAutoNum type="arabicPeriod"/>
            </a:pPr>
            <a:r>
              <a:rPr lang="en-US" sz="2000" dirty="0" smtClean="0"/>
              <a:t>Live demo #3</a:t>
            </a:r>
          </a:p>
          <a:p>
            <a:pPr marL="628650" lvl="0" indent="-457200">
              <a:buFont typeface="+mj-lt"/>
              <a:buAutoNum type="arabicPeriod"/>
            </a:pPr>
            <a:r>
              <a:rPr lang="en-US" sz="2000" dirty="0" smtClean="0"/>
              <a:t>Vignettes of some LAMMPS research</a:t>
            </a:r>
          </a:p>
          <a:p>
            <a:pPr marL="628650" lvl="0" indent="-457200">
              <a:buFont typeface="+mj-lt"/>
              <a:buAutoNum type="arabicPeriod"/>
            </a:pPr>
            <a:r>
              <a:rPr lang="en-US" sz="2000" dirty="0" smtClean="0"/>
              <a:t>Future areas of LAMMPS development</a:t>
            </a:r>
          </a:p>
          <a:p>
            <a:pPr marL="628650" lvl="0" indent="-457200">
              <a:buFont typeface="+mj-lt"/>
              <a:buAutoNum type="arabicPeriod"/>
            </a:pPr>
            <a:r>
              <a:rPr lang="en-US" sz="2000" dirty="0" smtClean="0"/>
              <a:t>How to add a new feature to LAMMPS</a:t>
            </a:r>
          </a:p>
          <a:p>
            <a:pPr marL="628650" lvl="0" indent="-457200">
              <a:buFont typeface="+mj-lt"/>
              <a:buAutoNum type="arabicPeriod"/>
            </a:pPr>
            <a:r>
              <a:rPr lang="en-US" sz="2000" dirty="0" smtClean="0"/>
              <a:t>Homework assignment</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19200"/>
          </a:xfrm>
        </p:spPr>
        <p:txBody>
          <a:bodyPr/>
          <a:lstStyle/>
          <a:p>
            <a:r>
              <a:rPr lang="en-US" dirty="0" smtClean="0"/>
              <a:t>I</a:t>
            </a:r>
            <a:r>
              <a:rPr lang="en-US" baseline="-25000" dirty="0" smtClean="0"/>
              <a:t>2</a:t>
            </a:r>
            <a:r>
              <a:rPr lang="en-US" dirty="0" smtClean="0"/>
              <a:t> loading of 16 ZIF-8 cages </a:t>
            </a:r>
            <a:r>
              <a:rPr lang="en-US" dirty="0" err="1" smtClean="0"/>
              <a:t>vs</a:t>
            </a:r>
            <a:r>
              <a:rPr lang="en-US" dirty="0" smtClean="0"/>
              <a:t> MC cycles</a:t>
            </a:r>
            <a:endParaRPr lang="en-US" dirty="0"/>
          </a:p>
        </p:txBody>
      </p:sp>
      <p:pic>
        <p:nvPicPr>
          <p:cNvPr id="4" name="Content Placeholder 3" descr="loading.gif"/>
          <p:cNvPicPr>
            <a:picLocks noGrp="1" noChangeAspect="1"/>
          </p:cNvPicPr>
          <p:nvPr>
            <p:ph idx="1"/>
          </p:nvPr>
        </p:nvPicPr>
        <p:blipFill>
          <a:blip r:embed="rId2" cstate="print"/>
          <a:stretch>
            <a:fillRect/>
          </a:stretch>
        </p:blipFill>
        <p:spPr>
          <a:xfrm>
            <a:off x="299172" y="1295400"/>
            <a:ext cx="8768628" cy="5562600"/>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685800" y="0"/>
            <a:ext cx="7772400" cy="1219200"/>
          </a:xfrm>
        </p:spPr>
        <p:txBody>
          <a:bodyPr/>
          <a:lstStyle/>
          <a:p>
            <a:r>
              <a:rPr lang="en-US" dirty="0" smtClean="0"/>
              <a:t>GCMC saturation movie</a:t>
            </a:r>
            <a:endParaRPr lang="en-US" dirty="0"/>
          </a:p>
        </p:txBody>
      </p:sp>
      <p:pic>
        <p:nvPicPr>
          <p:cNvPr id="4" name="wiggle.wmv">
            <a:hlinkClick r:id="" action="ppaction://media"/>
          </p:cNvPr>
          <p:cNvPicPr>
            <a:picLocks noGrp="1" noRot="1" noChangeAspect="1"/>
          </p:cNvPicPr>
          <p:nvPr>
            <p:ph idx="1"/>
            <a:videoFile r:link="rId1"/>
          </p:nvPr>
        </p:nvPicPr>
        <p:blipFill>
          <a:blip r:embed="rId3" cstate="print"/>
          <a:stretch>
            <a:fillRect/>
          </a:stretch>
        </p:blipFill>
        <p:spPr>
          <a:xfrm>
            <a:off x="914400" y="990600"/>
            <a:ext cx="7467600" cy="560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isotherm</a:t>
            </a:r>
            <a:endParaRPr lang="en-US" dirty="0"/>
          </a:p>
        </p:txBody>
      </p:sp>
      <p:pic>
        <p:nvPicPr>
          <p:cNvPr id="5" name="Content Placeholder 4" descr="isotherm.jpg"/>
          <p:cNvPicPr>
            <a:picLocks noGrp="1" noChangeAspect="1"/>
          </p:cNvPicPr>
          <p:nvPr>
            <p:ph idx="1"/>
          </p:nvPr>
        </p:nvPicPr>
        <p:blipFill>
          <a:blip r:embed="rId2" cstate="print"/>
          <a:stretch>
            <a:fillRect/>
          </a:stretch>
        </p:blipFill>
        <p:spPr bwMode="auto">
          <a:xfrm>
            <a:off x="1752600" y="1524000"/>
            <a:ext cx="5334000" cy="5275209"/>
          </a:xfrm>
          <a:prstGeom prst="rect">
            <a:avLst/>
          </a:prstGeom>
          <a:solidFill>
            <a:schemeClr val="bg1"/>
          </a:solidFill>
          <a:ln w="12700" cap="flat" cmpd="sng" algn="ctr">
            <a:noFill/>
            <a:prstDash val="solid"/>
            <a:round/>
            <a:headEnd type="none" w="med" len="med"/>
            <a:tailEnd type="none" w="med" len="me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19200"/>
          </a:xfrm>
        </p:spPr>
        <p:txBody>
          <a:bodyPr/>
          <a:lstStyle/>
          <a:p>
            <a:r>
              <a:rPr lang="en-US" sz="2400" dirty="0" smtClean="0"/>
              <a:t>Homework assignment</a:t>
            </a:r>
            <a:br>
              <a:rPr lang="en-US" sz="2400" dirty="0" smtClean="0"/>
            </a:br>
            <a:endParaRPr lang="en-US" sz="2400" dirty="0"/>
          </a:p>
        </p:txBody>
      </p:sp>
      <p:sp>
        <p:nvSpPr>
          <p:cNvPr id="3" name="Content Placeholder 2"/>
          <p:cNvSpPr>
            <a:spLocks noGrp="1"/>
          </p:cNvSpPr>
          <p:nvPr>
            <p:ph idx="1"/>
          </p:nvPr>
        </p:nvSpPr>
        <p:spPr>
          <a:xfrm>
            <a:off x="685800" y="1981200"/>
            <a:ext cx="7772400" cy="1143000"/>
          </a:xfrm>
        </p:spPr>
        <p:txBody>
          <a:bodyPr/>
          <a:lstStyle/>
          <a:p>
            <a:pPr>
              <a:buNone/>
            </a:pPr>
            <a:r>
              <a:rPr lang="en-US" dirty="0" smtClean="0"/>
              <a:t>Repeat the live demo exercises yourself, with your own personal modifications.</a:t>
            </a:r>
          </a:p>
          <a:p>
            <a:pPr>
              <a:buNone/>
            </a:pPr>
            <a:endParaRPr lang="en-US" dirty="0" smtClean="0"/>
          </a:p>
          <a:p>
            <a:pPr>
              <a:buNone/>
            </a:pP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#1</a:t>
            </a:r>
            <a:endParaRPr lang="en-US" dirty="0"/>
          </a:p>
        </p:txBody>
      </p:sp>
      <p:sp>
        <p:nvSpPr>
          <p:cNvPr id="3" name="Content Placeholder 2"/>
          <p:cNvSpPr>
            <a:spLocks noGrp="1"/>
          </p:cNvSpPr>
          <p:nvPr>
            <p:ph idx="1"/>
          </p:nvPr>
        </p:nvSpPr>
        <p:spPr>
          <a:xfrm>
            <a:off x="457200" y="1981200"/>
            <a:ext cx="8458200" cy="4114800"/>
          </a:xfrm>
        </p:spPr>
        <p:txBody>
          <a:bodyPr/>
          <a:lstStyle/>
          <a:p>
            <a:pPr marL="628650" indent="-457200">
              <a:buFont typeface="+mj-lt"/>
              <a:buAutoNum type="arabicPeriod"/>
            </a:pPr>
            <a:r>
              <a:rPr lang="en-US" dirty="0" smtClean="0"/>
              <a:t>Download LAMMPS.</a:t>
            </a:r>
          </a:p>
          <a:p>
            <a:pPr marL="971550" lvl="1" indent="-457200"/>
            <a:r>
              <a:rPr lang="en-US" dirty="0" smtClean="0">
                <a:hlinkClick r:id="rId2"/>
              </a:rPr>
              <a:t>http://lammps.sandia.gov/download.html</a:t>
            </a:r>
            <a:endParaRPr lang="en-US" dirty="0" smtClean="0"/>
          </a:p>
          <a:p>
            <a:pPr marL="971550" lvl="1" indent="-457200"/>
            <a:r>
              <a:rPr lang="en-US" dirty="0" smtClean="0"/>
              <a:t>Try the Windows serial executable.</a:t>
            </a:r>
          </a:p>
          <a:p>
            <a:pPr marL="628650" indent="-457200">
              <a:buFont typeface="+mj-lt"/>
              <a:buAutoNum type="arabicPeriod"/>
            </a:pPr>
            <a:r>
              <a:rPr lang="en-US" dirty="0" smtClean="0"/>
              <a:t>Download a simple LAMMPS input script.</a:t>
            </a:r>
          </a:p>
          <a:p>
            <a:pPr marL="971550" lvl="1" indent="-457200"/>
            <a:r>
              <a:rPr lang="en-US" dirty="0" smtClean="0">
                <a:hlinkClick r:id="rId3"/>
              </a:rPr>
              <a:t>http://lammps.sandia.gov/inputs/in.lj.txt</a:t>
            </a:r>
            <a:r>
              <a:rPr lang="en-US" dirty="0" smtClean="0"/>
              <a:t> </a:t>
            </a:r>
          </a:p>
          <a:p>
            <a:pPr marL="628650" indent="-457200">
              <a:buFont typeface="+mj-lt"/>
              <a:buAutoNum type="arabicPeriod"/>
            </a:pPr>
            <a:r>
              <a:rPr lang="en-US" dirty="0" smtClean="0"/>
              <a:t>Run LAMMPS</a:t>
            </a:r>
          </a:p>
          <a:p>
            <a:pPr marL="971550" lvl="1" indent="-457200"/>
            <a:r>
              <a:rPr lang="en-US" dirty="0" smtClean="0">
                <a:hlinkClick r:id="rId4"/>
              </a:rPr>
              <a:t>http://lammps.sandia.gov/doc/Section_start.html#2_5</a:t>
            </a:r>
            <a:r>
              <a:rPr lang="en-US" dirty="0" smtClean="0"/>
              <a:t> </a:t>
            </a:r>
          </a:p>
          <a:p>
            <a:pPr marL="628650" indent="-457200">
              <a:buFont typeface="+mj-lt"/>
              <a:buAutoNum type="arabicPeriod"/>
            </a:pPr>
            <a:endParaRPr lang="en-US" dirty="0" smtClean="0"/>
          </a:p>
          <a:p>
            <a:pPr marL="628650" indent="-457200">
              <a:buFont typeface="+mj-lt"/>
              <a:buAutoNum type="arabicPeriod"/>
            </a:pP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#2</a:t>
            </a:r>
            <a:endParaRPr lang="en-US" dirty="0"/>
          </a:p>
        </p:txBody>
      </p:sp>
      <p:sp>
        <p:nvSpPr>
          <p:cNvPr id="3" name="Content Placeholder 2"/>
          <p:cNvSpPr>
            <a:spLocks noGrp="1"/>
          </p:cNvSpPr>
          <p:nvPr>
            <p:ph idx="1"/>
          </p:nvPr>
        </p:nvSpPr>
        <p:spPr>
          <a:xfrm>
            <a:off x="457200" y="1981200"/>
            <a:ext cx="8458200" cy="4495800"/>
          </a:xfrm>
        </p:spPr>
        <p:txBody>
          <a:bodyPr/>
          <a:lstStyle/>
          <a:p>
            <a:pPr marL="628650" indent="-457200">
              <a:buFont typeface="+mj-lt"/>
              <a:buAutoNum type="arabicPeriod"/>
            </a:pPr>
            <a:r>
              <a:rPr lang="en-US" dirty="0" smtClean="0"/>
              <a:t>Modify the input script from live demo #1</a:t>
            </a:r>
          </a:p>
          <a:p>
            <a:pPr marL="971550" lvl="1" indent="-457200"/>
            <a:r>
              <a:rPr lang="en-US" dirty="0" smtClean="0"/>
              <a:t>Add the line “dump 1 all atom 10 </a:t>
            </a:r>
            <a:r>
              <a:rPr lang="en-US" dirty="0" err="1" smtClean="0"/>
              <a:t>atoms.lammpstrj</a:t>
            </a:r>
            <a:r>
              <a:rPr lang="en-US" dirty="0" smtClean="0"/>
              <a:t>” between the fix and run command lines.</a:t>
            </a:r>
          </a:p>
          <a:p>
            <a:pPr marL="628650" indent="-457200">
              <a:buFont typeface="+mj-lt"/>
              <a:buAutoNum type="arabicPeriod"/>
            </a:pPr>
            <a:r>
              <a:rPr lang="en-US" dirty="0" smtClean="0"/>
              <a:t>Run LAMMPS with the modified input script.</a:t>
            </a:r>
          </a:p>
          <a:p>
            <a:pPr marL="628650" indent="-457200">
              <a:buFont typeface="+mj-lt"/>
              <a:buAutoNum type="arabicPeriod"/>
            </a:pPr>
            <a:r>
              <a:rPr lang="en-US" dirty="0" smtClean="0"/>
              <a:t>Visualize the simulation results using 3</a:t>
            </a:r>
            <a:r>
              <a:rPr lang="en-US" baseline="30000" dirty="0" smtClean="0"/>
              <a:t>rd</a:t>
            </a:r>
            <a:r>
              <a:rPr lang="en-US" dirty="0" smtClean="0"/>
              <a:t> party software (VMD)</a:t>
            </a:r>
          </a:p>
          <a:p>
            <a:pPr marL="971550" lvl="1" indent="-457200"/>
            <a:r>
              <a:rPr lang="en-US" dirty="0" smtClean="0">
                <a:hlinkClick r:id="rId2"/>
              </a:rPr>
              <a:t>http://www.ks.uiuc.edu/Research/vmd/</a:t>
            </a:r>
            <a:r>
              <a:rPr lang="en-US" dirty="0" smtClean="0"/>
              <a:t> </a:t>
            </a:r>
          </a:p>
          <a:p>
            <a:pPr marL="971550" lvl="1" indent="-457200"/>
            <a:r>
              <a:rPr lang="en-US" dirty="0" smtClean="0"/>
              <a:t>Start up VMD and open the “</a:t>
            </a:r>
            <a:r>
              <a:rPr lang="en-US" dirty="0" err="1" smtClean="0"/>
              <a:t>atoms.lammpstrj</a:t>
            </a:r>
            <a:r>
              <a:rPr lang="en-US" dirty="0" smtClean="0"/>
              <a:t>” file</a:t>
            </a:r>
          </a:p>
          <a:p>
            <a:pPr marL="971550" lvl="1" indent="-457200"/>
            <a:r>
              <a:rPr lang="en-US" dirty="0" smtClean="0"/>
              <a:t>View the “movie” you’ve made from the LAMMPS trajectory by pressing the play button.</a:t>
            </a:r>
          </a:p>
          <a:p>
            <a:pPr marL="628650" indent="-457200">
              <a:buFont typeface="+mj-lt"/>
              <a:buAutoNum type="arabicPeriod"/>
            </a:pPr>
            <a:endParaRPr lang="en-US" dirty="0" smtClean="0"/>
          </a:p>
          <a:p>
            <a:pPr marL="628650" indent="-457200">
              <a:buFont typeface="+mj-lt"/>
              <a:buAutoNum type="arabicPeriod"/>
            </a:pP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#3</a:t>
            </a:r>
            <a:endParaRPr lang="en-US" dirty="0"/>
          </a:p>
        </p:txBody>
      </p:sp>
      <p:sp>
        <p:nvSpPr>
          <p:cNvPr id="3" name="Content Placeholder 2"/>
          <p:cNvSpPr>
            <a:spLocks noGrp="1"/>
          </p:cNvSpPr>
          <p:nvPr>
            <p:ph idx="1"/>
          </p:nvPr>
        </p:nvSpPr>
        <p:spPr/>
        <p:txBody>
          <a:bodyPr/>
          <a:lstStyle/>
          <a:p>
            <a:pPr marL="628650" indent="-457200">
              <a:buFont typeface="+mj-lt"/>
              <a:buAutoNum type="arabicPeriod"/>
            </a:pPr>
            <a:r>
              <a:rPr lang="en-US" dirty="0" smtClean="0"/>
              <a:t>Modify the LAMMPS input script from demo #2 so that it includes at least one example of each of the following six commands:</a:t>
            </a:r>
          </a:p>
          <a:p>
            <a:pPr marL="1371600" lvl="2" indent="-457200">
              <a:buFont typeface="+mj-lt"/>
              <a:buAutoNum type="arabicPeriod"/>
            </a:pPr>
            <a:r>
              <a:rPr lang="en-US" dirty="0" smtClean="0"/>
              <a:t>fix</a:t>
            </a:r>
          </a:p>
          <a:p>
            <a:pPr marL="1371600" lvl="2" indent="-457200">
              <a:buFont typeface="+mj-lt"/>
              <a:buAutoNum type="arabicPeriod"/>
            </a:pPr>
            <a:r>
              <a:rPr lang="en-US" dirty="0" smtClean="0"/>
              <a:t>compute</a:t>
            </a:r>
          </a:p>
          <a:p>
            <a:pPr marL="1371600" lvl="2" indent="-457200">
              <a:buFont typeface="+mj-lt"/>
              <a:buAutoNum type="arabicPeriod"/>
            </a:pPr>
            <a:r>
              <a:rPr lang="en-US" dirty="0" err="1" smtClean="0"/>
              <a:t>pair_style</a:t>
            </a:r>
            <a:endParaRPr lang="en-US" dirty="0" smtClean="0"/>
          </a:p>
          <a:p>
            <a:pPr marL="1371600" lvl="2" indent="-457200">
              <a:buFont typeface="+mj-lt"/>
              <a:buAutoNum type="arabicPeriod"/>
            </a:pPr>
            <a:r>
              <a:rPr lang="en-US" dirty="0" smtClean="0"/>
              <a:t>variable</a:t>
            </a:r>
          </a:p>
          <a:p>
            <a:pPr marL="1371600" lvl="2" indent="-457200">
              <a:buFont typeface="+mj-lt"/>
              <a:buAutoNum type="arabicPeriod"/>
            </a:pPr>
            <a:r>
              <a:rPr lang="en-US" dirty="0" err="1" smtClean="0"/>
              <a:t>thermo_style</a:t>
            </a:r>
            <a:endParaRPr lang="en-US" dirty="0" smtClean="0"/>
          </a:p>
          <a:p>
            <a:pPr marL="1371600" lvl="2" indent="-457200">
              <a:buFont typeface="+mj-lt"/>
              <a:buAutoNum type="arabicPeriod"/>
            </a:pPr>
            <a:r>
              <a:rPr lang="en-US" dirty="0" smtClean="0"/>
              <a:t>dump</a:t>
            </a:r>
          </a:p>
          <a:p>
            <a:pPr marL="628650" indent="-457200">
              <a:buFont typeface="+mj-lt"/>
              <a:buAutoNum type="arabicPeriod"/>
            </a:pPr>
            <a:r>
              <a:rPr lang="en-US" dirty="0" smtClean="0"/>
              <a:t>Run LAMMPS with the modified input script.</a:t>
            </a:r>
          </a:p>
          <a:p>
            <a:pPr marL="628650" indent="-457200">
              <a:buFont typeface="+mj-lt"/>
              <a:buAutoNum type="arabicPeriod"/>
            </a:pPr>
            <a:endParaRPr lang="en-US" dirty="0" smtClean="0"/>
          </a:p>
          <a:p>
            <a:pPr marL="628650" indent="-457200">
              <a:buFont typeface="+mj-lt"/>
              <a:buAutoNum type="arabicPeriod"/>
            </a:pPr>
            <a:endParaRPr lang="en-US" dirty="0"/>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7762</Words>
  <Application>Microsoft Office PowerPoint</Application>
  <PresentationFormat>On-screen Show (4:3)</PresentationFormat>
  <Paragraphs>1252</Paragraphs>
  <Slides>96</Slides>
  <Notes>35</Notes>
  <HiddenSlides>0</HiddenSlides>
  <MMClips>3</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04" baseType="lpstr">
      <vt:lpstr>Times</vt:lpstr>
      <vt:lpstr>Arial</vt:lpstr>
      <vt:lpstr>Times New Roman</vt:lpstr>
      <vt:lpstr>Helvetica</vt:lpstr>
      <vt:lpstr>Symbol</vt:lpstr>
      <vt:lpstr>Wingdings</vt:lpstr>
      <vt:lpstr>Default Design</vt:lpstr>
      <vt:lpstr>CS ChemDraw Drawing</vt:lpstr>
      <vt:lpstr>Slide 1</vt:lpstr>
      <vt:lpstr>Acknowledgements</vt:lpstr>
      <vt:lpstr>Discussion outline</vt:lpstr>
      <vt:lpstr>Review of MD basics</vt:lpstr>
      <vt:lpstr>MD uses empirical force fields</vt:lpstr>
      <vt:lpstr>MD in the Middle</vt:lpstr>
      <vt:lpstr>Algorithmic Issues in MD</vt:lpstr>
      <vt:lpstr>Classical MD in Parallel</vt:lpstr>
      <vt:lpstr>Discussion outline</vt:lpstr>
      <vt:lpstr>Slide 10</vt:lpstr>
      <vt:lpstr>Slide 11</vt:lpstr>
      <vt:lpstr>Slide 12</vt:lpstr>
      <vt:lpstr>Slide 13</vt:lpstr>
      <vt:lpstr>Slide 14</vt:lpstr>
      <vt:lpstr>Slide 15</vt:lpstr>
      <vt:lpstr>Slide 16</vt:lpstr>
      <vt:lpstr>Slide 17</vt:lpstr>
      <vt:lpstr>How to download, install, and use LAMMPS</vt:lpstr>
      <vt:lpstr>Live demo #1</vt:lpstr>
      <vt:lpstr>Discussion outline</vt:lpstr>
      <vt:lpstr>How to get help with LAMMPS</vt:lpstr>
      <vt:lpstr>Force fields available in LAMMPS</vt:lpstr>
      <vt:lpstr>Parallelism via Spatial-Decomposition</vt:lpstr>
      <vt:lpstr>LAMMPS’s parallel performance</vt:lpstr>
      <vt:lpstr>Easily add your own LAMMPS feature</vt:lpstr>
      <vt:lpstr>Particle-mesh Methods for Coulombics</vt:lpstr>
      <vt:lpstr>Parallel FFTs</vt:lpstr>
      <vt:lpstr>Time Scale of Molecular Dynamics</vt:lpstr>
      <vt:lpstr>Extending Timescale</vt:lpstr>
      <vt:lpstr>Length Scale of Molecular Dynamics</vt:lpstr>
      <vt:lpstr>Live demo #2</vt:lpstr>
      <vt:lpstr>Discussion outline</vt:lpstr>
      <vt:lpstr>Six very useful LAMMPS commands</vt:lpstr>
      <vt:lpstr>fix command</vt:lpstr>
      <vt:lpstr>Available “fixes” in LAMMPS</vt:lpstr>
      <vt:lpstr>compute command</vt:lpstr>
      <vt:lpstr>Available “computes” in LAMMPS</vt:lpstr>
      <vt:lpstr>pair_style command</vt:lpstr>
      <vt:lpstr>Available “pair_styles” in LAMMPS</vt:lpstr>
      <vt:lpstr>variable command</vt:lpstr>
      <vt:lpstr>variable command (cont.)</vt:lpstr>
      <vt:lpstr>thermo_style command</vt:lpstr>
      <vt:lpstr>Available “thermo_style” attributes</vt:lpstr>
      <vt:lpstr>dump command</vt:lpstr>
      <vt:lpstr>Available “dump” atom attributes</vt:lpstr>
      <vt:lpstr>Live demo #3</vt:lpstr>
      <vt:lpstr>Discussion outline</vt:lpstr>
      <vt:lpstr>Vignettes of some LAMMPS research</vt:lpstr>
      <vt:lpstr>Melt Interface in NiAl</vt:lpstr>
      <vt:lpstr>Polymer Adhesive Properties</vt:lpstr>
      <vt:lpstr>Shear Response of Cu Bicrystal</vt:lpstr>
      <vt:lpstr>Coated Nanoparticles at Interfaces</vt:lpstr>
      <vt:lpstr>3d Membrane Self-Assembly</vt:lpstr>
      <vt:lpstr>Membrane Fusion</vt:lpstr>
      <vt:lpstr>Aspherical Nanoparticles</vt:lpstr>
      <vt:lpstr>Rigid Nanoparticle Self-Assembly</vt:lpstr>
      <vt:lpstr>LAMMPS’s Reactive Force Fields Capability</vt:lpstr>
      <vt:lpstr>LAMMPS+ReaxFF enables direct simulation of detailed initial energy propagation in HE</vt:lpstr>
      <vt:lpstr>MD Simulation of Shock-induced Structural Phase Transformation in Cadmium Selenide </vt:lpstr>
      <vt:lpstr>Non-equilibrium MD simulations of brackish  water flow through silica and titania nanopores</vt:lpstr>
      <vt:lpstr>Rhodopsin photoisomerization simulation</vt:lpstr>
      <vt:lpstr>Photoisomerization of retinal</vt:lpstr>
      <vt:lpstr>Transition in retinal’s interaction environment</vt:lpstr>
      <vt:lpstr>Whole vesicle simulation</vt:lpstr>
      <vt:lpstr>Slide 65</vt:lpstr>
      <vt:lpstr>Slide 66</vt:lpstr>
      <vt:lpstr>Slide 67</vt:lpstr>
      <vt:lpstr>Discussion outline</vt:lpstr>
      <vt:lpstr>Future areas of LAMMPS development</vt:lpstr>
      <vt:lpstr>Slide 70</vt:lpstr>
      <vt:lpstr>How to add a new feature to LAMMPS</vt:lpstr>
      <vt:lpstr>What are microporous materials and what are their uses?</vt:lpstr>
      <vt:lpstr>What are ZIFs?</vt:lpstr>
      <vt:lpstr>ZIF-8</vt:lpstr>
      <vt:lpstr>What questions about iodine uptake in ZIF-8 might we hope to address with molecular simulation?</vt:lpstr>
      <vt:lpstr>What simulation tools might we use to address our questions?</vt:lpstr>
      <vt:lpstr>Which molecular simulation tool is best suited for each task?</vt:lpstr>
      <vt:lpstr>Which molecular simulation tool is best suited for each task?</vt:lpstr>
      <vt:lpstr>Why would we want to use LAMMPS to perform molecular simulation of gas uptake into a ZIF?</vt:lpstr>
      <vt:lpstr>What would we have to add to LAMMPS to be able to do GCMC simulations?</vt:lpstr>
      <vt:lpstr>GCMC algorithm by Frenkel and Smit *</vt:lpstr>
      <vt:lpstr>Excerpts from LAMMPS’s new fix GCMC  (GCMC algorithm: select move, deletion, or insertion) </vt:lpstr>
      <vt:lpstr>Excerpts from LAMMPS’s new fix GCMC  (move algorithm) </vt:lpstr>
      <vt:lpstr>Excerpts from LAMMPS’s new fix GCMC  (deletion algorithm) </vt:lpstr>
      <vt:lpstr>Excerpts from LAMMPS’s new fix GCMC  (insertion algorithm) </vt:lpstr>
      <vt:lpstr>How do we know that we’ve  implemented the algorithm correctly?</vt:lpstr>
      <vt:lpstr>Results of GCMC simulations  of I2 loading of ZIF-8 structure</vt:lpstr>
      <vt:lpstr>GCMC loading movie</vt:lpstr>
      <vt:lpstr>Time-lapse image of MC loading simulation</vt:lpstr>
      <vt:lpstr>I2 loading of 16 ZIF-8 cages vs MC cycles</vt:lpstr>
      <vt:lpstr>GCMC saturation movie</vt:lpstr>
      <vt:lpstr>Loading isotherm</vt:lpstr>
      <vt:lpstr>Homework assignment </vt:lpstr>
      <vt:lpstr>HW #1</vt:lpstr>
      <vt:lpstr>HW #2</vt:lpstr>
      <vt:lpstr>HW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32pt</dc:title>
  <cp:lastModifiedBy>pscrozi</cp:lastModifiedBy>
  <cp:revision>164</cp:revision>
  <dcterms:modified xsi:type="dcterms:W3CDTF">2011-08-16T23:34:00Z</dcterms:modified>
</cp:coreProperties>
</file>