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81" r:id="rId3"/>
    <p:sldId id="284" r:id="rId4"/>
    <p:sldId id="282" r:id="rId5"/>
    <p:sldId id="287" r:id="rId6"/>
    <p:sldId id="285" r:id="rId7"/>
    <p:sldId id="286" r:id="rId8"/>
    <p:sldId id="283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70" autoAdjust="0"/>
  </p:normalViewPr>
  <p:slideViewPr>
    <p:cSldViewPr snapToGrid="0" snapToObjects="1">
      <p:cViewPr>
        <p:scale>
          <a:sx n="139" d="100"/>
          <a:sy n="139" d="100"/>
        </p:scale>
        <p:origin x="-157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August 10,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August 10,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hmaktulga@lbl.gov" TargetMode="External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848600" cy="1927225"/>
          </a:xfrm>
        </p:spPr>
        <p:txBody>
          <a:bodyPr/>
          <a:lstStyle/>
          <a:p>
            <a:r>
              <a:rPr lang="en-US" sz="4400" dirty="0"/>
              <a:t>Performance Evaluation of USER-REAXC Package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86255"/>
            <a:ext cx="7848600" cy="2674171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b="1" dirty="0"/>
              <a:t>Hasan Metin Aktulga </a:t>
            </a:r>
            <a:endParaRPr lang="en-US" altLang="en-US" b="1" dirty="0" smtClean="0"/>
          </a:p>
          <a:p>
            <a:r>
              <a:rPr lang="en-US" altLang="en-US" sz="2000" dirty="0" smtClean="0"/>
              <a:t>Postdoctoral Researcher</a:t>
            </a:r>
          </a:p>
          <a:p>
            <a:r>
              <a:rPr lang="en-US" altLang="en-US" sz="2000" dirty="0" smtClean="0"/>
              <a:t>Scientific Computing Group</a:t>
            </a:r>
          </a:p>
          <a:p>
            <a:r>
              <a:rPr lang="en-US" altLang="en-US" sz="2000" dirty="0" smtClean="0"/>
              <a:t>Lawrence Berkeley National Laboratory</a:t>
            </a:r>
          </a:p>
          <a:p>
            <a:r>
              <a:rPr lang="en-US" altLang="en-US" sz="2000" dirty="0" smtClean="0"/>
              <a:t>email: </a:t>
            </a:r>
            <a:r>
              <a:rPr lang="en-US" altLang="en-US" sz="2000" dirty="0" smtClean="0">
                <a:hlinkClick r:id="rId2"/>
              </a:rPr>
              <a:t>hmaktulga@lbl.gov</a:t>
            </a:r>
            <a:endParaRPr lang="en-US" altLang="en-US" sz="2000" dirty="0" smtClean="0"/>
          </a:p>
          <a:p>
            <a:endParaRPr lang="en-US" altLang="en-US" sz="2000" dirty="0"/>
          </a:p>
          <a:p>
            <a:pPr algn="r"/>
            <a:r>
              <a:rPr lang="en-US" altLang="en-US" sz="2000" i="1" dirty="0" smtClean="0"/>
              <a:t>LAMMPS Users’ Workshop</a:t>
            </a:r>
          </a:p>
          <a:p>
            <a:pPr algn="r"/>
            <a:r>
              <a:rPr lang="en-US" altLang="en-US" sz="2000" i="1" dirty="0" smtClean="0"/>
              <a:t>Aug. 10, 2011, Albuquerque NM</a:t>
            </a:r>
            <a:endParaRPr lang="en-US" altLang="en-US" sz="2000" i="1" dirty="0"/>
          </a:p>
        </p:txBody>
      </p:sp>
      <p:pic>
        <p:nvPicPr>
          <p:cNvPr id="4" name="Picture 3" descr="LB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743" y="0"/>
            <a:ext cx="132025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4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743" y="0"/>
            <a:ext cx="1320257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4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ReaxFF</a:t>
            </a:r>
            <a:r>
              <a:rPr lang="en-US" sz="4400" dirty="0" smtClean="0"/>
              <a:t> vs. Classical MD</a:t>
            </a:r>
            <a:endParaRPr lang="en-US" sz="4400" dirty="0"/>
          </a:p>
        </p:txBody>
      </p:sp>
      <p:sp>
        <p:nvSpPr>
          <p:cNvPr id="7" name="Rectangle 6"/>
          <p:cNvSpPr/>
          <p:nvPr/>
        </p:nvSpPr>
        <p:spPr>
          <a:xfrm>
            <a:off x="2284287" y="1735914"/>
            <a:ext cx="4568574" cy="196432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/>
              </a:gs>
              <a:gs pos="50000">
                <a:schemeClr val="bg1">
                  <a:lumMod val="75000"/>
                </a:schemeClr>
              </a:gs>
            </a:gsLst>
            <a:lin ang="10800000" scaled="0"/>
            <a:tileRect/>
          </a:gra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Basis: atoms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Parameterized interactions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Newtonian mechanics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Several common interactions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7200" y="1247117"/>
            <a:ext cx="3380402" cy="37459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70000"/>
                  <a:satMod val="150000"/>
                </a:schemeClr>
              </a:gs>
              <a:gs pos="100000">
                <a:schemeClr val="tx2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ReaxFF</a:t>
            </a:r>
            <a:endParaRPr lang="en-US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5306398" y="1247117"/>
            <a:ext cx="3380402" cy="374591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10800000" scaled="0"/>
            <a:tileRect/>
          </a:gra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 smtClean="0"/>
              <a:t>Classical MD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0" y="3828145"/>
            <a:ext cx="4568574" cy="253077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rgbClr val="FFFFFF"/>
              </a:gs>
            </a:gsLst>
            <a:lin ang="10800000" scaled="0"/>
            <a:tileRect/>
          </a:gra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 algn="r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</a:rPr>
              <a:t>Fully </a:t>
            </a:r>
            <a:r>
              <a:rPr lang="en-US" dirty="0" smtClean="0">
                <a:solidFill>
                  <a:schemeClr val="tx2"/>
                </a:solidFill>
              </a:rPr>
              <a:t>atomistic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Dynamic bonds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Dynamic charges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Can study reactive systems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Sub-femtosecond time-steps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68574" y="3828145"/>
            <a:ext cx="4568574" cy="2530779"/>
          </a:xfrm>
          <a:prstGeom prst="rect">
            <a:avLst/>
          </a:prstGeom>
          <a:gradFill flip="none" rotWithShape="1">
            <a:gsLst>
              <a:gs pos="0">
                <a:schemeClr val="accent6">
                  <a:alpha val="50000"/>
                </a:schemeClr>
              </a:gs>
              <a:gs pos="100000">
                <a:srgbClr val="FFFFFF"/>
              </a:gs>
            </a:gsLst>
            <a:lin ang="0" scaled="0"/>
            <a:tileRect/>
          </a:gra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rtlCol="0" anchor="t" anchorCtr="0"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May represent atoms in groups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Static bonds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Static charges (in general)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Only non-reactive systems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Femtoseconds long time-steps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27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743" y="0"/>
            <a:ext cx="1320257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311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USER-REAXC Package</a:t>
            </a:r>
            <a:endParaRPr lang="en-US" sz="4400" dirty="0"/>
          </a:p>
        </p:txBody>
      </p:sp>
      <p:sp>
        <p:nvSpPr>
          <p:cNvPr id="7" name="Rectangle 6"/>
          <p:cNvSpPr/>
          <p:nvPr/>
        </p:nvSpPr>
        <p:spPr>
          <a:xfrm>
            <a:off x="-1" y="1187729"/>
            <a:ext cx="9144001" cy="206482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  <a:alpha val="50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b="1" dirty="0" smtClean="0">
                <a:solidFill>
                  <a:srgbClr val="000000"/>
                </a:solidFill>
              </a:rPr>
              <a:t>IS BASED ON…</a:t>
            </a:r>
            <a:endParaRPr lang="en-US" b="1" dirty="0">
              <a:solidFill>
                <a:srgbClr val="000000"/>
              </a:solidFill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PuReMD</a:t>
            </a:r>
            <a:r>
              <a:rPr lang="en-US" b="1" dirty="0" smtClean="0">
                <a:solidFill>
                  <a:srgbClr val="000000"/>
                </a:solidFill>
              </a:rPr>
              <a:t> (Pu</a:t>
            </a:r>
            <a:r>
              <a:rPr lang="en-US" dirty="0" smtClean="0">
                <a:solidFill>
                  <a:srgbClr val="000000"/>
                </a:solidFill>
              </a:rPr>
              <a:t>rdue </a:t>
            </a:r>
            <a:r>
              <a:rPr lang="en-US" b="1" dirty="0" smtClean="0">
                <a:solidFill>
                  <a:srgbClr val="000000"/>
                </a:solidFill>
              </a:rPr>
              <a:t>Re</a:t>
            </a:r>
            <a:r>
              <a:rPr lang="en-US" dirty="0" smtClean="0">
                <a:solidFill>
                  <a:srgbClr val="000000"/>
                </a:solidFill>
              </a:rPr>
              <a:t>active </a:t>
            </a:r>
            <a:r>
              <a:rPr lang="en-US" b="1" dirty="0" smtClean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olecular </a:t>
            </a:r>
            <a:r>
              <a:rPr lang="en-US" b="1" dirty="0" smtClean="0">
                <a:solidFill>
                  <a:srgbClr val="000000"/>
                </a:solidFill>
              </a:rPr>
              <a:t>D</a:t>
            </a:r>
            <a:r>
              <a:rPr lang="en-US" dirty="0" smtClean="0">
                <a:solidFill>
                  <a:srgbClr val="000000"/>
                </a:solidFill>
              </a:rPr>
              <a:t>ynamics</a:t>
            </a:r>
            <a:r>
              <a:rPr lang="en-US" b="1" dirty="0" smtClean="0">
                <a:solidFill>
                  <a:srgbClr val="000000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Built </a:t>
            </a:r>
            <a:r>
              <a:rPr lang="en-US" dirty="0">
                <a:solidFill>
                  <a:srgbClr val="000000"/>
                </a:solidFill>
              </a:rPr>
              <a:t>on </a:t>
            </a:r>
            <a:r>
              <a:rPr lang="en-US" dirty="0" err="1" smtClean="0">
                <a:solidFill>
                  <a:srgbClr val="000000"/>
                </a:solidFill>
              </a:rPr>
              <a:t>sPuReMD</a:t>
            </a:r>
            <a:r>
              <a:rPr lang="en-US" dirty="0" smtClean="0">
                <a:solidFill>
                  <a:srgbClr val="000000"/>
                </a:solidFill>
              </a:rPr>
              <a:t> using 3D Mesh decomposition</a:t>
            </a:r>
            <a:endParaRPr lang="en-US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00"/>
                </a:solidFill>
              </a:rPr>
              <a:t>Extends its capabilities to large systems, longer time-</a:t>
            </a:r>
            <a:r>
              <a:rPr lang="en-US" dirty="0" smtClean="0">
                <a:solidFill>
                  <a:srgbClr val="000000"/>
                </a:solidFill>
              </a:rPr>
              <a:t>scales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>
                <a:solidFill>
                  <a:srgbClr val="000000"/>
                </a:solidFill>
              </a:rPr>
              <a:t>Demonstrated scalability over 3000 processors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252554"/>
            <a:ext cx="9144001" cy="192777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rgbClr val="FFFFFF"/>
              </a:gs>
            </a:gsLst>
            <a:lin ang="0" scaled="0"/>
            <a:tileRect/>
          </a:gra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GENERAL FEATURES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Implemented from scratch in C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Modular implementation for further </a:t>
            </a:r>
            <a:r>
              <a:rPr lang="en-US" dirty="0" smtClean="0">
                <a:solidFill>
                  <a:schemeClr val="tx2"/>
                </a:solidFill>
              </a:rPr>
              <a:t>improvements, extensions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Distributed freely under GPL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" y="5189467"/>
            <a:ext cx="9143999" cy="1686805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50000"/>
                </a:schemeClr>
              </a:gs>
              <a:gs pos="100000">
                <a:srgbClr val="FFFFFF"/>
              </a:gs>
            </a:gsLst>
            <a:lin ang="10800000" scaled="0"/>
            <a:tileRect/>
          </a:gra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7200" tIns="45720" rIns="457200" rtlCol="0" anchor="t" anchorCtr="0"/>
          <a:lstStyle/>
          <a:p>
            <a:pPr marL="342900" indent="-342900" algn="r"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RELATED PUBLICATION</a:t>
            </a:r>
            <a:endParaRPr lang="en-US" b="1" dirty="0">
              <a:solidFill>
                <a:schemeClr val="accent2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i="1" dirty="0">
                <a:solidFill>
                  <a:schemeClr val="accent2"/>
                </a:solidFill>
              </a:rPr>
              <a:t>Parallel Reactive Molecular Dynamics: Numerical Methods and Algorithmic Techniques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</a:rPr>
              <a:t>H. M. Aktulga, J. C. Fogarty, S. A. </a:t>
            </a:r>
            <a:r>
              <a:rPr lang="en-US" dirty="0" err="1">
                <a:solidFill>
                  <a:schemeClr val="accent2"/>
                </a:solidFill>
              </a:rPr>
              <a:t>Pandit</a:t>
            </a:r>
            <a:r>
              <a:rPr lang="en-US" dirty="0">
                <a:solidFill>
                  <a:schemeClr val="accent2"/>
                </a:solidFill>
              </a:rPr>
              <a:t>, A. Y. </a:t>
            </a:r>
            <a:r>
              <a:rPr lang="en-US" dirty="0" err="1">
                <a:solidFill>
                  <a:schemeClr val="accent2"/>
                </a:solidFill>
              </a:rPr>
              <a:t>Grama</a:t>
            </a:r>
            <a:endParaRPr lang="en-US" dirty="0">
              <a:solidFill>
                <a:schemeClr val="accent2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</a:rPr>
              <a:t>To Appear in the Parallel Computing Journal</a:t>
            </a:r>
          </a:p>
        </p:txBody>
      </p:sp>
    </p:spTree>
    <p:extLst>
      <p:ext uri="{BB962C8B-B14F-4D97-AF65-F5344CB8AC3E}">
        <p14:creationId xmlns:p14="http://schemas.microsoft.com/office/powerpoint/2010/main" val="3099850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-2" y="2457689"/>
            <a:ext cx="9144001" cy="2613006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rgbClr val="FFFFFF"/>
              </a:gs>
            </a:gsLst>
            <a:lin ang="0" scaled="0"/>
            <a:tileRect/>
          </a:gra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 algn="r">
              <a:lnSpc>
                <a:spcPct val="15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Tabulated Long-Range Interactions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Natural cubic splines for excellent accuracy, low memory footprint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Observed speed-ups of 3x</a:t>
            </a:r>
          </a:p>
          <a:p>
            <a:pPr algn="r">
              <a:lnSpc>
                <a:spcPct val="150000"/>
              </a:lnSpc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 descr="LB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743" y="0"/>
            <a:ext cx="1320257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481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USER-REAXC: Key </a:t>
            </a:r>
            <a:r>
              <a:rPr lang="en-US" sz="4400" dirty="0" smtClean="0"/>
              <a:t>Contributions</a:t>
            </a:r>
            <a:endParaRPr lang="en-US" sz="4400" dirty="0"/>
          </a:p>
        </p:txBody>
      </p:sp>
      <p:sp>
        <p:nvSpPr>
          <p:cNvPr id="15" name="Rectangle 14"/>
          <p:cNvSpPr/>
          <p:nvPr/>
        </p:nvSpPr>
        <p:spPr>
          <a:xfrm>
            <a:off x="0" y="5070694"/>
            <a:ext cx="9143999" cy="1796442"/>
          </a:xfrm>
          <a:prstGeom prst="rect">
            <a:avLst/>
          </a:prstGeom>
          <a:gradFill flip="none" rotWithShape="1">
            <a:gsLst>
              <a:gs pos="0">
                <a:schemeClr val="accent6">
                  <a:alpha val="50000"/>
                </a:schemeClr>
              </a:gs>
              <a:gs pos="100000">
                <a:srgbClr val="FFFFFF"/>
              </a:gs>
            </a:gsLst>
            <a:lin ang="10800000" scaled="0"/>
            <a:tileRect/>
          </a:gra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Advanced Dynamic Memory Management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Compact data structures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Dynamic and adaptive lists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Low memory footprint, linear scaling with system size!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173" y="3621626"/>
            <a:ext cx="5216144" cy="1407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" name="Group 20"/>
          <p:cNvGrpSpPr/>
          <p:nvPr/>
        </p:nvGrpSpPr>
        <p:grpSpPr>
          <a:xfrm>
            <a:off x="0" y="1148393"/>
            <a:ext cx="9144001" cy="1309295"/>
            <a:chOff x="-1" y="1077078"/>
            <a:chExt cx="9144001" cy="1309295"/>
          </a:xfrm>
        </p:grpSpPr>
        <p:sp>
          <p:nvSpPr>
            <p:cNvPr id="7" name="Rectangle 6"/>
            <p:cNvSpPr/>
            <p:nvPr/>
          </p:nvSpPr>
          <p:spPr>
            <a:xfrm>
              <a:off x="-1" y="1077078"/>
              <a:ext cx="9144001" cy="130929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  <a:alpha val="50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31520" tIns="45720" rIns="731520" bIns="914400" rtlCol="0" anchor="t" anchorCtr="0"/>
            <a:lstStyle/>
            <a:p>
              <a:pPr>
                <a:lnSpc>
                  <a:spcPct val="150000"/>
                </a:lnSpc>
              </a:pPr>
              <a:r>
                <a:rPr lang="en-US" b="1" dirty="0" smtClean="0">
                  <a:solidFill>
                    <a:schemeClr val="tx1"/>
                  </a:solidFill>
                </a:rPr>
                <a:t>Elimination of Bond Order Derivatives List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2172" y="1599121"/>
              <a:ext cx="5876925" cy="611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11267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-2" y="3974328"/>
            <a:ext cx="9144001" cy="2883671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rgbClr val="FFFFFF"/>
              </a:gs>
            </a:gsLst>
            <a:lin ang="0" scaled="0"/>
            <a:tileRect/>
          </a:gra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 algn="r">
              <a:lnSpc>
                <a:spcPct val="15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FIX QEQ/REAX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Preconditioned Conjugate Gradient (PCG) solver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Diagonal pre-conditioner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Smart initial guesses (through linear and quadratic extrapolations)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Redundant computations to eliminate a communication step</a:t>
            </a:r>
          </a:p>
          <a:p>
            <a:pPr algn="r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Iterate both systems together to save on communication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(TO DO)</a:t>
            </a:r>
          </a:p>
        </p:txBody>
      </p:sp>
      <p:pic>
        <p:nvPicPr>
          <p:cNvPr id="4" name="Picture 3" descr="LB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743" y="0"/>
            <a:ext cx="1320257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85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USER-REAXC: </a:t>
            </a:r>
            <a:r>
              <a:rPr lang="en-US" sz="4400" dirty="0" err="1" smtClean="0"/>
              <a:t>QEq</a:t>
            </a:r>
            <a:r>
              <a:rPr lang="en-US" sz="4400" dirty="0" smtClean="0"/>
              <a:t> Solver</a:t>
            </a:r>
            <a:endParaRPr lang="en-US" sz="4400" dirty="0"/>
          </a:p>
        </p:txBody>
      </p:sp>
      <p:sp>
        <p:nvSpPr>
          <p:cNvPr id="7" name="Rectangle 6"/>
          <p:cNvSpPr/>
          <p:nvPr/>
        </p:nvSpPr>
        <p:spPr>
          <a:xfrm>
            <a:off x="0" y="1148393"/>
            <a:ext cx="9144001" cy="282593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  <a:alpha val="50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Charge Equilibration (</a:t>
            </a:r>
            <a:r>
              <a:rPr lang="en-US" b="1" dirty="0" err="1" smtClean="0">
                <a:solidFill>
                  <a:schemeClr val="tx1"/>
                </a:solidFill>
              </a:rPr>
              <a:t>QEq</a:t>
            </a:r>
            <a:r>
              <a:rPr lang="en-US" b="1" dirty="0" smtClean="0">
                <a:solidFill>
                  <a:schemeClr val="tx1"/>
                </a:solidFill>
              </a:rPr>
              <a:t>) Problem</a:t>
            </a:r>
          </a:p>
          <a:p>
            <a:pPr>
              <a:lnSpc>
                <a:spcPct val="150000"/>
              </a:lnSpc>
            </a:pPr>
            <a:endParaRPr lang="en-US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sym typeface="Wingdings"/>
              </a:rPr>
              <a:t> </a:t>
            </a:r>
            <a:r>
              <a:rPr lang="en-US" dirty="0" smtClean="0">
                <a:solidFill>
                  <a:schemeClr val="tx1"/>
                </a:solidFill>
              </a:rPr>
              <a:t>Need to solve the following equations: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				    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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908624" y="1589814"/>
            <a:ext cx="5095875" cy="1107097"/>
            <a:chOff x="2024063" y="3086100"/>
            <a:chExt cx="5095875" cy="1107097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24063" y="3086100"/>
              <a:ext cx="5095875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57600" y="3564547"/>
              <a:ext cx="1790700" cy="628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" name="Group 15"/>
          <p:cNvGrpSpPr/>
          <p:nvPr/>
        </p:nvGrpSpPr>
        <p:grpSpPr>
          <a:xfrm>
            <a:off x="4822339" y="2973895"/>
            <a:ext cx="3247564" cy="914400"/>
            <a:chOff x="1828800" y="4343400"/>
            <a:chExt cx="3247564" cy="914400"/>
          </a:xfrm>
        </p:grpSpPr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8800" y="4343400"/>
              <a:ext cx="1539551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731040" y="4343400"/>
              <a:ext cx="1345324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59246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743" y="0"/>
            <a:ext cx="1320257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42311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PuReMD</a:t>
            </a:r>
            <a:r>
              <a:rPr lang="en-US" sz="4400" dirty="0" smtClean="0"/>
              <a:t> (USER-REAXC) Scaling</a:t>
            </a:r>
            <a:endParaRPr lang="en-US" sz="4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-1" y="1196865"/>
            <a:ext cx="9144001" cy="2613007"/>
            <a:chOff x="-1" y="1196865"/>
            <a:chExt cx="9144001" cy="2613007"/>
          </a:xfrm>
        </p:grpSpPr>
        <p:sp>
          <p:nvSpPr>
            <p:cNvPr id="7" name="Rectangle 6"/>
            <p:cNvSpPr/>
            <p:nvPr/>
          </p:nvSpPr>
          <p:spPr>
            <a:xfrm>
              <a:off x="-1" y="1196865"/>
              <a:ext cx="9144001" cy="2613007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  <a:alpha val="50000"/>
                  </a:schemeClr>
                </a:gs>
              </a:gsLst>
              <a:lin ang="0" scaled="1"/>
              <a:tileRect/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31520" tIns="45720" rIns="731520" bIns="914400" rtlCol="0" anchor="t" anchorCtr="0"/>
            <a:lstStyle/>
            <a:p>
              <a:pPr marL="342900" lvl="0" indent="-342900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b="1" dirty="0" smtClean="0">
                  <a:solidFill>
                    <a:srgbClr val="000000"/>
                  </a:solidFill>
                </a:rPr>
                <a:t>Weak Scaling: Bulk Water </a:t>
              </a:r>
            </a:p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rgbClr val="000000"/>
                  </a:solidFill>
                </a:rPr>
                <a:t>Per core: 6540 </a:t>
              </a:r>
              <a:r>
                <a:rPr lang="en-US" dirty="0">
                  <a:solidFill>
                    <a:srgbClr val="000000"/>
                  </a:solidFill>
                </a:rPr>
                <a:t>atoms </a:t>
              </a:r>
              <a:endParaRPr lang="en-US" dirty="0" smtClean="0">
                <a:solidFill>
                  <a:srgbClr val="000000"/>
                </a:solidFill>
              </a:endParaRPr>
            </a:p>
            <a:p>
              <a:pPr marL="342900" indent="-342900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dirty="0">
                  <a:solidFill>
                    <a:srgbClr val="000000"/>
                  </a:solidFill>
                </a:rPr>
                <a:t>i</a:t>
              </a:r>
              <a:r>
                <a:rPr lang="en-US" dirty="0" smtClean="0">
                  <a:solidFill>
                    <a:srgbClr val="000000"/>
                  </a:solidFill>
                </a:rPr>
                <a:t>n a </a:t>
              </a:r>
              <a:r>
                <a:rPr lang="en-US" dirty="0">
                  <a:solidFill>
                    <a:srgbClr val="000000"/>
                  </a:solidFill>
                </a:rPr>
                <a:t>40x40x40 A</a:t>
              </a:r>
              <a:r>
                <a:rPr lang="en-US" baseline="30000" dirty="0">
                  <a:solidFill>
                    <a:srgbClr val="000000"/>
                  </a:solidFill>
                </a:rPr>
                <a:t>3</a:t>
              </a:r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solidFill>
                    <a:srgbClr val="000000"/>
                  </a:solidFill>
                </a:rPr>
                <a:t>box</a:t>
              </a:r>
              <a:endParaRPr lang="en-US" baseline="30000" dirty="0">
                <a:solidFill>
                  <a:srgbClr val="000000"/>
                </a:solidFill>
              </a:endParaRPr>
            </a:p>
            <a:p>
              <a:pPr marL="342900" lvl="0" indent="-342900">
                <a:lnSpc>
                  <a:spcPct val="150000"/>
                </a:lnSpc>
                <a:spcBef>
                  <a:spcPct val="20000"/>
                </a:spcBef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pic>
          <p:nvPicPr>
            <p:cNvPr id="9" name="Picture 8" descr="C:\Documents and Settings\CSuser\Desktop\parallel computing paper\water_weak_scalin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3341" y="1340956"/>
              <a:ext cx="3048000" cy="2286000"/>
            </a:xfrm>
            <a:prstGeom prst="rect">
              <a:avLst/>
            </a:prstGeom>
            <a:noFill/>
          </p:spPr>
        </p:pic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41929" y="1340956"/>
              <a:ext cx="2051865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" name="Group 19"/>
          <p:cNvGrpSpPr/>
          <p:nvPr/>
        </p:nvGrpSpPr>
        <p:grpSpPr>
          <a:xfrm>
            <a:off x="0" y="3809872"/>
            <a:ext cx="9144001" cy="3048128"/>
            <a:chOff x="0" y="3809872"/>
            <a:chExt cx="9144001" cy="3048128"/>
          </a:xfrm>
        </p:grpSpPr>
        <p:sp>
          <p:nvSpPr>
            <p:cNvPr id="11" name="Rectangle 10"/>
            <p:cNvSpPr/>
            <p:nvPr/>
          </p:nvSpPr>
          <p:spPr>
            <a:xfrm>
              <a:off x="0" y="3809872"/>
              <a:ext cx="9144001" cy="304812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rgbClr val="FFFFFF"/>
                </a:gs>
              </a:gsLst>
              <a:lin ang="0" scaled="0"/>
              <a:tileRect/>
            </a:gradFill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31520" tIns="45720" rIns="731520" bIns="914400" rtlCol="0" anchor="t" anchorCtr="0"/>
            <a:lstStyle/>
            <a:p>
              <a:pPr lvl="0">
                <a:lnSpc>
                  <a:spcPct val="150000"/>
                </a:lnSpc>
              </a:pPr>
              <a:r>
                <a:rPr lang="en-US" b="1" dirty="0" smtClean="0">
                  <a:solidFill>
                    <a:schemeClr val="tx2"/>
                  </a:solidFill>
                </a:rPr>
                <a:t>Strong Scaling: </a:t>
              </a:r>
              <a:r>
                <a:rPr lang="en-US" b="1" dirty="0">
                  <a:solidFill>
                    <a:schemeClr val="tx2"/>
                  </a:solidFill>
                </a:rPr>
                <a:t>Bulk </a:t>
              </a:r>
              <a:r>
                <a:rPr lang="en-US" b="1" dirty="0" smtClean="0">
                  <a:solidFill>
                    <a:schemeClr val="tx2"/>
                  </a:solidFill>
                </a:rPr>
                <a:t>Water </a:t>
              </a:r>
              <a:r>
                <a:rPr lang="en-US" dirty="0" smtClean="0">
                  <a:solidFill>
                    <a:schemeClr val="tx2"/>
                  </a:solidFill>
                </a:rPr>
                <a:t>52320 atoms in a 80x80x80 </a:t>
              </a:r>
              <a:r>
                <a:rPr lang="en-US" dirty="0">
                  <a:solidFill>
                    <a:schemeClr val="tx2"/>
                  </a:solidFill>
                </a:rPr>
                <a:t>A</a:t>
              </a:r>
              <a:r>
                <a:rPr lang="en-US" baseline="30000" dirty="0">
                  <a:solidFill>
                    <a:schemeClr val="tx2"/>
                  </a:solidFill>
                </a:rPr>
                <a:t>3</a:t>
              </a:r>
              <a:r>
                <a:rPr lang="en-US" dirty="0">
                  <a:solidFill>
                    <a:schemeClr val="tx2"/>
                  </a:solidFill>
                </a:rPr>
                <a:t> </a:t>
              </a:r>
              <a:r>
                <a:rPr lang="en-US" dirty="0" smtClean="0">
                  <a:solidFill>
                    <a:schemeClr val="tx2"/>
                  </a:solidFill>
                </a:rPr>
                <a:t>box</a:t>
              </a:r>
              <a:endParaRPr lang="en-US" baseline="30000" dirty="0">
                <a:solidFill>
                  <a:schemeClr val="tx2"/>
                </a:solidFill>
              </a:endParaRPr>
            </a:p>
          </p:txBody>
        </p:sp>
        <p:pic>
          <p:nvPicPr>
            <p:cNvPr id="17" name="Picture 16" descr="water_strong_scaling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1833" y="4359388"/>
              <a:ext cx="3048000" cy="2286000"/>
            </a:xfrm>
            <a:prstGeom prst="rect">
              <a:avLst/>
            </a:prstGeom>
          </p:spPr>
        </p:pic>
        <p:pic>
          <p:nvPicPr>
            <p:cNvPr id="18" name="Picture 2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27768" y="4359388"/>
              <a:ext cx="4766026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66963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743" y="0"/>
            <a:ext cx="1320257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11031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PuReMD</a:t>
            </a:r>
            <a:r>
              <a:rPr lang="en-US" sz="4400" dirty="0" smtClean="0"/>
              <a:t> (USER-REAXC) vs. REAX</a:t>
            </a:r>
            <a:endParaRPr lang="en-US" sz="4400" dirty="0"/>
          </a:p>
        </p:txBody>
      </p:sp>
      <p:sp>
        <p:nvSpPr>
          <p:cNvPr id="7" name="Rectangle 6"/>
          <p:cNvSpPr/>
          <p:nvPr/>
        </p:nvSpPr>
        <p:spPr>
          <a:xfrm>
            <a:off x="-1" y="1196865"/>
            <a:ext cx="9144001" cy="279573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  <a:alpha val="50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Weak Scaling: Bulk Water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Per core: 6540 </a:t>
            </a:r>
            <a:r>
              <a:rPr lang="en-US" sz="2000" dirty="0">
                <a:solidFill>
                  <a:srgbClr val="000000"/>
                </a:solidFill>
              </a:rPr>
              <a:t>atoms 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n a </a:t>
            </a:r>
            <a:r>
              <a:rPr lang="en-US" sz="2000" dirty="0">
                <a:solidFill>
                  <a:srgbClr val="000000"/>
                </a:solidFill>
              </a:rPr>
              <a:t>40x40x40 A</a:t>
            </a:r>
            <a:r>
              <a:rPr lang="en-US" sz="2000" baseline="30000" dirty="0">
                <a:solidFill>
                  <a:srgbClr val="000000"/>
                </a:solidFill>
              </a:rPr>
              <a:t>3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box</a:t>
            </a:r>
            <a:endParaRPr lang="en-US" sz="2000" baseline="30000" dirty="0">
              <a:solidFill>
                <a:srgbClr val="000000"/>
              </a:solidFill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992601"/>
            <a:ext cx="9144001" cy="2865398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rgbClr val="FFFFFF"/>
              </a:gs>
            </a:gsLst>
            <a:lin ang="0" scaled="0"/>
            <a:tileRect/>
          </a:gra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 lvl="0" algn="r">
              <a:lnSpc>
                <a:spcPct val="150000"/>
              </a:lnSpc>
            </a:pPr>
            <a:r>
              <a:rPr lang="en-US" sz="2000" b="1" dirty="0" smtClean="0">
                <a:solidFill>
                  <a:schemeClr val="tx2"/>
                </a:solidFill>
              </a:rPr>
              <a:t>Strong Scaling: </a:t>
            </a:r>
            <a:r>
              <a:rPr lang="en-US" sz="2000" b="1" dirty="0">
                <a:solidFill>
                  <a:schemeClr val="tx2"/>
                </a:solidFill>
              </a:rPr>
              <a:t>Bulk </a:t>
            </a:r>
            <a:r>
              <a:rPr lang="en-US" sz="2000" b="1" dirty="0" smtClean="0">
                <a:solidFill>
                  <a:schemeClr val="tx2"/>
                </a:solidFill>
              </a:rPr>
              <a:t>Water </a:t>
            </a:r>
          </a:p>
          <a:p>
            <a:pPr lvl="0" algn="r"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52320 atoms </a:t>
            </a:r>
          </a:p>
          <a:p>
            <a:pPr lvl="0" algn="r"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in a 80x80x80 </a:t>
            </a:r>
            <a:r>
              <a:rPr lang="en-US" sz="2000" dirty="0">
                <a:solidFill>
                  <a:schemeClr val="tx2"/>
                </a:solidFill>
              </a:rPr>
              <a:t>A</a:t>
            </a:r>
            <a:r>
              <a:rPr lang="en-US" sz="2000" baseline="30000" dirty="0">
                <a:solidFill>
                  <a:schemeClr val="tx2"/>
                </a:solidFill>
              </a:rPr>
              <a:t>3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box</a:t>
            </a:r>
            <a:endParaRPr lang="en-US" sz="2000" baseline="30000" dirty="0">
              <a:solidFill>
                <a:schemeClr val="tx2"/>
              </a:solidFill>
            </a:endParaRPr>
          </a:p>
        </p:txBody>
      </p:sp>
      <p:pic>
        <p:nvPicPr>
          <p:cNvPr id="12" name="Picture 11" descr="comp_weak_scali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44481" y="1196865"/>
            <a:ext cx="4473177" cy="2795736"/>
          </a:xfrm>
          <a:prstGeom prst="rect">
            <a:avLst/>
          </a:prstGeom>
        </p:spPr>
      </p:pic>
      <p:pic>
        <p:nvPicPr>
          <p:cNvPr id="13" name="Picture 12" descr="comp_strong_scalin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3992601"/>
            <a:ext cx="4584638" cy="286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99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743" y="0"/>
            <a:ext cx="1320257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85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On Memory Footprints</a:t>
            </a:r>
            <a:endParaRPr lang="en-US" sz="4400" dirty="0"/>
          </a:p>
        </p:txBody>
      </p:sp>
      <p:sp>
        <p:nvSpPr>
          <p:cNvPr id="15" name="Rectangle 14"/>
          <p:cNvSpPr/>
          <p:nvPr/>
        </p:nvSpPr>
        <p:spPr>
          <a:xfrm>
            <a:off x="1" y="1279094"/>
            <a:ext cx="9143999" cy="5578906"/>
          </a:xfrm>
          <a:prstGeom prst="rect">
            <a:avLst/>
          </a:prstGeom>
          <a:gradFill flip="none" rotWithShape="1">
            <a:gsLst>
              <a:gs pos="0">
                <a:schemeClr val="accent6">
                  <a:alpha val="50000"/>
                </a:schemeClr>
              </a:gs>
              <a:gs pos="100000">
                <a:srgbClr val="FFFFFF"/>
              </a:gs>
            </a:gsLst>
            <a:lin ang="10800000" scaled="0"/>
            <a:tileRect/>
          </a:gra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rtlCol="0" anchor="t" anchorCtr="0"/>
          <a:lstStyle/>
          <a:p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LAMMPS-REAX: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static allocations during compile time</a:t>
            </a:r>
          </a:p>
          <a:p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USER-REAXC: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dynamic and adaptive allocations at runtime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Memory Footprints of LAMMPS-REAX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vs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sPuReMD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*</a:t>
            </a:r>
          </a:p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*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PuReMD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: slightly larger memory footprint than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sPuReMD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* USER-REAXC: extra storage space for LAMMPS internals</a:t>
            </a:r>
          </a:p>
          <a:p>
            <a:pPr algn="ctr"/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4316" y="3776507"/>
            <a:ext cx="5394960" cy="1634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2446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8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Future Work</a:t>
            </a:r>
            <a:endParaRPr lang="en-US" sz="4400" dirty="0"/>
          </a:p>
        </p:txBody>
      </p:sp>
      <p:pic>
        <p:nvPicPr>
          <p:cNvPr id="4" name="Picture 3" descr="LB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743" y="0"/>
            <a:ext cx="1320257" cy="914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1317291"/>
            <a:ext cx="9144001" cy="200657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100000">
                <a:srgbClr val="FFFFFF"/>
              </a:gs>
            </a:gsLst>
            <a:lin ang="0" scaled="0"/>
            <a:tileRect/>
          </a:gra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 lvl="0">
              <a:lnSpc>
                <a:spcPct val="150000"/>
              </a:lnSpc>
            </a:pPr>
            <a:r>
              <a:rPr lang="en-US" sz="2000" b="1" dirty="0" smtClean="0">
                <a:solidFill>
                  <a:schemeClr val="tx2"/>
                </a:solidFill>
              </a:rPr>
              <a:t>Improve the </a:t>
            </a:r>
            <a:r>
              <a:rPr lang="en-US" sz="2000" b="1" dirty="0" err="1" smtClean="0">
                <a:solidFill>
                  <a:schemeClr val="tx2"/>
                </a:solidFill>
              </a:rPr>
              <a:t>QEq</a:t>
            </a:r>
            <a:r>
              <a:rPr lang="en-US" sz="2000" b="1" dirty="0" smtClean="0">
                <a:solidFill>
                  <a:schemeClr val="tx2"/>
                </a:solidFill>
              </a:rPr>
              <a:t> Solver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Improve the </a:t>
            </a:r>
            <a:r>
              <a:rPr lang="en-US" sz="2000" dirty="0" err="1" smtClean="0">
                <a:solidFill>
                  <a:schemeClr val="tx2"/>
                </a:solidFill>
              </a:rPr>
              <a:t>SpMV</a:t>
            </a:r>
            <a:r>
              <a:rPr lang="en-US" sz="2000" dirty="0" smtClean="0">
                <a:solidFill>
                  <a:schemeClr val="tx2"/>
                </a:solidFill>
              </a:rPr>
              <a:t> in the iterative solve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Use a Neutral-Territory (NT) Method to reduce communication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Maybe use communication-avoiding solvers (like CA-GMRES + CA-ILUT)</a:t>
            </a:r>
          </a:p>
          <a:p>
            <a:pPr lvl="0"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 lvl="0"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464779"/>
            <a:ext cx="9144001" cy="2393221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50000"/>
                </a:schemeClr>
              </a:gs>
              <a:gs pos="100000">
                <a:srgbClr val="FFFFFF"/>
              </a:gs>
            </a:gsLst>
            <a:lin ang="0" scaled="0"/>
            <a:tileRect/>
          </a:gra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 lvl="0">
              <a:lnSpc>
                <a:spcPct val="150000"/>
              </a:lnSpc>
            </a:pPr>
            <a:endParaRPr lang="en-US" sz="2000" b="1" dirty="0">
              <a:solidFill>
                <a:schemeClr val="accent2"/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en-US" sz="2800" b="1" dirty="0" smtClean="0">
                <a:solidFill>
                  <a:schemeClr val="accent2"/>
                </a:solidFill>
              </a:rPr>
              <a:t>THANK YOU!</a:t>
            </a:r>
          </a:p>
          <a:p>
            <a:pPr lvl="0" algn="ctr">
              <a:lnSpc>
                <a:spcPct val="150000"/>
              </a:lnSpc>
            </a:pPr>
            <a:r>
              <a:rPr lang="en-US" sz="2800" b="1" dirty="0" smtClean="0">
                <a:solidFill>
                  <a:schemeClr val="accent2"/>
                </a:solidFill>
              </a:rPr>
              <a:t>QUESTIONS?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323868"/>
            <a:ext cx="9144001" cy="114827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  <a:alpha val="50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520" tIns="45720" rIns="731520" bIns="914400" rtlCol="0" anchor="t" anchorCtr="0"/>
          <a:lstStyle/>
          <a:p>
            <a:pPr lvl="0">
              <a:lnSpc>
                <a:spcPct val="150000"/>
              </a:lnSpc>
            </a:pPr>
            <a:r>
              <a:rPr lang="en-US" sz="2000" b="1" dirty="0">
                <a:solidFill>
                  <a:schemeClr val="tx1"/>
                </a:solidFill>
              </a:rPr>
              <a:t>Hybrid </a:t>
            </a:r>
            <a:r>
              <a:rPr lang="en-US" sz="2000" b="1" dirty="0" err="1">
                <a:solidFill>
                  <a:schemeClr val="tx1"/>
                </a:solidFill>
              </a:rPr>
              <a:t>OpenMP</a:t>
            </a:r>
            <a:r>
              <a:rPr lang="en-US" sz="2000" b="1" dirty="0">
                <a:solidFill>
                  <a:schemeClr val="tx1"/>
                </a:solidFill>
              </a:rPr>
              <a:t>/MPI implementation to reduce communication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Especially necessary as we move towards many-core era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143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4785</TotalTime>
  <Words>494</Words>
  <Application>Microsoft Macintosh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Performance Evaluation of USER-REAXC Package</vt:lpstr>
      <vt:lpstr>ReaxFF vs. Classical MD</vt:lpstr>
      <vt:lpstr>USER-REAXC Package</vt:lpstr>
      <vt:lpstr>USER-REAXC: Key Contributions</vt:lpstr>
      <vt:lpstr>USER-REAXC: QEq Solver</vt:lpstr>
      <vt:lpstr>PuReMD (USER-REAXC) Scaling</vt:lpstr>
      <vt:lpstr>PuReMD (USER-REAXC) vs. REAX</vt:lpstr>
      <vt:lpstr>On Memory Footprints</vt:lpstr>
      <vt:lpstr>Future Work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Hasan Metin Aktulga</dc:creator>
  <cp:lastModifiedBy>Hasan Metin Aktulga</cp:lastModifiedBy>
  <cp:revision>402</cp:revision>
  <dcterms:created xsi:type="dcterms:W3CDTF">2011-06-13T22:09:20Z</dcterms:created>
  <dcterms:modified xsi:type="dcterms:W3CDTF">2011-08-10T19:01:24Z</dcterms:modified>
</cp:coreProperties>
</file>